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73" r:id="rId15"/>
    <p:sldId id="268" r:id="rId16"/>
    <p:sldId id="269" r:id="rId17"/>
    <p:sldId id="270" r:id="rId18"/>
    <p:sldId id="271"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p:scale>
          <a:sx n="62" d="100"/>
          <a:sy n="62" d="100"/>
        </p:scale>
        <p:origin x="2536" y="1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D1FBA1B-D420-4B6F-99EC-05BF7F1A4445}" type="datetimeFigureOut">
              <a:rPr lang="en-US" smtClean="0"/>
              <a:t>1/12/21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9CAE0A7E-42D5-4376-89EA-FEC740658640}" type="slidenum">
              <a:rPr lang="en-US" smtClean="0"/>
              <a:t>‹#›</a:t>
            </a:fld>
            <a:endParaRPr lang="en-US"/>
          </a:p>
        </p:txBody>
      </p:sp>
    </p:spTree>
    <p:extLst>
      <p:ext uri="{BB962C8B-B14F-4D97-AF65-F5344CB8AC3E}">
        <p14:creationId xmlns:p14="http://schemas.microsoft.com/office/powerpoint/2010/main" val="58608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D1FBA1B-D420-4B6F-99EC-05BF7F1A4445}" type="datetimeFigureOut">
              <a:rPr lang="en-US" smtClean="0"/>
              <a:t>1/12/21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E0A7E-42D5-4376-89EA-FEC740658640}" type="slidenum">
              <a:rPr lang="en-US" smtClean="0"/>
              <a:t>‹#›</a:t>
            </a:fld>
            <a:endParaRPr lang="en-US"/>
          </a:p>
        </p:txBody>
      </p:sp>
    </p:spTree>
    <p:extLst>
      <p:ext uri="{BB962C8B-B14F-4D97-AF65-F5344CB8AC3E}">
        <p14:creationId xmlns:p14="http://schemas.microsoft.com/office/powerpoint/2010/main" val="3048699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1FBA1B-D420-4B6F-99EC-05BF7F1A4445}" type="datetimeFigureOut">
              <a:rPr lang="en-US" smtClean="0"/>
              <a:t>1/12/21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CAE0A7E-42D5-4376-89EA-FEC740658640}" type="slidenum">
              <a:rPr lang="en-US" smtClean="0"/>
              <a:t>‹#›</a:t>
            </a:fld>
            <a:endParaRPr lang="en-US"/>
          </a:p>
        </p:txBody>
      </p:sp>
    </p:spTree>
    <p:extLst>
      <p:ext uri="{BB962C8B-B14F-4D97-AF65-F5344CB8AC3E}">
        <p14:creationId xmlns:p14="http://schemas.microsoft.com/office/powerpoint/2010/main" val="3362511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1FBA1B-D420-4B6F-99EC-05BF7F1A4445}" type="datetimeFigureOut">
              <a:rPr lang="en-US" smtClean="0"/>
              <a:t>1/12/21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CAE0A7E-42D5-4376-89EA-FEC740658640}"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23560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D1FBA1B-D420-4B6F-99EC-05BF7F1A4445}" type="datetimeFigureOut">
              <a:rPr lang="en-US" smtClean="0"/>
              <a:t>1/12/21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CAE0A7E-42D5-4376-89EA-FEC740658640}" type="slidenum">
              <a:rPr lang="en-US" smtClean="0"/>
              <a:t>‹#›</a:t>
            </a:fld>
            <a:endParaRPr lang="en-US"/>
          </a:p>
        </p:txBody>
      </p:sp>
    </p:spTree>
    <p:extLst>
      <p:ext uri="{BB962C8B-B14F-4D97-AF65-F5344CB8AC3E}">
        <p14:creationId xmlns:p14="http://schemas.microsoft.com/office/powerpoint/2010/main" val="2174916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D1FBA1B-D420-4B6F-99EC-05BF7F1A4445}" type="datetimeFigureOut">
              <a:rPr lang="en-US" smtClean="0"/>
              <a:t>1/12/21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E0A7E-42D5-4376-89EA-FEC740658640}" type="slidenum">
              <a:rPr lang="en-US" smtClean="0"/>
              <a:t>‹#›</a:t>
            </a:fld>
            <a:endParaRPr lang="en-US"/>
          </a:p>
        </p:txBody>
      </p:sp>
    </p:spTree>
    <p:extLst>
      <p:ext uri="{BB962C8B-B14F-4D97-AF65-F5344CB8AC3E}">
        <p14:creationId xmlns:p14="http://schemas.microsoft.com/office/powerpoint/2010/main" val="4262571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D1FBA1B-D420-4B6F-99EC-05BF7F1A4445}" type="datetimeFigureOut">
              <a:rPr lang="en-US" smtClean="0"/>
              <a:t>1/12/21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E0A7E-42D5-4376-89EA-FEC740658640}" type="slidenum">
              <a:rPr lang="en-US" smtClean="0"/>
              <a:t>‹#›</a:t>
            </a:fld>
            <a:endParaRPr lang="en-US"/>
          </a:p>
        </p:txBody>
      </p:sp>
    </p:spTree>
    <p:extLst>
      <p:ext uri="{BB962C8B-B14F-4D97-AF65-F5344CB8AC3E}">
        <p14:creationId xmlns:p14="http://schemas.microsoft.com/office/powerpoint/2010/main" val="3349954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1FBA1B-D420-4B6F-99EC-05BF7F1A4445}" type="datetimeFigureOut">
              <a:rPr lang="en-US" smtClean="0"/>
              <a:t>1/12/21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E0A7E-42D5-4376-89EA-FEC740658640}" type="slidenum">
              <a:rPr lang="en-US" smtClean="0"/>
              <a:t>‹#›</a:t>
            </a:fld>
            <a:endParaRPr lang="en-US"/>
          </a:p>
        </p:txBody>
      </p:sp>
    </p:spTree>
    <p:extLst>
      <p:ext uri="{BB962C8B-B14F-4D97-AF65-F5344CB8AC3E}">
        <p14:creationId xmlns:p14="http://schemas.microsoft.com/office/powerpoint/2010/main" val="1874524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D1FBA1B-D420-4B6F-99EC-05BF7F1A4445}" type="datetimeFigureOut">
              <a:rPr lang="en-US" smtClean="0"/>
              <a:t>1/12/21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CAE0A7E-42D5-4376-89EA-FEC740658640}" type="slidenum">
              <a:rPr lang="en-US" smtClean="0"/>
              <a:t>‹#›</a:t>
            </a:fld>
            <a:endParaRPr lang="en-US"/>
          </a:p>
        </p:txBody>
      </p:sp>
    </p:spTree>
    <p:extLst>
      <p:ext uri="{BB962C8B-B14F-4D97-AF65-F5344CB8AC3E}">
        <p14:creationId xmlns:p14="http://schemas.microsoft.com/office/powerpoint/2010/main" val="261093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1FBA1B-D420-4B6F-99EC-05BF7F1A4445}" type="datetimeFigureOut">
              <a:rPr lang="en-US" smtClean="0"/>
              <a:t>1/12/21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E0A7E-42D5-4376-89EA-FEC740658640}" type="slidenum">
              <a:rPr lang="en-US" smtClean="0"/>
              <a:t>‹#›</a:t>
            </a:fld>
            <a:endParaRPr lang="en-US"/>
          </a:p>
        </p:txBody>
      </p:sp>
    </p:spTree>
    <p:extLst>
      <p:ext uri="{BB962C8B-B14F-4D97-AF65-F5344CB8AC3E}">
        <p14:creationId xmlns:p14="http://schemas.microsoft.com/office/powerpoint/2010/main" val="1295279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D1FBA1B-D420-4B6F-99EC-05BF7F1A4445}" type="datetimeFigureOut">
              <a:rPr lang="en-US" smtClean="0"/>
              <a:t>1/12/21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CAE0A7E-42D5-4376-89EA-FEC740658640}" type="slidenum">
              <a:rPr lang="en-US" smtClean="0"/>
              <a:t>‹#›</a:t>
            </a:fld>
            <a:endParaRPr lang="en-US"/>
          </a:p>
        </p:txBody>
      </p:sp>
    </p:spTree>
    <p:extLst>
      <p:ext uri="{BB962C8B-B14F-4D97-AF65-F5344CB8AC3E}">
        <p14:creationId xmlns:p14="http://schemas.microsoft.com/office/powerpoint/2010/main" val="206064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1FBA1B-D420-4B6F-99EC-05BF7F1A4445}" type="datetimeFigureOut">
              <a:rPr lang="en-US" smtClean="0"/>
              <a:t>1/12/21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E0A7E-42D5-4376-89EA-FEC740658640}" type="slidenum">
              <a:rPr lang="en-US" smtClean="0"/>
              <a:t>‹#›</a:t>
            </a:fld>
            <a:endParaRPr lang="en-US"/>
          </a:p>
        </p:txBody>
      </p:sp>
    </p:spTree>
    <p:extLst>
      <p:ext uri="{BB962C8B-B14F-4D97-AF65-F5344CB8AC3E}">
        <p14:creationId xmlns:p14="http://schemas.microsoft.com/office/powerpoint/2010/main" val="1726698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1FBA1B-D420-4B6F-99EC-05BF7F1A4445}" type="datetimeFigureOut">
              <a:rPr lang="en-US" smtClean="0"/>
              <a:t>1/12/21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E0A7E-42D5-4376-89EA-FEC740658640}" type="slidenum">
              <a:rPr lang="en-US" smtClean="0"/>
              <a:t>‹#›</a:t>
            </a:fld>
            <a:endParaRPr lang="en-US"/>
          </a:p>
        </p:txBody>
      </p:sp>
    </p:spTree>
    <p:extLst>
      <p:ext uri="{BB962C8B-B14F-4D97-AF65-F5344CB8AC3E}">
        <p14:creationId xmlns:p14="http://schemas.microsoft.com/office/powerpoint/2010/main" val="3438935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1FBA1B-D420-4B6F-99EC-05BF7F1A4445}" type="datetimeFigureOut">
              <a:rPr lang="en-US" smtClean="0"/>
              <a:t>1/12/21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E0A7E-42D5-4376-89EA-FEC740658640}" type="slidenum">
              <a:rPr lang="en-US" smtClean="0"/>
              <a:t>‹#›</a:t>
            </a:fld>
            <a:endParaRPr lang="en-US"/>
          </a:p>
        </p:txBody>
      </p:sp>
    </p:spTree>
    <p:extLst>
      <p:ext uri="{BB962C8B-B14F-4D97-AF65-F5344CB8AC3E}">
        <p14:creationId xmlns:p14="http://schemas.microsoft.com/office/powerpoint/2010/main" val="237366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FBA1B-D420-4B6F-99EC-05BF7F1A4445}" type="datetimeFigureOut">
              <a:rPr lang="en-US" smtClean="0"/>
              <a:t>1/12/21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E0A7E-42D5-4376-89EA-FEC740658640}" type="slidenum">
              <a:rPr lang="en-US" smtClean="0"/>
              <a:t>‹#›</a:t>
            </a:fld>
            <a:endParaRPr lang="en-US"/>
          </a:p>
        </p:txBody>
      </p:sp>
    </p:spTree>
    <p:extLst>
      <p:ext uri="{BB962C8B-B14F-4D97-AF65-F5344CB8AC3E}">
        <p14:creationId xmlns:p14="http://schemas.microsoft.com/office/powerpoint/2010/main" val="402942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D1FBA1B-D420-4B6F-99EC-05BF7F1A4445}" type="datetimeFigureOut">
              <a:rPr lang="en-US" smtClean="0"/>
              <a:t>1/12/21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E0A7E-42D5-4376-89EA-FEC740658640}" type="slidenum">
              <a:rPr lang="en-US" smtClean="0"/>
              <a:t>‹#›</a:t>
            </a:fld>
            <a:endParaRPr lang="en-US"/>
          </a:p>
        </p:txBody>
      </p:sp>
    </p:spTree>
    <p:extLst>
      <p:ext uri="{BB962C8B-B14F-4D97-AF65-F5344CB8AC3E}">
        <p14:creationId xmlns:p14="http://schemas.microsoft.com/office/powerpoint/2010/main" val="4232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D1FBA1B-D420-4B6F-99EC-05BF7F1A4445}" type="datetimeFigureOut">
              <a:rPr lang="en-US" smtClean="0"/>
              <a:t>1/12/21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E0A7E-42D5-4376-89EA-FEC740658640}" type="slidenum">
              <a:rPr lang="en-US" smtClean="0"/>
              <a:t>‹#›</a:t>
            </a:fld>
            <a:endParaRPr lang="en-US"/>
          </a:p>
        </p:txBody>
      </p:sp>
    </p:spTree>
    <p:extLst>
      <p:ext uri="{BB962C8B-B14F-4D97-AF65-F5344CB8AC3E}">
        <p14:creationId xmlns:p14="http://schemas.microsoft.com/office/powerpoint/2010/main" val="1426858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D1FBA1B-D420-4B6F-99EC-05BF7F1A4445}" type="datetimeFigureOut">
              <a:rPr lang="en-US" smtClean="0"/>
              <a:t>1/12/21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CAE0A7E-42D5-4376-89EA-FEC740658640}" type="slidenum">
              <a:rPr lang="en-US" smtClean="0"/>
              <a:t>‹#›</a:t>
            </a:fld>
            <a:endParaRPr lang="en-US"/>
          </a:p>
        </p:txBody>
      </p:sp>
    </p:spTree>
    <p:extLst>
      <p:ext uri="{BB962C8B-B14F-4D97-AF65-F5344CB8AC3E}">
        <p14:creationId xmlns:p14="http://schemas.microsoft.com/office/powerpoint/2010/main" val="2698714561"/>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DgOTcIfU75Y" TargetMode="External"/><Relationship Id="rId2" Type="http://schemas.openxmlformats.org/officeDocument/2006/relationships/hyperlink" Target="https://www.youtube.com/watch?v=CyRyIFV2RyI" TargetMode="Externa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OJrl733eyfY"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A0B94-E097-4148-8049-00ABC781D2F1}"/>
              </a:ext>
            </a:extLst>
          </p:cNvPr>
          <p:cNvSpPr>
            <a:spLocks noGrp="1"/>
          </p:cNvSpPr>
          <p:nvPr>
            <p:ph type="ctrTitle"/>
          </p:nvPr>
        </p:nvSpPr>
        <p:spPr/>
        <p:txBody>
          <a:bodyPr/>
          <a:lstStyle/>
          <a:p>
            <a:r>
              <a:rPr lang="en-US" dirty="0"/>
              <a:t>Planets and a little mythology</a:t>
            </a:r>
          </a:p>
        </p:txBody>
      </p:sp>
      <p:sp>
        <p:nvSpPr>
          <p:cNvPr id="3" name="Subtitle 2">
            <a:extLst>
              <a:ext uri="{FF2B5EF4-FFF2-40B4-BE49-F238E27FC236}">
                <a16:creationId xmlns:a16="http://schemas.microsoft.com/office/drawing/2014/main" id="{6A4DBC28-478D-4FA2-B9F6-8E51E5768221}"/>
              </a:ext>
            </a:extLst>
          </p:cNvPr>
          <p:cNvSpPr>
            <a:spLocks noGrp="1"/>
          </p:cNvSpPr>
          <p:nvPr>
            <p:ph type="subTitle" idx="1"/>
          </p:nvPr>
        </p:nvSpPr>
        <p:spPr/>
        <p:txBody>
          <a:bodyPr/>
          <a:lstStyle/>
          <a:p>
            <a:r>
              <a:rPr lang="en-US" dirty="0"/>
              <a:t>Jennifer Ma, Lance Ding, Hibiscus Chen</a:t>
            </a:r>
          </a:p>
        </p:txBody>
      </p:sp>
    </p:spTree>
    <p:extLst>
      <p:ext uri="{BB962C8B-B14F-4D97-AF65-F5344CB8AC3E}">
        <p14:creationId xmlns:p14="http://schemas.microsoft.com/office/powerpoint/2010/main" val="276130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A8AE3-A1A7-4B5F-97C2-376763127D41}"/>
              </a:ext>
            </a:extLst>
          </p:cNvPr>
          <p:cNvSpPr>
            <a:spLocks noGrp="1"/>
          </p:cNvSpPr>
          <p:nvPr>
            <p:ph type="title"/>
          </p:nvPr>
        </p:nvSpPr>
        <p:spPr/>
        <p:txBody>
          <a:bodyPr/>
          <a:lstStyle/>
          <a:p>
            <a:r>
              <a:rPr lang="en-US" dirty="0"/>
              <a:t>Jupiter</a:t>
            </a:r>
          </a:p>
        </p:txBody>
      </p:sp>
      <p:sp>
        <p:nvSpPr>
          <p:cNvPr id="3" name="Content Placeholder 2">
            <a:extLst>
              <a:ext uri="{FF2B5EF4-FFF2-40B4-BE49-F238E27FC236}">
                <a16:creationId xmlns:a16="http://schemas.microsoft.com/office/drawing/2014/main" id="{C8976956-7671-44D1-BFD2-80C7AF1A258E}"/>
              </a:ext>
            </a:extLst>
          </p:cNvPr>
          <p:cNvSpPr>
            <a:spLocks noGrp="1"/>
          </p:cNvSpPr>
          <p:nvPr>
            <p:ph idx="1"/>
          </p:nvPr>
        </p:nvSpPr>
        <p:spPr/>
        <p:txBody>
          <a:bodyPr>
            <a:normAutofit/>
          </a:bodyPr>
          <a:lstStyle/>
          <a:p>
            <a:pPr marL="0" indent="0">
              <a:buNone/>
            </a:pPr>
            <a:endParaRPr lang="en-US" dirty="0"/>
          </a:p>
          <a:p>
            <a:pPr marL="0" indent="0">
              <a:buNone/>
            </a:pPr>
            <a:r>
              <a:rPr lang="en-US" dirty="0"/>
              <a:t>-biggest planet in the solar system</a:t>
            </a:r>
          </a:p>
          <a:p>
            <a:pPr marL="0" indent="0">
              <a:buNone/>
            </a:pPr>
            <a:r>
              <a:rPr lang="en-US" dirty="0"/>
              <a:t>-scientist assume that Jupiter was once going to form as a sun, but then failed.</a:t>
            </a:r>
          </a:p>
          <a:p>
            <a:pPr marL="0" indent="0">
              <a:buNone/>
            </a:pPr>
            <a:r>
              <a:rPr lang="en-US" dirty="0"/>
              <a:t>-gas-giant</a:t>
            </a:r>
          </a:p>
          <a:p>
            <a:pPr marL="0" indent="0">
              <a:buNone/>
            </a:pPr>
            <a:r>
              <a:rPr lang="en-US" dirty="0"/>
              <a:t>-composed of hydrogen and helium</a:t>
            </a:r>
          </a:p>
          <a:p>
            <a:pPr marL="0" indent="0">
              <a:buNone/>
            </a:pPr>
            <a:r>
              <a:rPr lang="en-US" dirty="0"/>
              <a:t>-the red spot: storm in Jupiter’s southern hemisphere with crimson color,1.3 time as wide as our planet. </a:t>
            </a:r>
            <a:r>
              <a:rPr lang="en-US" u="sng" dirty="0">
                <a:hlinkClick r:id="rId2"/>
              </a:rPr>
              <a:t>https://www.youtube.com/watch?v=CyRyIFV2RyI</a:t>
            </a:r>
            <a:endParaRPr lang="en-US" u="sng" dirty="0"/>
          </a:p>
          <a:p>
            <a:pPr marL="0" indent="0">
              <a:buNone/>
            </a:pPr>
            <a:r>
              <a:rPr lang="en-US" dirty="0"/>
              <a:t>-comet shoemaker levy 9 1994 </a:t>
            </a:r>
            <a:r>
              <a:rPr lang="en-US" u="sng" dirty="0">
                <a:hlinkClick r:id="rId3"/>
              </a:rPr>
              <a:t>https://www.youtube.com/watch?v=DgOTcIfU75Y</a:t>
            </a:r>
            <a:endParaRPr lang="en-US" dirty="0"/>
          </a:p>
          <a:p>
            <a:r>
              <a:rPr lang="en-US" dirty="0"/>
              <a:t> </a:t>
            </a:r>
          </a:p>
          <a:p>
            <a:endParaRPr lang="en-US" dirty="0"/>
          </a:p>
        </p:txBody>
      </p:sp>
      <p:pic>
        <p:nvPicPr>
          <p:cNvPr id="5" name="Picture 4">
            <a:extLst>
              <a:ext uri="{FF2B5EF4-FFF2-40B4-BE49-F238E27FC236}">
                <a16:creationId xmlns:a16="http://schemas.microsoft.com/office/drawing/2014/main" id="{1BD71063-3A35-41FB-916D-347A006DB6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4623" y="425389"/>
            <a:ext cx="1769171" cy="1769171"/>
          </a:xfrm>
          <a:prstGeom prst="rect">
            <a:avLst/>
          </a:prstGeom>
        </p:spPr>
      </p:pic>
      <p:pic>
        <p:nvPicPr>
          <p:cNvPr id="7" name="Picture 6">
            <a:extLst>
              <a:ext uri="{FF2B5EF4-FFF2-40B4-BE49-F238E27FC236}">
                <a16:creationId xmlns:a16="http://schemas.microsoft.com/office/drawing/2014/main" id="{95291BE0-F0FD-44A0-9752-D8406CF099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3033" y="425389"/>
            <a:ext cx="2734322" cy="2259020"/>
          </a:xfrm>
          <a:prstGeom prst="rect">
            <a:avLst/>
          </a:prstGeom>
        </p:spPr>
      </p:pic>
    </p:spTree>
    <p:extLst>
      <p:ext uri="{BB962C8B-B14F-4D97-AF65-F5344CB8AC3E}">
        <p14:creationId xmlns:p14="http://schemas.microsoft.com/office/powerpoint/2010/main" val="1681854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24792-51CD-4223-80CE-EC89BDFDE1ED}"/>
              </a:ext>
            </a:extLst>
          </p:cNvPr>
          <p:cNvSpPr>
            <a:spLocks noGrp="1"/>
          </p:cNvSpPr>
          <p:nvPr>
            <p:ph type="title"/>
          </p:nvPr>
        </p:nvSpPr>
        <p:spPr>
          <a:xfrm>
            <a:off x="4673600" y="764373"/>
            <a:ext cx="6832600" cy="1293028"/>
          </a:xfrm>
        </p:spPr>
        <p:txBody>
          <a:bodyPr>
            <a:normAutofit/>
          </a:bodyPr>
          <a:lstStyle/>
          <a:p>
            <a:r>
              <a:rPr lang="en-US" dirty="0"/>
              <a:t>Jupiter-Zeus</a:t>
            </a:r>
          </a:p>
        </p:txBody>
      </p:sp>
      <p:pic>
        <p:nvPicPr>
          <p:cNvPr id="1026" name="Picture 2">
            <a:extLst>
              <a:ext uri="{FF2B5EF4-FFF2-40B4-BE49-F238E27FC236}">
                <a16:creationId xmlns:a16="http://schemas.microsoft.com/office/drawing/2014/main" id="{A563E837-9803-1A4D-ADCA-994F4B7CAEF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0705" y="839806"/>
            <a:ext cx="3644962" cy="528519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1C0DF31-BA89-45AC-827E-5C7C774F4161}"/>
              </a:ext>
            </a:extLst>
          </p:cNvPr>
          <p:cNvSpPr>
            <a:spLocks noGrp="1"/>
          </p:cNvSpPr>
          <p:nvPr>
            <p:ph idx="1"/>
          </p:nvPr>
        </p:nvSpPr>
        <p:spPr>
          <a:xfrm>
            <a:off x="4673600" y="2194560"/>
            <a:ext cx="6832600" cy="4024125"/>
          </a:xfrm>
        </p:spPr>
        <p:txBody>
          <a:bodyPr>
            <a:normAutofit/>
          </a:bodyPr>
          <a:lstStyle/>
          <a:p>
            <a:r>
              <a:rPr lang="en-US" dirty="0"/>
              <a:t>The King of all gods</a:t>
            </a:r>
          </a:p>
          <a:p>
            <a:r>
              <a:rPr lang="en-US" dirty="0"/>
              <a:t>God of sky and thunder</a:t>
            </a:r>
          </a:p>
          <a:p>
            <a:endParaRPr lang="en-US" dirty="0"/>
          </a:p>
        </p:txBody>
      </p:sp>
    </p:spTree>
    <p:extLst>
      <p:ext uri="{BB962C8B-B14F-4D97-AF65-F5344CB8AC3E}">
        <p14:creationId xmlns:p14="http://schemas.microsoft.com/office/powerpoint/2010/main" val="2332430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9B1C6-913E-4455-98A7-B05B5D03125E}"/>
              </a:ext>
            </a:extLst>
          </p:cNvPr>
          <p:cNvSpPr>
            <a:spLocks noGrp="1"/>
          </p:cNvSpPr>
          <p:nvPr>
            <p:ph type="title"/>
          </p:nvPr>
        </p:nvSpPr>
        <p:spPr/>
        <p:txBody>
          <a:bodyPr/>
          <a:lstStyle/>
          <a:p>
            <a:r>
              <a:rPr lang="en-US" dirty="0"/>
              <a:t>Asteroid belt</a:t>
            </a:r>
          </a:p>
        </p:txBody>
      </p:sp>
      <p:sp>
        <p:nvSpPr>
          <p:cNvPr id="3" name="Content Placeholder 2">
            <a:extLst>
              <a:ext uri="{FF2B5EF4-FFF2-40B4-BE49-F238E27FC236}">
                <a16:creationId xmlns:a16="http://schemas.microsoft.com/office/drawing/2014/main" id="{7117BB53-B0EE-4866-941D-987EAA5A5AE0}"/>
              </a:ext>
            </a:extLst>
          </p:cNvPr>
          <p:cNvSpPr>
            <a:spLocks noGrp="1"/>
          </p:cNvSpPr>
          <p:nvPr>
            <p:ph idx="1"/>
          </p:nvPr>
        </p:nvSpPr>
        <p:spPr/>
        <p:txBody>
          <a:bodyPr/>
          <a:lstStyle/>
          <a:p>
            <a:r>
              <a:rPr lang="en-US" dirty="0"/>
              <a:t>Between Mars and Jupiter</a:t>
            </a:r>
          </a:p>
          <a:p>
            <a:r>
              <a:rPr lang="en-US" dirty="0"/>
              <a:t>Vesta (Hestia, Goddess of Hearth, Family and the Fire), Ceres (Demeter, Goddess of Agriculture)</a:t>
            </a:r>
          </a:p>
          <a:p>
            <a:r>
              <a:rPr lang="en-US" dirty="0"/>
              <a:t>Dwarf planets (smaller, irregular)</a:t>
            </a:r>
          </a:p>
          <a:p>
            <a:r>
              <a:rPr lang="en-US" dirty="0"/>
              <a:t>the birth of Jupiter prevented any planetary bodies from forming in the gap between Mars and Jupiter, causing the small objects that were there to collide with each other and fragment into the asteroids seen today. (huge gravitational pull)</a:t>
            </a:r>
          </a:p>
          <a:p>
            <a:endParaRPr lang="en-US" dirty="0"/>
          </a:p>
        </p:txBody>
      </p:sp>
      <p:pic>
        <p:nvPicPr>
          <p:cNvPr id="5" name="Picture 4">
            <a:extLst>
              <a:ext uri="{FF2B5EF4-FFF2-40B4-BE49-F238E27FC236}">
                <a16:creationId xmlns:a16="http://schemas.microsoft.com/office/drawing/2014/main" id="{CB086F6A-BD7E-4E00-98AF-CBE320DEA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6272" y="4794033"/>
            <a:ext cx="1774517" cy="1735431"/>
          </a:xfrm>
          <a:prstGeom prst="rect">
            <a:avLst/>
          </a:prstGeom>
        </p:spPr>
      </p:pic>
      <p:pic>
        <p:nvPicPr>
          <p:cNvPr id="7" name="Picture 6">
            <a:extLst>
              <a:ext uri="{FF2B5EF4-FFF2-40B4-BE49-F238E27FC236}">
                <a16:creationId xmlns:a16="http://schemas.microsoft.com/office/drawing/2014/main" id="{274213B8-8097-43B6-AF00-B329CE0482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2436" y="4799117"/>
            <a:ext cx="1940048" cy="1880485"/>
          </a:xfrm>
          <a:prstGeom prst="rect">
            <a:avLst/>
          </a:prstGeom>
        </p:spPr>
      </p:pic>
      <p:pic>
        <p:nvPicPr>
          <p:cNvPr id="9" name="Picture 8">
            <a:extLst>
              <a:ext uri="{FF2B5EF4-FFF2-40B4-BE49-F238E27FC236}">
                <a16:creationId xmlns:a16="http://schemas.microsoft.com/office/drawing/2014/main" id="{D0B924FC-5C7D-4A18-A9B6-1BF20D97D2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8847" y="421918"/>
            <a:ext cx="3273503" cy="1839293"/>
          </a:xfrm>
          <a:prstGeom prst="rect">
            <a:avLst/>
          </a:prstGeom>
        </p:spPr>
      </p:pic>
    </p:spTree>
    <p:extLst>
      <p:ext uri="{BB962C8B-B14F-4D97-AF65-F5344CB8AC3E}">
        <p14:creationId xmlns:p14="http://schemas.microsoft.com/office/powerpoint/2010/main" val="1451119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1E580-FDCD-2343-8B79-501C7FDD50E7}"/>
              </a:ext>
            </a:extLst>
          </p:cNvPr>
          <p:cNvSpPr>
            <a:spLocks noGrp="1"/>
          </p:cNvSpPr>
          <p:nvPr>
            <p:ph type="title"/>
          </p:nvPr>
        </p:nvSpPr>
        <p:spPr>
          <a:xfrm>
            <a:off x="2895600" y="764373"/>
            <a:ext cx="8610600" cy="1293028"/>
          </a:xfrm>
        </p:spPr>
        <p:txBody>
          <a:bodyPr>
            <a:normAutofit/>
          </a:bodyPr>
          <a:lstStyle/>
          <a:p>
            <a:r>
              <a:rPr lang="en-US" dirty="0"/>
              <a:t>Saturn</a:t>
            </a:r>
          </a:p>
        </p:txBody>
      </p:sp>
      <p:sp>
        <p:nvSpPr>
          <p:cNvPr id="3" name="Content Placeholder 2">
            <a:extLst>
              <a:ext uri="{FF2B5EF4-FFF2-40B4-BE49-F238E27FC236}">
                <a16:creationId xmlns:a16="http://schemas.microsoft.com/office/drawing/2014/main" id="{0F4B9DCA-EDBF-4646-A278-48861E50F979}"/>
              </a:ext>
            </a:extLst>
          </p:cNvPr>
          <p:cNvSpPr>
            <a:spLocks noGrp="1"/>
          </p:cNvSpPr>
          <p:nvPr>
            <p:ph idx="1"/>
          </p:nvPr>
        </p:nvSpPr>
        <p:spPr>
          <a:xfrm>
            <a:off x="677333" y="2194560"/>
            <a:ext cx="5816600" cy="4024125"/>
          </a:xfrm>
        </p:spPr>
        <p:txBody>
          <a:bodyPr>
            <a:normAutofit/>
          </a:bodyPr>
          <a:lstStyle/>
          <a:p>
            <a:r>
              <a:rPr lang="en-US" dirty="0"/>
              <a:t>Second biggest planet in the solar system</a:t>
            </a:r>
          </a:p>
          <a:p>
            <a:r>
              <a:rPr lang="en-US" dirty="0"/>
              <a:t>Gas giant</a:t>
            </a:r>
          </a:p>
          <a:p>
            <a:r>
              <a:rPr lang="en-US" dirty="0"/>
              <a:t>Less dense but more massive </a:t>
            </a:r>
          </a:p>
          <a:p>
            <a:r>
              <a:rPr lang="en-US" dirty="0"/>
              <a:t>Ring system composed of ice particles, dust, and rock debris</a:t>
            </a:r>
          </a:p>
          <a:p>
            <a:r>
              <a:rPr lang="en-US" dirty="0"/>
              <a:t>82+ moons (Titan is bigger than Mercury! )</a:t>
            </a:r>
          </a:p>
          <a:p>
            <a:endParaRPr lang="en-US" dirty="0"/>
          </a:p>
          <a:p>
            <a:endParaRPr lang="en-US" dirty="0"/>
          </a:p>
          <a:p>
            <a:endParaRPr lang="en-US" dirty="0"/>
          </a:p>
        </p:txBody>
      </p:sp>
      <p:pic>
        <p:nvPicPr>
          <p:cNvPr id="2050" name="Picture 2">
            <a:extLst>
              <a:ext uri="{FF2B5EF4-FFF2-40B4-BE49-F238E27FC236}">
                <a16:creationId xmlns:a16="http://schemas.microsoft.com/office/drawing/2014/main" id="{1D9808A1-ED70-D64F-A651-028FEC0EF18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85000" y="3113999"/>
            <a:ext cx="4521200" cy="2185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319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8623-FF87-F84A-AF77-8B7A58534FED}"/>
              </a:ext>
            </a:extLst>
          </p:cNvPr>
          <p:cNvSpPr>
            <a:spLocks noGrp="1"/>
          </p:cNvSpPr>
          <p:nvPr>
            <p:ph type="title"/>
          </p:nvPr>
        </p:nvSpPr>
        <p:spPr>
          <a:xfrm>
            <a:off x="4673600" y="764373"/>
            <a:ext cx="6832600" cy="1293028"/>
          </a:xfrm>
        </p:spPr>
        <p:txBody>
          <a:bodyPr>
            <a:normAutofit/>
          </a:bodyPr>
          <a:lstStyle/>
          <a:p>
            <a:r>
              <a:rPr lang="en-US" dirty="0"/>
              <a:t>Saturn-Cronus</a:t>
            </a:r>
          </a:p>
        </p:txBody>
      </p:sp>
      <p:pic>
        <p:nvPicPr>
          <p:cNvPr id="3074" name="Picture 2">
            <a:extLst>
              <a:ext uri="{FF2B5EF4-FFF2-40B4-BE49-F238E27FC236}">
                <a16:creationId xmlns:a16="http://schemas.microsoft.com/office/drawing/2014/main" id="{9F812063-4966-AF4A-85B7-3C86EC06ABF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15020" y="746124"/>
            <a:ext cx="2476332" cy="547255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A85AD7B-58FF-AA49-8C6D-257811C5BEE2}"/>
              </a:ext>
            </a:extLst>
          </p:cNvPr>
          <p:cNvSpPr>
            <a:spLocks noGrp="1"/>
          </p:cNvSpPr>
          <p:nvPr>
            <p:ph idx="1"/>
          </p:nvPr>
        </p:nvSpPr>
        <p:spPr>
          <a:xfrm>
            <a:off x="4673600" y="2194560"/>
            <a:ext cx="6832600" cy="4024125"/>
          </a:xfrm>
        </p:spPr>
        <p:txBody>
          <a:bodyPr>
            <a:normAutofit/>
          </a:bodyPr>
          <a:lstStyle/>
          <a:p>
            <a:r>
              <a:rPr lang="en-US" dirty="0"/>
              <a:t>God of wealth and agriculture</a:t>
            </a:r>
          </a:p>
          <a:p>
            <a:r>
              <a:rPr lang="en-US" dirty="0"/>
              <a:t>Father of Jupiter, Neptune, Pluto, Juno, etc.</a:t>
            </a:r>
          </a:p>
          <a:p>
            <a:r>
              <a:rPr lang="en-US" dirty="0"/>
              <a:t>Saturday: Saturn’s day</a:t>
            </a:r>
          </a:p>
        </p:txBody>
      </p:sp>
    </p:spTree>
    <p:extLst>
      <p:ext uri="{BB962C8B-B14F-4D97-AF65-F5344CB8AC3E}">
        <p14:creationId xmlns:p14="http://schemas.microsoft.com/office/powerpoint/2010/main" val="3629946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Black Uranus - 1920x1080 Wallpaper - teahub.io">
            <a:extLst>
              <a:ext uri="{FF2B5EF4-FFF2-40B4-BE49-F238E27FC236}">
                <a16:creationId xmlns:a16="http://schemas.microsoft.com/office/drawing/2014/main" id="{27907A3C-CB34-4B49-82FE-F263697CF5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B779910-E2C7-4F8B-8E5D-F2B1BF8EE75E}"/>
              </a:ext>
            </a:extLst>
          </p:cNvPr>
          <p:cNvSpPr>
            <a:spLocks noGrp="1"/>
          </p:cNvSpPr>
          <p:nvPr>
            <p:ph type="ctrTitle"/>
          </p:nvPr>
        </p:nvSpPr>
        <p:spPr>
          <a:xfrm>
            <a:off x="1524000" y="3832007"/>
            <a:ext cx="9144000" cy="2387600"/>
          </a:xfrm>
        </p:spPr>
        <p:txBody>
          <a:bodyPr>
            <a:normAutofit fontScale="90000"/>
          </a:bodyPr>
          <a:lstStyle/>
          <a:p>
            <a:r>
              <a:rPr lang="en-US" dirty="0">
                <a:solidFill>
                  <a:schemeClr val="bg1"/>
                </a:solidFill>
              </a:rPr>
              <a:t>Uranus and Neptune: </a:t>
            </a:r>
            <a:br>
              <a:rPr lang="en-US" dirty="0">
                <a:solidFill>
                  <a:schemeClr val="bg1"/>
                </a:solidFill>
              </a:rPr>
            </a:br>
            <a:r>
              <a:rPr lang="en-US" dirty="0">
                <a:solidFill>
                  <a:schemeClr val="bg1"/>
                </a:solidFill>
              </a:rPr>
              <a:t>Ice Giants of the Solar System</a:t>
            </a:r>
          </a:p>
        </p:txBody>
      </p:sp>
    </p:spTree>
    <p:extLst>
      <p:ext uri="{BB962C8B-B14F-4D97-AF65-F5344CB8AC3E}">
        <p14:creationId xmlns:p14="http://schemas.microsoft.com/office/powerpoint/2010/main" val="3136163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olar System Desktop Wallpapers - Top Free Solar System Desktop Backgrounds  - WallpaperAccess">
            <a:extLst>
              <a:ext uri="{FF2B5EF4-FFF2-40B4-BE49-F238E27FC236}">
                <a16:creationId xmlns:a16="http://schemas.microsoft.com/office/drawing/2014/main" id="{C878BCFC-8943-4421-A431-6E15B4DBE9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D56C769-B2F7-4E82-B711-FF6388376297}"/>
              </a:ext>
            </a:extLst>
          </p:cNvPr>
          <p:cNvSpPr>
            <a:spLocks noGrp="1"/>
          </p:cNvSpPr>
          <p:nvPr>
            <p:ph type="title"/>
          </p:nvPr>
        </p:nvSpPr>
        <p:spPr/>
        <p:txBody>
          <a:bodyPr/>
          <a:lstStyle/>
          <a:p>
            <a:r>
              <a:rPr lang="en-US" dirty="0">
                <a:solidFill>
                  <a:schemeClr val="bg1"/>
                </a:solidFill>
              </a:rPr>
              <a:t>Some Basics</a:t>
            </a:r>
          </a:p>
        </p:txBody>
      </p:sp>
      <p:sp>
        <p:nvSpPr>
          <p:cNvPr id="3" name="Content Placeholder 2">
            <a:extLst>
              <a:ext uri="{FF2B5EF4-FFF2-40B4-BE49-F238E27FC236}">
                <a16:creationId xmlns:a16="http://schemas.microsoft.com/office/drawing/2014/main" id="{2302E978-A1E8-4FC3-8577-9BF6DCB20B96}"/>
              </a:ext>
            </a:extLst>
          </p:cNvPr>
          <p:cNvSpPr>
            <a:spLocks noGrp="1"/>
          </p:cNvSpPr>
          <p:nvPr>
            <p:ph idx="1"/>
          </p:nvPr>
        </p:nvSpPr>
        <p:spPr>
          <a:xfrm>
            <a:off x="8677222" y="1027906"/>
            <a:ext cx="2739959" cy="1527823"/>
          </a:xfrm>
        </p:spPr>
        <p:txBody>
          <a:bodyPr>
            <a:normAutofit/>
          </a:bodyPr>
          <a:lstStyle/>
          <a:p>
            <a:pPr marL="0" indent="0">
              <a:buNone/>
            </a:pPr>
            <a:r>
              <a:rPr lang="en-US" sz="2000" dirty="0">
                <a:solidFill>
                  <a:schemeClr val="bg1"/>
                </a:solidFill>
              </a:rPr>
              <a:t>Uranus</a:t>
            </a:r>
          </a:p>
        </p:txBody>
      </p:sp>
      <p:sp>
        <p:nvSpPr>
          <p:cNvPr id="4" name="TextBox 3">
            <a:extLst>
              <a:ext uri="{FF2B5EF4-FFF2-40B4-BE49-F238E27FC236}">
                <a16:creationId xmlns:a16="http://schemas.microsoft.com/office/drawing/2014/main" id="{B771B2B7-9CF4-4688-A06F-4A0D92BAA2E5}"/>
              </a:ext>
            </a:extLst>
          </p:cNvPr>
          <p:cNvSpPr txBox="1"/>
          <p:nvPr/>
        </p:nvSpPr>
        <p:spPr>
          <a:xfrm>
            <a:off x="10135648" y="4442970"/>
            <a:ext cx="2436303" cy="1631216"/>
          </a:xfrm>
          <a:prstGeom prst="rect">
            <a:avLst/>
          </a:prstGeom>
          <a:noFill/>
        </p:spPr>
        <p:txBody>
          <a:bodyPr wrap="square" rtlCol="0">
            <a:spAutoFit/>
          </a:bodyPr>
          <a:lstStyle/>
          <a:p>
            <a:r>
              <a:rPr lang="en-US" sz="2000" dirty="0">
                <a:solidFill>
                  <a:schemeClr val="bg1"/>
                </a:solidFill>
              </a:rPr>
              <a:t>Neptune</a:t>
            </a: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p:txBody>
      </p:sp>
      <p:cxnSp>
        <p:nvCxnSpPr>
          <p:cNvPr id="6" name="Straight Arrow Connector 5">
            <a:extLst>
              <a:ext uri="{FF2B5EF4-FFF2-40B4-BE49-F238E27FC236}">
                <a16:creationId xmlns:a16="http://schemas.microsoft.com/office/drawing/2014/main" id="{159A25B6-AB9B-49EB-8980-ACC5929110F3}"/>
              </a:ext>
            </a:extLst>
          </p:cNvPr>
          <p:cNvCxnSpPr/>
          <p:nvPr/>
        </p:nvCxnSpPr>
        <p:spPr>
          <a:xfrm>
            <a:off x="9152532" y="1495514"/>
            <a:ext cx="0" cy="128187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1231AD8-CFD1-4765-A96E-0CBA37968C52}"/>
              </a:ext>
            </a:extLst>
          </p:cNvPr>
          <p:cNvCxnSpPr>
            <a:cxnSpLocks/>
          </p:cNvCxnSpPr>
          <p:nvPr/>
        </p:nvCxnSpPr>
        <p:spPr>
          <a:xfrm flipH="1" flipV="1">
            <a:off x="10306229" y="3896884"/>
            <a:ext cx="358922" cy="54608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E38637-7FA8-4867-A538-E489995B526C}"/>
              </a:ext>
            </a:extLst>
          </p:cNvPr>
          <p:cNvSpPr txBox="1"/>
          <p:nvPr/>
        </p:nvSpPr>
        <p:spPr>
          <a:xfrm>
            <a:off x="606753" y="4536786"/>
            <a:ext cx="3965247" cy="1477328"/>
          </a:xfrm>
          <a:prstGeom prst="rect">
            <a:avLst/>
          </a:prstGeom>
          <a:noFill/>
        </p:spPr>
        <p:txBody>
          <a:bodyPr wrap="square" rtlCol="0">
            <a:spAutoFit/>
          </a:bodyPr>
          <a:lstStyle/>
          <a:p>
            <a:r>
              <a:rPr lang="en-US" dirty="0">
                <a:solidFill>
                  <a:schemeClr val="bg1"/>
                </a:solidFill>
              </a:rPr>
              <a:t>Uranus and Neptune are the 7</a:t>
            </a:r>
            <a:r>
              <a:rPr lang="en-US" baseline="30000" dirty="0">
                <a:solidFill>
                  <a:schemeClr val="bg1"/>
                </a:solidFill>
              </a:rPr>
              <a:t>th</a:t>
            </a:r>
            <a:r>
              <a:rPr lang="en-US" dirty="0">
                <a:solidFill>
                  <a:schemeClr val="bg1"/>
                </a:solidFill>
              </a:rPr>
              <a:t> and 8</a:t>
            </a:r>
            <a:r>
              <a:rPr lang="en-US" baseline="30000" dirty="0">
                <a:solidFill>
                  <a:schemeClr val="bg1"/>
                </a:solidFill>
              </a:rPr>
              <a:t>th</a:t>
            </a:r>
            <a:r>
              <a:rPr lang="en-US" dirty="0">
                <a:solidFill>
                  <a:schemeClr val="bg1"/>
                </a:solidFill>
              </a:rPr>
              <a:t> planets in order of average distance from the Sun respectively, and are massive gas giants – both of which </a:t>
            </a:r>
            <a:r>
              <a:rPr lang="en-US">
                <a:solidFill>
                  <a:schemeClr val="bg1"/>
                </a:solidFill>
              </a:rPr>
              <a:t>are over </a:t>
            </a:r>
            <a:r>
              <a:rPr lang="en-US" dirty="0">
                <a:solidFill>
                  <a:schemeClr val="bg1"/>
                </a:solidFill>
              </a:rPr>
              <a:t>3 times the diameter of the Earth </a:t>
            </a:r>
          </a:p>
        </p:txBody>
      </p:sp>
      <p:sp>
        <p:nvSpPr>
          <p:cNvPr id="10" name="TextBox 9">
            <a:extLst>
              <a:ext uri="{FF2B5EF4-FFF2-40B4-BE49-F238E27FC236}">
                <a16:creationId xmlns:a16="http://schemas.microsoft.com/office/drawing/2014/main" id="{794675F1-BBAF-4EFD-BECA-9377DEF9AAFF}"/>
              </a:ext>
            </a:extLst>
          </p:cNvPr>
          <p:cNvSpPr txBox="1"/>
          <p:nvPr/>
        </p:nvSpPr>
        <p:spPr>
          <a:xfrm>
            <a:off x="4477996" y="4536786"/>
            <a:ext cx="3794333" cy="369332"/>
          </a:xfrm>
          <a:prstGeom prst="rect">
            <a:avLst/>
          </a:prstGeom>
          <a:noFill/>
        </p:spPr>
        <p:txBody>
          <a:bodyPr wrap="square" rtlCol="0">
            <a:spAutoFit/>
          </a:bodyPr>
          <a:lstStyle/>
          <a:p>
            <a:endParaRPr lang="en-US" dirty="0">
              <a:solidFill>
                <a:schemeClr val="bg1"/>
              </a:solidFill>
            </a:endParaRPr>
          </a:p>
        </p:txBody>
      </p:sp>
      <p:sp>
        <p:nvSpPr>
          <p:cNvPr id="11" name="TextBox 10">
            <a:extLst>
              <a:ext uri="{FF2B5EF4-FFF2-40B4-BE49-F238E27FC236}">
                <a16:creationId xmlns:a16="http://schemas.microsoft.com/office/drawing/2014/main" id="{34402599-DF8B-4A5B-93A1-E99AFAA96C37}"/>
              </a:ext>
            </a:extLst>
          </p:cNvPr>
          <p:cNvSpPr txBox="1"/>
          <p:nvPr/>
        </p:nvSpPr>
        <p:spPr>
          <a:xfrm>
            <a:off x="4990744" y="4536786"/>
            <a:ext cx="4144697" cy="2031325"/>
          </a:xfrm>
          <a:prstGeom prst="rect">
            <a:avLst/>
          </a:prstGeom>
          <a:noFill/>
        </p:spPr>
        <p:txBody>
          <a:bodyPr wrap="square" rtlCol="0">
            <a:spAutoFit/>
          </a:bodyPr>
          <a:lstStyle/>
          <a:p>
            <a:r>
              <a:rPr lang="en-US" dirty="0">
                <a:solidFill>
                  <a:schemeClr val="bg1"/>
                </a:solidFill>
              </a:rPr>
              <a:t>In size, they are both immensely larger than Earth – a hollow Neptune can almost contain the volume of 60 Earths and Uranus even more.  However, due to their composition, they are much less dense, weighing in at about 15 and 14 Earth masses respectively.</a:t>
            </a:r>
          </a:p>
        </p:txBody>
      </p:sp>
    </p:spTree>
    <p:extLst>
      <p:ext uri="{BB962C8B-B14F-4D97-AF65-F5344CB8AC3E}">
        <p14:creationId xmlns:p14="http://schemas.microsoft.com/office/powerpoint/2010/main" val="1505542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Black Uranus - 1920x1080 Wallpaper - teahub.io">
            <a:extLst>
              <a:ext uri="{FF2B5EF4-FFF2-40B4-BE49-F238E27FC236}">
                <a16:creationId xmlns:a16="http://schemas.microsoft.com/office/drawing/2014/main" id="{7D978924-D6AB-46E8-ACC2-EF36338900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6212C06-2116-4414-AF3C-BFD3A4CA2F7C}"/>
              </a:ext>
            </a:extLst>
          </p:cNvPr>
          <p:cNvSpPr>
            <a:spLocks noGrp="1"/>
          </p:cNvSpPr>
          <p:nvPr>
            <p:ph type="title"/>
          </p:nvPr>
        </p:nvSpPr>
        <p:spPr/>
        <p:txBody>
          <a:bodyPr/>
          <a:lstStyle/>
          <a:p>
            <a:r>
              <a:rPr lang="en-US" dirty="0">
                <a:solidFill>
                  <a:schemeClr val="bg1"/>
                </a:solidFill>
              </a:rPr>
              <a:t>Uranus</a:t>
            </a:r>
          </a:p>
        </p:txBody>
      </p:sp>
      <p:sp>
        <p:nvSpPr>
          <p:cNvPr id="3" name="Content Placeholder 2">
            <a:extLst>
              <a:ext uri="{FF2B5EF4-FFF2-40B4-BE49-F238E27FC236}">
                <a16:creationId xmlns:a16="http://schemas.microsoft.com/office/drawing/2014/main" id="{03F81B8D-C245-40D3-BCEE-BCD65FCEDF1B}"/>
              </a:ext>
            </a:extLst>
          </p:cNvPr>
          <p:cNvSpPr>
            <a:spLocks noGrp="1"/>
          </p:cNvSpPr>
          <p:nvPr>
            <p:ph idx="1"/>
          </p:nvPr>
        </p:nvSpPr>
        <p:spPr/>
        <p:txBody>
          <a:bodyPr>
            <a:normAutofit/>
          </a:bodyPr>
          <a:lstStyle/>
          <a:p>
            <a:pPr marL="0" indent="0">
              <a:buNone/>
            </a:pPr>
            <a:r>
              <a:rPr lang="en-US" dirty="0">
                <a:solidFill>
                  <a:schemeClr val="bg1"/>
                </a:solidFill>
              </a:rPr>
              <a:t>Facts:</a:t>
            </a:r>
          </a:p>
          <a:p>
            <a:pPr>
              <a:buFontTx/>
              <a:buChar char="-"/>
            </a:pPr>
            <a:r>
              <a:rPr lang="en-US" dirty="0">
                <a:solidFill>
                  <a:schemeClr val="bg1"/>
                </a:solidFill>
              </a:rPr>
              <a:t>Ice giant</a:t>
            </a:r>
          </a:p>
          <a:p>
            <a:pPr>
              <a:buFontTx/>
              <a:buChar char="-"/>
            </a:pPr>
            <a:r>
              <a:rPr lang="en-US" dirty="0">
                <a:solidFill>
                  <a:schemeClr val="bg1"/>
                </a:solidFill>
              </a:rPr>
              <a:t>7</a:t>
            </a:r>
            <a:r>
              <a:rPr lang="en-US" baseline="30000" dirty="0">
                <a:solidFill>
                  <a:schemeClr val="bg1"/>
                </a:solidFill>
              </a:rPr>
              <a:t>th</a:t>
            </a:r>
            <a:r>
              <a:rPr lang="en-US" dirty="0">
                <a:solidFill>
                  <a:schemeClr val="bg1"/>
                </a:solidFill>
              </a:rPr>
              <a:t> planet</a:t>
            </a:r>
          </a:p>
          <a:p>
            <a:pPr>
              <a:buFontTx/>
              <a:buChar char="-"/>
            </a:pPr>
            <a:r>
              <a:rPr lang="en-US" dirty="0">
                <a:solidFill>
                  <a:schemeClr val="bg1"/>
                </a:solidFill>
              </a:rPr>
              <a:t>Larger than Neptune</a:t>
            </a:r>
          </a:p>
          <a:p>
            <a:pPr>
              <a:buFontTx/>
              <a:buChar char="-"/>
            </a:pPr>
            <a:r>
              <a:rPr lang="en-US" dirty="0">
                <a:solidFill>
                  <a:schemeClr val="bg1"/>
                </a:solidFill>
              </a:rPr>
              <a:t>Retrograde wind up to 900km/h</a:t>
            </a:r>
          </a:p>
          <a:p>
            <a:pPr>
              <a:buFontTx/>
              <a:buChar char="-"/>
            </a:pPr>
            <a:r>
              <a:rPr lang="en-US" dirty="0">
                <a:solidFill>
                  <a:schemeClr val="bg1"/>
                </a:solidFill>
              </a:rPr>
              <a:t>HAS RINGS!!! </a:t>
            </a:r>
          </a:p>
          <a:p>
            <a:pPr>
              <a:buFontTx/>
              <a:buChar char="-"/>
            </a:pPr>
            <a:r>
              <a:rPr lang="en-US" dirty="0">
                <a:solidFill>
                  <a:schemeClr val="bg1"/>
                </a:solidFill>
              </a:rPr>
              <a:t>Greek/Roman mythology &gt; representation of the sky (Ouranos/Caelus)</a:t>
            </a:r>
          </a:p>
          <a:p>
            <a:pPr>
              <a:buFontTx/>
              <a:buChar char="-"/>
            </a:pPr>
            <a:r>
              <a:rPr lang="en-US" dirty="0">
                <a:solidFill>
                  <a:schemeClr val="bg1"/>
                </a:solidFill>
              </a:rPr>
              <a:t>Has 27 moons</a:t>
            </a: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830352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Neptune Wallpapers - Top Free Neptune Backgrounds - WallpaperAccess">
            <a:extLst>
              <a:ext uri="{FF2B5EF4-FFF2-40B4-BE49-F238E27FC236}">
                <a16:creationId xmlns:a16="http://schemas.microsoft.com/office/drawing/2014/main" id="{ED0BA9D7-C76E-46A8-91DA-070BFF70B9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772D405-1EF5-4881-B66D-27964D149C09}"/>
              </a:ext>
            </a:extLst>
          </p:cNvPr>
          <p:cNvSpPr>
            <a:spLocks noGrp="1"/>
          </p:cNvSpPr>
          <p:nvPr>
            <p:ph type="title"/>
          </p:nvPr>
        </p:nvSpPr>
        <p:spPr/>
        <p:txBody>
          <a:bodyPr/>
          <a:lstStyle/>
          <a:p>
            <a:r>
              <a:rPr lang="en-US" dirty="0">
                <a:solidFill>
                  <a:schemeClr val="bg1"/>
                </a:solidFill>
              </a:rPr>
              <a:t>Neptune</a:t>
            </a:r>
          </a:p>
        </p:txBody>
      </p:sp>
      <p:sp>
        <p:nvSpPr>
          <p:cNvPr id="3" name="Content Placeholder 2">
            <a:extLst>
              <a:ext uri="{FF2B5EF4-FFF2-40B4-BE49-F238E27FC236}">
                <a16:creationId xmlns:a16="http://schemas.microsoft.com/office/drawing/2014/main" id="{92F06D8E-E36D-427F-A693-F54924BCEA90}"/>
              </a:ext>
            </a:extLst>
          </p:cNvPr>
          <p:cNvSpPr>
            <a:spLocks noGrp="1"/>
          </p:cNvSpPr>
          <p:nvPr>
            <p:ph idx="1"/>
          </p:nvPr>
        </p:nvSpPr>
        <p:spPr/>
        <p:txBody>
          <a:bodyPr>
            <a:normAutofit fontScale="92500" lnSpcReduction="20000"/>
          </a:bodyPr>
          <a:lstStyle/>
          <a:p>
            <a:pPr marL="0" indent="0">
              <a:buNone/>
            </a:pPr>
            <a:r>
              <a:rPr lang="en-US" dirty="0">
                <a:solidFill>
                  <a:schemeClr val="bg1"/>
                </a:solidFill>
              </a:rPr>
              <a:t>Facts:</a:t>
            </a:r>
          </a:p>
          <a:p>
            <a:pPr>
              <a:buFontTx/>
              <a:buChar char="-"/>
            </a:pPr>
            <a:r>
              <a:rPr lang="en-US" dirty="0">
                <a:solidFill>
                  <a:schemeClr val="bg1"/>
                </a:solidFill>
              </a:rPr>
              <a:t>Ice giant</a:t>
            </a:r>
          </a:p>
          <a:p>
            <a:pPr>
              <a:buFontTx/>
              <a:buChar char="-"/>
            </a:pPr>
            <a:r>
              <a:rPr lang="en-US" baseline="30000" dirty="0">
                <a:solidFill>
                  <a:schemeClr val="bg1"/>
                </a:solidFill>
              </a:rPr>
              <a:t>8th</a:t>
            </a:r>
            <a:r>
              <a:rPr lang="en-US" dirty="0">
                <a:solidFill>
                  <a:schemeClr val="bg1"/>
                </a:solidFill>
              </a:rPr>
              <a:t> planet</a:t>
            </a:r>
          </a:p>
          <a:p>
            <a:pPr>
              <a:buFontTx/>
              <a:buChar char="-"/>
            </a:pPr>
            <a:r>
              <a:rPr lang="en-US" dirty="0">
                <a:solidFill>
                  <a:schemeClr val="bg1"/>
                </a:solidFill>
              </a:rPr>
              <a:t>Retrograde wind up to and above 1100km/h (close to and sometimes above the speed of sound on Earth)</a:t>
            </a:r>
          </a:p>
          <a:p>
            <a:pPr>
              <a:buFontTx/>
              <a:buChar char="-"/>
            </a:pPr>
            <a:r>
              <a:rPr lang="en-US" dirty="0">
                <a:solidFill>
                  <a:schemeClr val="bg1"/>
                </a:solidFill>
              </a:rPr>
              <a:t>ALSO HAS RINGS!!! </a:t>
            </a:r>
          </a:p>
          <a:p>
            <a:pPr>
              <a:buFontTx/>
              <a:buChar char="-"/>
            </a:pPr>
            <a:r>
              <a:rPr lang="en-US" dirty="0">
                <a:solidFill>
                  <a:schemeClr val="bg1"/>
                </a:solidFill>
              </a:rPr>
              <a:t>Greek/Roman mythology &gt; representation of the sea (Poseidon/Neptune)</a:t>
            </a:r>
          </a:p>
          <a:p>
            <a:pPr>
              <a:buFontTx/>
              <a:buChar char="-"/>
            </a:pPr>
            <a:r>
              <a:rPr lang="en-US" dirty="0">
                <a:solidFill>
                  <a:schemeClr val="bg1"/>
                </a:solidFill>
              </a:rPr>
              <a:t>Has 14 moons – one is as big as ex-planet Pluto</a:t>
            </a:r>
          </a:p>
          <a:p>
            <a:pPr marL="0" indent="0">
              <a:buNone/>
            </a:pPr>
            <a:endParaRPr lang="en-US" dirty="0">
              <a:solidFill>
                <a:schemeClr val="bg1"/>
              </a:solidFill>
            </a:endParaRPr>
          </a:p>
          <a:p>
            <a:pPr marL="0" indent="0">
              <a:buNone/>
            </a:pPr>
            <a:r>
              <a:rPr lang="en-US" dirty="0">
                <a:solidFill>
                  <a:schemeClr val="bg1"/>
                </a:solidFill>
              </a:rPr>
              <a:t>INTERESTING FACT</a:t>
            </a:r>
          </a:p>
          <a:p>
            <a:pPr>
              <a:buFontTx/>
              <a:buChar char="-"/>
            </a:pPr>
            <a:r>
              <a:rPr lang="en-US" dirty="0">
                <a:solidFill>
                  <a:schemeClr val="bg1"/>
                </a:solidFill>
              </a:rPr>
              <a:t>Uranus and Neptune swapped orbits a few billion years ago before settling into their current orbits</a:t>
            </a:r>
          </a:p>
          <a:p>
            <a:pPr>
              <a:buFontTx/>
              <a:buChar char="-"/>
            </a:pPr>
            <a:endParaRPr lang="en-US" dirty="0">
              <a:solidFill>
                <a:schemeClr val="bg1"/>
              </a:solidFill>
            </a:endParaRPr>
          </a:p>
          <a:p>
            <a:endParaRPr lang="en-US" dirty="0"/>
          </a:p>
        </p:txBody>
      </p:sp>
    </p:spTree>
    <p:extLst>
      <p:ext uri="{BB962C8B-B14F-4D97-AF65-F5344CB8AC3E}">
        <p14:creationId xmlns:p14="http://schemas.microsoft.com/office/powerpoint/2010/main" val="2872742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4" name="Rectangle 138">
            <a:extLst>
              <a:ext uri="{FF2B5EF4-FFF2-40B4-BE49-F238E27FC236}">
                <a16:creationId xmlns:a16="http://schemas.microsoft.com/office/drawing/2014/main" id="{B4B6A46E-083C-4558-888C-4A7CB3EF1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53B939D-5059-7644-850D-6C227F8B7A37}"/>
              </a:ext>
            </a:extLst>
          </p:cNvPr>
          <p:cNvSpPr>
            <a:spLocks noGrp="1"/>
          </p:cNvSpPr>
          <p:nvPr>
            <p:ph idx="1"/>
          </p:nvPr>
        </p:nvSpPr>
        <p:spPr>
          <a:xfrm>
            <a:off x="685800" y="2364573"/>
            <a:ext cx="4124395" cy="3854112"/>
          </a:xfrm>
        </p:spPr>
        <p:txBody>
          <a:bodyPr>
            <a:normAutofit/>
          </a:bodyPr>
          <a:lstStyle/>
          <a:p>
            <a:r>
              <a:rPr lang="en-US" sz="1600"/>
              <a:t>Dec. 22 – Jan. 20</a:t>
            </a:r>
          </a:p>
          <a:p>
            <a:r>
              <a:rPr lang="en-US" sz="1600"/>
              <a:t>Tenth zodiac</a:t>
            </a:r>
          </a:p>
          <a:p>
            <a:r>
              <a:rPr lang="en-US" sz="1600"/>
              <a:t>Zodiac symbol: sea goat</a:t>
            </a:r>
          </a:p>
          <a:p>
            <a:r>
              <a:rPr lang="en-US" sz="1600"/>
              <a:t>Relates to Sumerian god of wisdom and waters, Enki</a:t>
            </a:r>
          </a:p>
          <a:p>
            <a:r>
              <a:rPr lang="en-US" sz="1600"/>
              <a:t>Element of Earth</a:t>
            </a:r>
          </a:p>
          <a:p>
            <a:r>
              <a:rPr lang="en-US" sz="1600"/>
              <a:t>Responsible, disciplined, self-control, good managers</a:t>
            </a:r>
          </a:p>
          <a:p>
            <a:r>
              <a:rPr lang="en-US" sz="1600"/>
              <a:t>However…</a:t>
            </a:r>
          </a:p>
          <a:p>
            <a:r>
              <a:rPr lang="en-US" sz="1600"/>
              <a:t>Know-it-all, unforgiving, condescending, expecting the worst</a:t>
            </a:r>
            <a:endParaRPr lang="en-US" sz="1600" dirty="0"/>
          </a:p>
        </p:txBody>
      </p:sp>
      <p:pic>
        <p:nvPicPr>
          <p:cNvPr id="4100" name="Picture 4" descr="Capricorn: Horoscope Journal - Zodiac Notebook - A Great Capricorn Gift:  Press, Lemon Thursday: 9781687868701: Amazon.com: Books">
            <a:extLst>
              <a:ext uri="{FF2B5EF4-FFF2-40B4-BE49-F238E27FC236}">
                <a16:creationId xmlns:a16="http://schemas.microsoft.com/office/drawing/2014/main" id="{943AA928-7194-744A-98D9-5B63FEE1BF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905" r="1" b="13669"/>
          <a:stretch/>
        </p:blipFill>
        <p:spPr bwMode="auto">
          <a:xfrm>
            <a:off x="5349607" y="746125"/>
            <a:ext cx="3314451" cy="3358380"/>
          </a:xfrm>
          <a:prstGeom prst="rect">
            <a:avLst/>
          </a:prstGeom>
          <a:noFill/>
          <a:extLst>
            <a:ext uri="{909E8E84-426E-40DD-AFC4-6F175D3DCCD1}">
              <a14:hiddenFill xmlns:a14="http://schemas.microsoft.com/office/drawing/2010/main">
                <a:solidFill>
                  <a:srgbClr val="FFFFFF"/>
                </a:solidFill>
              </a14:hiddenFill>
            </a:ext>
          </a:extLst>
        </p:spPr>
      </p:pic>
      <p:sp>
        <p:nvSpPr>
          <p:cNvPr id="4105" name="Round Single Corner Rectangle 17">
            <a:extLst>
              <a:ext uri="{FF2B5EF4-FFF2-40B4-BE49-F238E27FC236}">
                <a16:creationId xmlns:a16="http://schemas.microsoft.com/office/drawing/2014/main" id="{C9CD8108-0312-488F-BCF5-BDE9B86EC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10817" y="1002026"/>
            <a:ext cx="2309217" cy="1684338"/>
          </a:xfrm>
          <a:prstGeom prst="round1Rect">
            <a:avLst>
              <a:gd name="adj" fmla="val 1129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6" name="Picture 142">
            <a:extLst>
              <a:ext uri="{FF2B5EF4-FFF2-40B4-BE49-F238E27FC236}">
                <a16:creationId xmlns:a16="http://schemas.microsoft.com/office/drawing/2014/main" id="{5DFDB009-CBAB-4FFD-A94C-3CBF0E26A6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D929B60E-6B2D-4940-A67C-28C5AB4B5B82}"/>
              </a:ext>
            </a:extLst>
          </p:cNvPr>
          <p:cNvSpPr>
            <a:spLocks noGrp="1"/>
          </p:cNvSpPr>
          <p:nvPr>
            <p:ph type="title"/>
          </p:nvPr>
        </p:nvSpPr>
        <p:spPr>
          <a:xfrm>
            <a:off x="685799" y="764373"/>
            <a:ext cx="4124396" cy="1600200"/>
          </a:xfrm>
        </p:spPr>
        <p:txBody>
          <a:bodyPr anchor="b">
            <a:normAutofit/>
          </a:bodyPr>
          <a:lstStyle/>
          <a:p>
            <a:pPr algn="l"/>
            <a:r>
              <a:rPr lang="en-US" sz="3200"/>
              <a:t>Monthly Zodiac - Capricorn</a:t>
            </a:r>
          </a:p>
        </p:txBody>
      </p:sp>
      <p:sp>
        <p:nvSpPr>
          <p:cNvPr id="4107" name="Round Single Corner Rectangle 16">
            <a:extLst>
              <a:ext uri="{FF2B5EF4-FFF2-40B4-BE49-F238E27FC236}">
                <a16:creationId xmlns:a16="http://schemas.microsoft.com/office/drawing/2014/main" id="{74A0BA84-9789-4F65-A8F3-58BEB4092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6241840" y="4259603"/>
            <a:ext cx="2417253" cy="1840846"/>
          </a:xfrm>
          <a:prstGeom prst="round1Rect">
            <a:avLst>
              <a:gd name="adj" fmla="val 1129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2" name="Picture 6" descr="20 Positive &amp; Negative Capricorn Personality Traits and Characteristics.  What is a capricorn's personality? | Astromix.net">
            <a:extLst>
              <a:ext uri="{FF2B5EF4-FFF2-40B4-BE49-F238E27FC236}">
                <a16:creationId xmlns:a16="http://schemas.microsoft.com/office/drawing/2014/main" id="{88CABC8B-3906-184F-B1FC-EC81B229EFB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639" r="17636" b="-2"/>
          <a:stretch/>
        </p:blipFill>
        <p:spPr bwMode="auto">
          <a:xfrm>
            <a:off x="8810817" y="2822889"/>
            <a:ext cx="2695383" cy="3532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080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317A7-BB29-4A12-BA13-AF85F8AA524E}"/>
              </a:ext>
            </a:extLst>
          </p:cNvPr>
          <p:cNvSpPr>
            <a:spLocks noGrp="1"/>
          </p:cNvSpPr>
          <p:nvPr>
            <p:ph type="title"/>
          </p:nvPr>
        </p:nvSpPr>
        <p:spPr/>
        <p:txBody>
          <a:bodyPr/>
          <a:lstStyle/>
          <a:p>
            <a:r>
              <a:rPr lang="en-US" dirty="0"/>
              <a:t>So what makes a planet a planet?</a:t>
            </a:r>
          </a:p>
        </p:txBody>
      </p:sp>
      <p:sp>
        <p:nvSpPr>
          <p:cNvPr id="3" name="Content Placeholder 2">
            <a:extLst>
              <a:ext uri="{FF2B5EF4-FFF2-40B4-BE49-F238E27FC236}">
                <a16:creationId xmlns:a16="http://schemas.microsoft.com/office/drawing/2014/main" id="{EADD51E2-0C25-4339-BB68-D05DF098F45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03267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1854-3894-4F41-A49A-EDA7CE9A2079}"/>
              </a:ext>
            </a:extLst>
          </p:cNvPr>
          <p:cNvSpPr>
            <a:spLocks noGrp="1"/>
          </p:cNvSpPr>
          <p:nvPr>
            <p:ph type="title"/>
          </p:nvPr>
        </p:nvSpPr>
        <p:spPr/>
        <p:txBody>
          <a:bodyPr/>
          <a:lstStyle/>
          <a:p>
            <a:r>
              <a:rPr lang="en-US" dirty="0" err="1"/>
              <a:t>mERCURY</a:t>
            </a:r>
            <a:endParaRPr lang="en-US" dirty="0"/>
          </a:p>
        </p:txBody>
      </p:sp>
      <p:pic>
        <p:nvPicPr>
          <p:cNvPr id="5" name="Content Placeholder 4">
            <a:extLst>
              <a:ext uri="{FF2B5EF4-FFF2-40B4-BE49-F238E27FC236}">
                <a16:creationId xmlns:a16="http://schemas.microsoft.com/office/drawing/2014/main" id="{2EB87CC5-9559-4285-B70E-2A11E6AFC5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4121" y="476357"/>
            <a:ext cx="1307352" cy="1307352"/>
          </a:xfrm>
        </p:spPr>
      </p:pic>
      <p:sp>
        <p:nvSpPr>
          <p:cNvPr id="6" name="TextBox 5">
            <a:extLst>
              <a:ext uri="{FF2B5EF4-FFF2-40B4-BE49-F238E27FC236}">
                <a16:creationId xmlns:a16="http://schemas.microsoft.com/office/drawing/2014/main" id="{F8B3D3DE-E1F9-4C4C-BF34-DCB802621E10}"/>
              </a:ext>
            </a:extLst>
          </p:cNvPr>
          <p:cNvSpPr txBox="1"/>
          <p:nvPr/>
        </p:nvSpPr>
        <p:spPr>
          <a:xfrm>
            <a:off x="337868" y="2242501"/>
            <a:ext cx="11516264" cy="2585323"/>
          </a:xfrm>
          <a:prstGeom prst="rect">
            <a:avLst/>
          </a:prstGeom>
          <a:noFill/>
        </p:spPr>
        <p:txBody>
          <a:bodyPr wrap="square" rtlCol="0">
            <a:spAutoFit/>
          </a:bodyPr>
          <a:lstStyle/>
          <a:p>
            <a:endParaRPr lang="en-US" dirty="0"/>
          </a:p>
          <a:p>
            <a:r>
              <a:rPr lang="en-US" dirty="0"/>
              <a:t>-smallest and innermost</a:t>
            </a:r>
          </a:p>
          <a:p>
            <a:r>
              <a:rPr lang="en-US" dirty="0"/>
              <a:t>-tidally locked</a:t>
            </a:r>
          </a:p>
          <a:p>
            <a:r>
              <a:rPr lang="en-US" dirty="0"/>
              <a:t>- have a solid silicate crust and mantle, a deeper liquid core layer, and a solid inner core.</a:t>
            </a:r>
          </a:p>
          <a:p>
            <a:r>
              <a:rPr lang="en-US" dirty="0"/>
              <a:t>-a terrestrial planet in solar system.</a:t>
            </a:r>
          </a:p>
          <a:p>
            <a:r>
              <a:rPr lang="en-US" dirty="0"/>
              <a:t>-have a lot of craters </a:t>
            </a:r>
          </a:p>
          <a:p>
            <a:r>
              <a:rPr lang="en-US" dirty="0"/>
              <a:t>-no moons</a:t>
            </a:r>
          </a:p>
          <a:p>
            <a:r>
              <a:rPr lang="en-US" dirty="0"/>
              <a:t>-a day is 176 earth days, </a:t>
            </a:r>
          </a:p>
          <a:p>
            <a:r>
              <a:rPr lang="en-US" dirty="0"/>
              <a:t>-a year is 88 earth days.  (</a:t>
            </a:r>
            <a:r>
              <a:rPr lang="en-US" u="sng" dirty="0">
                <a:hlinkClick r:id="rId3"/>
              </a:rPr>
              <a:t>https://www.youtube.com/watch?v=OJrl733eyfY</a:t>
            </a:r>
            <a:r>
              <a:rPr lang="en-US" u="sng" dirty="0"/>
              <a:t>)</a:t>
            </a:r>
            <a:endParaRPr lang="en-US" dirty="0"/>
          </a:p>
        </p:txBody>
      </p:sp>
      <p:pic>
        <p:nvPicPr>
          <p:cNvPr id="8" name="Picture 7">
            <a:extLst>
              <a:ext uri="{FF2B5EF4-FFF2-40B4-BE49-F238E27FC236}">
                <a16:creationId xmlns:a16="http://schemas.microsoft.com/office/drawing/2014/main" id="{8B5796B5-99A5-4D63-AE47-B5C5CF60A5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3127" y="3610154"/>
            <a:ext cx="2693044" cy="2585322"/>
          </a:xfrm>
          <a:prstGeom prst="rect">
            <a:avLst/>
          </a:prstGeom>
        </p:spPr>
      </p:pic>
    </p:spTree>
    <p:extLst>
      <p:ext uri="{BB962C8B-B14F-4D97-AF65-F5344CB8AC3E}">
        <p14:creationId xmlns:p14="http://schemas.microsoft.com/office/powerpoint/2010/main" val="391543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567BD-E03A-4111-8D95-1FE8F6233E66}"/>
              </a:ext>
            </a:extLst>
          </p:cNvPr>
          <p:cNvSpPr>
            <a:spLocks noGrp="1"/>
          </p:cNvSpPr>
          <p:nvPr>
            <p:ph type="title"/>
          </p:nvPr>
        </p:nvSpPr>
        <p:spPr/>
        <p:txBody>
          <a:bodyPr/>
          <a:lstStyle/>
          <a:p>
            <a:r>
              <a:rPr lang="en-US" dirty="0"/>
              <a:t>Mercury-</a:t>
            </a:r>
            <a:r>
              <a:rPr lang="en-US" dirty="0" err="1"/>
              <a:t>hermes</a:t>
            </a:r>
            <a:endParaRPr lang="en-US" dirty="0"/>
          </a:p>
        </p:txBody>
      </p:sp>
      <p:sp>
        <p:nvSpPr>
          <p:cNvPr id="3" name="Content Placeholder 2">
            <a:extLst>
              <a:ext uri="{FF2B5EF4-FFF2-40B4-BE49-F238E27FC236}">
                <a16:creationId xmlns:a16="http://schemas.microsoft.com/office/drawing/2014/main" id="{6CDBE473-3916-4167-8BE3-C4F1F4BE6CEB}"/>
              </a:ext>
            </a:extLst>
          </p:cNvPr>
          <p:cNvSpPr>
            <a:spLocks noGrp="1"/>
          </p:cNvSpPr>
          <p:nvPr>
            <p:ph idx="1"/>
          </p:nvPr>
        </p:nvSpPr>
        <p:spPr/>
        <p:txBody>
          <a:bodyPr/>
          <a:lstStyle/>
          <a:p>
            <a:r>
              <a:rPr lang="en-US" dirty="0"/>
              <a:t>Related to trade, athletes and business</a:t>
            </a:r>
          </a:p>
          <a:p>
            <a:r>
              <a:rPr lang="en-US" dirty="0"/>
              <a:t>Messenger of all the other Gods</a:t>
            </a:r>
          </a:p>
          <a:p>
            <a:r>
              <a:rPr lang="en-US" dirty="0"/>
              <a:t>The name is related to Wednesday </a:t>
            </a:r>
          </a:p>
          <a:p>
            <a:r>
              <a:rPr lang="en-US" dirty="0"/>
              <a:t>Words like Mercantilism, Mercurial</a:t>
            </a:r>
          </a:p>
          <a:p>
            <a:r>
              <a:rPr lang="en-US" dirty="0"/>
              <a:t>Youngest of the 12 Olympian Gods</a:t>
            </a:r>
          </a:p>
          <a:p>
            <a:r>
              <a:rPr lang="en-US" dirty="0"/>
              <a:t>Runs fast</a:t>
            </a:r>
          </a:p>
          <a:p>
            <a:endParaRPr lang="en-US" dirty="0"/>
          </a:p>
        </p:txBody>
      </p:sp>
      <p:pic>
        <p:nvPicPr>
          <p:cNvPr id="5" name="Picture 4">
            <a:extLst>
              <a:ext uri="{FF2B5EF4-FFF2-40B4-BE49-F238E27FC236}">
                <a16:creationId xmlns:a16="http://schemas.microsoft.com/office/drawing/2014/main" id="{70C559C8-F622-4316-825D-61D18BA6DF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7442" y="2057401"/>
            <a:ext cx="3037537" cy="3854742"/>
          </a:xfrm>
          <a:prstGeom prst="rect">
            <a:avLst/>
          </a:prstGeom>
        </p:spPr>
      </p:pic>
    </p:spTree>
    <p:extLst>
      <p:ext uri="{BB962C8B-B14F-4D97-AF65-F5344CB8AC3E}">
        <p14:creationId xmlns:p14="http://schemas.microsoft.com/office/powerpoint/2010/main" val="1867724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36C8B-96D0-43B9-A979-AD1F76B3647C}"/>
              </a:ext>
            </a:extLst>
          </p:cNvPr>
          <p:cNvSpPr>
            <a:spLocks noGrp="1"/>
          </p:cNvSpPr>
          <p:nvPr>
            <p:ph type="title"/>
          </p:nvPr>
        </p:nvSpPr>
        <p:spPr/>
        <p:txBody>
          <a:bodyPr/>
          <a:lstStyle/>
          <a:p>
            <a:r>
              <a:rPr lang="en-US" dirty="0"/>
              <a:t>A little association of Chem??</a:t>
            </a:r>
          </a:p>
        </p:txBody>
      </p:sp>
      <p:sp>
        <p:nvSpPr>
          <p:cNvPr id="3" name="Content Placeholder 2">
            <a:extLst>
              <a:ext uri="{FF2B5EF4-FFF2-40B4-BE49-F238E27FC236}">
                <a16:creationId xmlns:a16="http://schemas.microsoft.com/office/drawing/2014/main" id="{4E529BD3-ADDE-4644-82D7-C1406D2F0155}"/>
              </a:ext>
            </a:extLst>
          </p:cNvPr>
          <p:cNvSpPr>
            <a:spLocks noGrp="1"/>
          </p:cNvSpPr>
          <p:nvPr>
            <p:ph idx="1"/>
          </p:nvPr>
        </p:nvSpPr>
        <p:spPr/>
        <p:txBody>
          <a:bodyPr/>
          <a:lstStyle/>
          <a:p>
            <a:r>
              <a:rPr lang="en-US" dirty="0"/>
              <a:t>Mercury (Hg) </a:t>
            </a:r>
          </a:p>
          <a:p>
            <a:r>
              <a:rPr lang="en-US" dirty="0"/>
              <a:t>characteristics of speed and mobility</a:t>
            </a:r>
          </a:p>
          <a:p>
            <a:r>
              <a:rPr lang="en-US" dirty="0"/>
              <a:t>Liquid metal in room temp</a:t>
            </a:r>
          </a:p>
          <a:p>
            <a:endParaRPr lang="en-US" dirty="0"/>
          </a:p>
        </p:txBody>
      </p:sp>
      <p:pic>
        <p:nvPicPr>
          <p:cNvPr id="5" name="Picture 4">
            <a:extLst>
              <a:ext uri="{FF2B5EF4-FFF2-40B4-BE49-F238E27FC236}">
                <a16:creationId xmlns:a16="http://schemas.microsoft.com/office/drawing/2014/main" id="{02C6F0FE-0F05-4634-9271-DD5E846E46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629827"/>
            <a:ext cx="4380089" cy="2463800"/>
          </a:xfrm>
          <a:prstGeom prst="rect">
            <a:avLst/>
          </a:prstGeom>
        </p:spPr>
      </p:pic>
    </p:spTree>
    <p:extLst>
      <p:ext uri="{BB962C8B-B14F-4D97-AF65-F5344CB8AC3E}">
        <p14:creationId xmlns:p14="http://schemas.microsoft.com/office/powerpoint/2010/main" val="626792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C1FC0-148C-4185-A970-932ADA2717FE}"/>
              </a:ext>
            </a:extLst>
          </p:cNvPr>
          <p:cNvSpPr>
            <a:spLocks noGrp="1"/>
          </p:cNvSpPr>
          <p:nvPr>
            <p:ph type="title"/>
          </p:nvPr>
        </p:nvSpPr>
        <p:spPr/>
        <p:txBody>
          <a:bodyPr/>
          <a:lstStyle/>
          <a:p>
            <a:r>
              <a:rPr lang="en-US" dirty="0"/>
              <a:t>Venus</a:t>
            </a:r>
          </a:p>
        </p:txBody>
      </p:sp>
      <p:pic>
        <p:nvPicPr>
          <p:cNvPr id="5" name="Content Placeholder 4">
            <a:extLst>
              <a:ext uri="{FF2B5EF4-FFF2-40B4-BE49-F238E27FC236}">
                <a16:creationId xmlns:a16="http://schemas.microsoft.com/office/drawing/2014/main" id="{9DF227D8-3BC2-4DA0-B5C1-ABDF80399D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69267" y="487400"/>
            <a:ext cx="1011915" cy="1570001"/>
          </a:xfrm>
        </p:spPr>
      </p:pic>
      <p:sp>
        <p:nvSpPr>
          <p:cNvPr id="6" name="TextBox 5">
            <a:extLst>
              <a:ext uri="{FF2B5EF4-FFF2-40B4-BE49-F238E27FC236}">
                <a16:creationId xmlns:a16="http://schemas.microsoft.com/office/drawing/2014/main" id="{AFEC274F-E104-4CD8-A9AA-0353735F6E4A}"/>
              </a:ext>
            </a:extLst>
          </p:cNvPr>
          <p:cNvSpPr txBox="1"/>
          <p:nvPr/>
        </p:nvSpPr>
        <p:spPr>
          <a:xfrm>
            <a:off x="5637402" y="2973897"/>
            <a:ext cx="914400" cy="914400"/>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FF684730-BCBA-416A-9E47-62EA31C4CBD8}"/>
              </a:ext>
            </a:extLst>
          </p:cNvPr>
          <p:cNvSpPr txBox="1"/>
          <p:nvPr/>
        </p:nvSpPr>
        <p:spPr>
          <a:xfrm>
            <a:off x="897622" y="2334374"/>
            <a:ext cx="10393960" cy="2308324"/>
          </a:xfrm>
          <a:prstGeom prst="rect">
            <a:avLst/>
          </a:prstGeom>
          <a:noFill/>
        </p:spPr>
        <p:txBody>
          <a:bodyPr wrap="square" rtlCol="0">
            <a:spAutoFit/>
          </a:bodyPr>
          <a:lstStyle/>
          <a:p>
            <a:r>
              <a:rPr lang="en-US" dirty="0"/>
              <a:t>-Second planet from the sun, the sibling of Earth. </a:t>
            </a:r>
          </a:p>
          <a:p>
            <a:r>
              <a:rPr lang="en-US" dirty="0"/>
              <a:t>-the second brightest natural object in the sky </a:t>
            </a:r>
          </a:p>
          <a:p>
            <a:r>
              <a:rPr lang="en-US" dirty="0"/>
              <a:t>-rotate 243 earth days, takes longer to rotate about its axis than any other planets in solar system.</a:t>
            </a:r>
          </a:p>
          <a:p>
            <a:r>
              <a:rPr lang="en-US" dirty="0"/>
              <a:t>-no moons</a:t>
            </a:r>
          </a:p>
          <a:p>
            <a:r>
              <a:rPr lang="en-US" dirty="0"/>
              <a:t>-rotate in the opposite direction (sun rise in the west and sets in the east)</a:t>
            </a:r>
          </a:p>
          <a:p>
            <a:r>
              <a:rPr lang="en-US" dirty="0"/>
              <a:t>-deadly hot (Greenhouse Effect)</a:t>
            </a:r>
          </a:p>
          <a:p>
            <a:endParaRPr lang="en-US" dirty="0"/>
          </a:p>
        </p:txBody>
      </p:sp>
      <p:pic>
        <p:nvPicPr>
          <p:cNvPr id="9" name="Picture 8">
            <a:extLst>
              <a:ext uri="{FF2B5EF4-FFF2-40B4-BE49-F238E27FC236}">
                <a16:creationId xmlns:a16="http://schemas.microsoft.com/office/drawing/2014/main" id="{44F56AAC-1695-40A0-8D0F-BB47685734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3762" y="3609975"/>
            <a:ext cx="2381250" cy="2381250"/>
          </a:xfrm>
          <a:prstGeom prst="rect">
            <a:avLst/>
          </a:prstGeom>
        </p:spPr>
      </p:pic>
    </p:spTree>
    <p:extLst>
      <p:ext uri="{BB962C8B-B14F-4D97-AF65-F5344CB8AC3E}">
        <p14:creationId xmlns:p14="http://schemas.microsoft.com/office/powerpoint/2010/main" val="1826101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74AC2-389F-4319-B850-1820E5C5CE98}"/>
              </a:ext>
            </a:extLst>
          </p:cNvPr>
          <p:cNvSpPr>
            <a:spLocks noGrp="1"/>
          </p:cNvSpPr>
          <p:nvPr>
            <p:ph type="title"/>
          </p:nvPr>
        </p:nvSpPr>
        <p:spPr/>
        <p:txBody>
          <a:bodyPr/>
          <a:lstStyle/>
          <a:p>
            <a:r>
              <a:rPr lang="en-US" dirty="0"/>
              <a:t>Venus-Aphrodite</a:t>
            </a:r>
          </a:p>
        </p:txBody>
      </p:sp>
      <p:sp>
        <p:nvSpPr>
          <p:cNvPr id="3" name="Content Placeholder 2">
            <a:extLst>
              <a:ext uri="{FF2B5EF4-FFF2-40B4-BE49-F238E27FC236}">
                <a16:creationId xmlns:a16="http://schemas.microsoft.com/office/drawing/2014/main" id="{1119D31D-46D1-466A-86B4-814A5D42052F}"/>
              </a:ext>
            </a:extLst>
          </p:cNvPr>
          <p:cNvSpPr>
            <a:spLocks noGrp="1"/>
          </p:cNvSpPr>
          <p:nvPr>
            <p:ph idx="1"/>
          </p:nvPr>
        </p:nvSpPr>
        <p:spPr/>
        <p:txBody>
          <a:bodyPr/>
          <a:lstStyle/>
          <a:p>
            <a:r>
              <a:rPr lang="en-US" dirty="0"/>
              <a:t>beauty, love, prosperity and sex</a:t>
            </a:r>
          </a:p>
          <a:p>
            <a:r>
              <a:rPr lang="en-US" dirty="0"/>
              <a:t>lover of Mars</a:t>
            </a:r>
          </a:p>
        </p:txBody>
      </p:sp>
      <p:pic>
        <p:nvPicPr>
          <p:cNvPr id="5" name="Picture 4">
            <a:extLst>
              <a:ext uri="{FF2B5EF4-FFF2-40B4-BE49-F238E27FC236}">
                <a16:creationId xmlns:a16="http://schemas.microsoft.com/office/drawing/2014/main" id="{3B26E7D6-9DCF-431B-80F1-61CBC5AF1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2508" y="2682622"/>
            <a:ext cx="4762500" cy="3048000"/>
          </a:xfrm>
          <a:prstGeom prst="rect">
            <a:avLst/>
          </a:prstGeom>
        </p:spPr>
      </p:pic>
    </p:spTree>
    <p:extLst>
      <p:ext uri="{BB962C8B-B14F-4D97-AF65-F5344CB8AC3E}">
        <p14:creationId xmlns:p14="http://schemas.microsoft.com/office/powerpoint/2010/main" val="3637238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A36C3-2D97-41C6-8F06-1048E5BF3243}"/>
              </a:ext>
            </a:extLst>
          </p:cNvPr>
          <p:cNvSpPr>
            <a:spLocks noGrp="1"/>
          </p:cNvSpPr>
          <p:nvPr>
            <p:ph type="title"/>
          </p:nvPr>
        </p:nvSpPr>
        <p:spPr/>
        <p:txBody>
          <a:bodyPr/>
          <a:lstStyle/>
          <a:p>
            <a:r>
              <a:rPr lang="en-US" dirty="0"/>
              <a:t>Mars</a:t>
            </a:r>
          </a:p>
        </p:txBody>
      </p:sp>
      <p:pic>
        <p:nvPicPr>
          <p:cNvPr id="5" name="Content Placeholder 4">
            <a:extLst>
              <a:ext uri="{FF2B5EF4-FFF2-40B4-BE49-F238E27FC236}">
                <a16:creationId xmlns:a16="http://schemas.microsoft.com/office/drawing/2014/main" id="{984E0BA1-6195-4F27-AC87-1C2AD2825C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19616" y="378007"/>
            <a:ext cx="1679394" cy="1679394"/>
          </a:xfrm>
        </p:spPr>
      </p:pic>
      <p:sp>
        <p:nvSpPr>
          <p:cNvPr id="6" name="TextBox 5">
            <a:extLst>
              <a:ext uri="{FF2B5EF4-FFF2-40B4-BE49-F238E27FC236}">
                <a16:creationId xmlns:a16="http://schemas.microsoft.com/office/drawing/2014/main" id="{F085270B-A893-46A1-951E-23F17E8BAE12}"/>
              </a:ext>
            </a:extLst>
          </p:cNvPr>
          <p:cNvSpPr txBox="1"/>
          <p:nvPr/>
        </p:nvSpPr>
        <p:spPr>
          <a:xfrm>
            <a:off x="360727" y="2231472"/>
            <a:ext cx="11534862" cy="2862322"/>
          </a:xfrm>
          <a:prstGeom prst="rect">
            <a:avLst/>
          </a:prstGeom>
          <a:noFill/>
        </p:spPr>
        <p:txBody>
          <a:bodyPr wrap="square" rtlCol="0">
            <a:spAutoFit/>
          </a:bodyPr>
          <a:lstStyle/>
          <a:p>
            <a:r>
              <a:rPr lang="en-US" dirty="0"/>
              <a:t>-red planet </a:t>
            </a:r>
          </a:p>
          <a:p>
            <a:r>
              <a:rPr lang="en-US" dirty="0"/>
              <a:t>-could be habitable</a:t>
            </a:r>
          </a:p>
          <a:p>
            <a:r>
              <a:rPr lang="en-US" dirty="0"/>
              <a:t>-lot of films about Mars and Martians</a:t>
            </a:r>
          </a:p>
          <a:p>
            <a:r>
              <a:rPr lang="en-US" dirty="0"/>
              <a:t>-full of deserts and storms</a:t>
            </a:r>
          </a:p>
          <a:p>
            <a:r>
              <a:rPr lang="en-US" dirty="0"/>
              <a:t>-cold at night</a:t>
            </a:r>
          </a:p>
          <a:p>
            <a:r>
              <a:rPr lang="en-US" dirty="0"/>
              <a:t>-has two moons: Phobos and Deimos (small, irregularly shaped objects)</a:t>
            </a:r>
          </a:p>
          <a:p>
            <a:r>
              <a:rPr lang="en-US" dirty="0"/>
              <a:t>-full of craters like our moon</a:t>
            </a:r>
          </a:p>
          <a:p>
            <a:r>
              <a:rPr lang="en-US" dirty="0"/>
              <a:t>-almost no atmosphere on Mars, unlike Venus</a:t>
            </a:r>
          </a:p>
          <a:p>
            <a:r>
              <a:rPr lang="en-US" dirty="0"/>
              <a:t>-ice on both poles</a:t>
            </a:r>
          </a:p>
          <a:p>
            <a:endParaRPr lang="en-US" dirty="0"/>
          </a:p>
        </p:txBody>
      </p:sp>
      <p:pic>
        <p:nvPicPr>
          <p:cNvPr id="8" name="Picture 7">
            <a:extLst>
              <a:ext uri="{FF2B5EF4-FFF2-40B4-BE49-F238E27FC236}">
                <a16:creationId xmlns:a16="http://schemas.microsoft.com/office/drawing/2014/main" id="{D0418966-E084-469C-A2CB-F8257FB71B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0374" y="4173718"/>
            <a:ext cx="4055826" cy="2306275"/>
          </a:xfrm>
          <a:prstGeom prst="rect">
            <a:avLst/>
          </a:prstGeom>
        </p:spPr>
      </p:pic>
      <p:pic>
        <p:nvPicPr>
          <p:cNvPr id="10" name="Picture 9">
            <a:extLst>
              <a:ext uri="{FF2B5EF4-FFF2-40B4-BE49-F238E27FC236}">
                <a16:creationId xmlns:a16="http://schemas.microsoft.com/office/drawing/2014/main" id="{BFB1FA5B-898D-4699-9D9F-31C45B1C98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5160" y="4570925"/>
            <a:ext cx="4055825" cy="1909068"/>
          </a:xfrm>
          <a:prstGeom prst="rect">
            <a:avLst/>
          </a:prstGeom>
        </p:spPr>
      </p:pic>
    </p:spTree>
    <p:extLst>
      <p:ext uri="{BB962C8B-B14F-4D97-AF65-F5344CB8AC3E}">
        <p14:creationId xmlns:p14="http://schemas.microsoft.com/office/powerpoint/2010/main" val="4056351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FD653-C53C-4CC2-92AE-01782657E113}"/>
              </a:ext>
            </a:extLst>
          </p:cNvPr>
          <p:cNvSpPr>
            <a:spLocks noGrp="1"/>
          </p:cNvSpPr>
          <p:nvPr>
            <p:ph type="title"/>
          </p:nvPr>
        </p:nvSpPr>
        <p:spPr/>
        <p:txBody>
          <a:bodyPr/>
          <a:lstStyle/>
          <a:p>
            <a:r>
              <a:rPr lang="en-US" dirty="0"/>
              <a:t>Mars-Ares</a:t>
            </a:r>
          </a:p>
        </p:txBody>
      </p:sp>
      <p:sp>
        <p:nvSpPr>
          <p:cNvPr id="3" name="Content Placeholder 2">
            <a:extLst>
              <a:ext uri="{FF2B5EF4-FFF2-40B4-BE49-F238E27FC236}">
                <a16:creationId xmlns:a16="http://schemas.microsoft.com/office/drawing/2014/main" id="{2C3B449B-DAE3-4D5F-9388-F8D7FE855ABF}"/>
              </a:ext>
            </a:extLst>
          </p:cNvPr>
          <p:cNvSpPr>
            <a:spLocks noGrp="1"/>
          </p:cNvSpPr>
          <p:nvPr>
            <p:ph idx="1"/>
          </p:nvPr>
        </p:nvSpPr>
        <p:spPr/>
        <p:txBody>
          <a:bodyPr/>
          <a:lstStyle/>
          <a:p>
            <a:r>
              <a:rPr lang="en-US" dirty="0"/>
              <a:t>God of War, terror and spirit of Battle</a:t>
            </a:r>
          </a:p>
          <a:p>
            <a:r>
              <a:rPr lang="en-US" dirty="0"/>
              <a:t>Not very popular among Greeks, but the Romans love him</a:t>
            </a:r>
          </a:p>
          <a:p>
            <a:r>
              <a:rPr lang="en-US" dirty="0"/>
              <a:t>Phobos:</a:t>
            </a:r>
          </a:p>
          <a:p>
            <a:r>
              <a:rPr lang="en-US" dirty="0"/>
              <a:t>name after son of Mars and Venus, the twin brother </a:t>
            </a:r>
          </a:p>
          <a:p>
            <a:r>
              <a:rPr lang="en-US" dirty="0"/>
              <a:t>death and panic </a:t>
            </a:r>
          </a:p>
          <a:p>
            <a:r>
              <a:rPr lang="en-US" dirty="0"/>
              <a:t>phobia </a:t>
            </a:r>
          </a:p>
          <a:p>
            <a:r>
              <a:rPr lang="en-US" dirty="0"/>
              <a:t>Deimos:</a:t>
            </a:r>
          </a:p>
          <a:p>
            <a:r>
              <a:rPr lang="en-US" dirty="0"/>
              <a:t>-dread and terror</a:t>
            </a:r>
          </a:p>
          <a:p>
            <a:endParaRPr lang="en-US" dirty="0"/>
          </a:p>
        </p:txBody>
      </p:sp>
      <p:pic>
        <p:nvPicPr>
          <p:cNvPr id="5" name="Picture 4">
            <a:extLst>
              <a:ext uri="{FF2B5EF4-FFF2-40B4-BE49-F238E27FC236}">
                <a16:creationId xmlns:a16="http://schemas.microsoft.com/office/drawing/2014/main" id="{55E7E25A-7D14-4045-9E6E-C726D42247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3684" y="2194559"/>
            <a:ext cx="2243718" cy="3932037"/>
          </a:xfrm>
          <a:prstGeom prst="rect">
            <a:avLst/>
          </a:prstGeom>
        </p:spPr>
      </p:pic>
    </p:spTree>
    <p:extLst>
      <p:ext uri="{BB962C8B-B14F-4D97-AF65-F5344CB8AC3E}">
        <p14:creationId xmlns:p14="http://schemas.microsoft.com/office/powerpoint/2010/main" val="426390784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otalTime>0</TotalTime>
  <Words>842</Words>
  <Application>Microsoft Macintosh PowerPoint</Application>
  <PresentationFormat>Widescreen</PresentationFormat>
  <Paragraphs>118</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Century Gothic</vt:lpstr>
      <vt:lpstr>Vapor Trail</vt:lpstr>
      <vt:lpstr>Planets and a little mythology</vt:lpstr>
      <vt:lpstr>So what makes a planet a planet?</vt:lpstr>
      <vt:lpstr>mERCURY</vt:lpstr>
      <vt:lpstr>Mercury-hermes</vt:lpstr>
      <vt:lpstr>A little association of Chem??</vt:lpstr>
      <vt:lpstr>Venus</vt:lpstr>
      <vt:lpstr>Venus-Aphrodite</vt:lpstr>
      <vt:lpstr>Mars</vt:lpstr>
      <vt:lpstr>Mars-Ares</vt:lpstr>
      <vt:lpstr>Jupiter</vt:lpstr>
      <vt:lpstr>Jupiter-Zeus</vt:lpstr>
      <vt:lpstr>Asteroid belt</vt:lpstr>
      <vt:lpstr>Saturn</vt:lpstr>
      <vt:lpstr>Saturn-Cronus</vt:lpstr>
      <vt:lpstr>Uranus and Neptune:  Ice Giants of the Solar System</vt:lpstr>
      <vt:lpstr>Some Basics</vt:lpstr>
      <vt:lpstr>Uranus</vt:lpstr>
      <vt:lpstr>Neptune</vt:lpstr>
      <vt:lpstr>Monthly Zodiac - Capricorn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Planets and a little mythology</dc:title>
  <dc:creator>Jin Chen</dc:creator>
  <cp:lastModifiedBy>Jin Chen</cp:lastModifiedBy>
  <cp:revision>1</cp:revision>
  <dcterms:created xsi:type="dcterms:W3CDTF">2021-01-12T17:54:44Z</dcterms:created>
  <dcterms:modified xsi:type="dcterms:W3CDTF">2021-01-12T17:54:52Z</dcterms:modified>
</cp:coreProperties>
</file>