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</p:sldIdLst>
  <p:sldSz cy="5143500" cx="9144000"/>
  <p:notesSz cx="6858000" cy="9144000"/>
  <p:embeddedFontLst>
    <p:embeddedFont>
      <p:font typeface="Nunito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B189ADB-4B41-4E43-A980-1DDFBA77679C}">
  <a:tblStyle styleId="{BB189ADB-4B41-4E43-A980-1DDFBA7767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97A52C6-7ABA-49C2-A944-B32B3ABCD26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Nunito-bold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font" Target="fonts/Nunito-regular.fntdata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font" Target="fonts/Nunito-italic.fntdata"/><Relationship Id="rId14" Type="http://schemas.openxmlformats.org/officeDocument/2006/relationships/slide" Target="slides/slide8.xml"/><Relationship Id="rId58" Type="http://schemas.openxmlformats.org/officeDocument/2006/relationships/font" Target="fonts/Nunit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7c794a2f5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7c794a2f5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81ce16c4033df1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81ce16c4033df1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81ce16c4033df1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81ce16c4033df1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7c794a2f5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7c794a2f5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6b5a40421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6b5a40421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8637496f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8637496f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6bb1dc03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6bb1dc03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8637496f3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8637496f3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6b5a40421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6b5a40421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6d4aa6668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6d4aa6668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6b5a40421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6b5a40421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6bb1dc03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46bb1dc03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5d3e1649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5d3e1649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6b5a40421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6b5a40421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7c794a2f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47c794a2f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47c794a2f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47c794a2f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7c794a2f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7c794a2f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47c794a2f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47c794a2f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47c794a2f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47c794a2f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7c794a2f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7c794a2f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7c794a2f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47c794a2f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6b5a40421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6b5a40421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47c794a2f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47c794a2f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47c794a2f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47c794a2f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47c794a2f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47c794a2f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7c794a2f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47c794a2f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47c794a2f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47c794a2f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7c794a2f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7c794a2f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47c794a2f5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47c794a2f5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47c794a2f5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47c794a2f5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47c794a2f5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47c794a2f5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47c794a2f5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47c794a2f5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7c794a2f5_6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7c794a2f5_6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47c794a2f5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47c794a2f5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47c794a2f5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47c794a2f5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47c794a2f5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47c794a2f5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47c794a2f5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47c794a2f5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47c794a2f5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47c794a2f5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47c794a2f5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47c794a2f5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46d4aa666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46d4aa666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45aaa9071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45aaa9071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47c794a2f5_9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47c794a2f5_9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45d2d777f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45d2d777f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6b5a40421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6b5a40421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45d2d777f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45d2d777f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7c794a2f5_6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7c794a2f5_6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7c794a2f5_6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7c794a2f5_6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6b5a40421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6b5a40421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6bb1dc03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6bb1dc03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800"/>
              <a:buFont typeface="Times New Roman"/>
              <a:buNone/>
              <a:defRPr sz="3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archive.ics.uci.edu/ml/datasets/Energy+efficiency" TargetMode="External"/><Relationship Id="rId4" Type="http://schemas.openxmlformats.org/officeDocument/2006/relationships/hyperlink" Target="http://people.maths.ox.ac.uk/tsanas/Preprints/ENB2012.pdf" TargetMode="External"/><Relationship Id="rId11" Type="http://schemas.openxmlformats.org/officeDocument/2006/relationships/hyperlink" Target="https://pandas.pydata.org/pandas-docs/stable/index.html" TargetMode="External"/><Relationship Id="rId10" Type="http://schemas.openxmlformats.org/officeDocument/2006/relationships/hyperlink" Target="https://docs.scipy.org/doc/numpy-1.15.0/reference/generated/numpy.interp.html" TargetMode="External"/><Relationship Id="rId9" Type="http://schemas.openxmlformats.org/officeDocument/2006/relationships/hyperlink" Target="https://docs.scipy.org/doc/scipy-0.19.0/reference/index.html" TargetMode="External"/><Relationship Id="rId5" Type="http://schemas.openxmlformats.org/officeDocument/2006/relationships/hyperlink" Target="http://www.scielo.br/scielo.php?script=sci_arttext&amp;pid=S1678-86212017000300103#e01" TargetMode="External"/><Relationship Id="rId6" Type="http://schemas.openxmlformats.org/officeDocument/2006/relationships/hyperlink" Target="http://people.maths.ox.ac.uk/tsanas/Preprints/ENB2012.pdf" TargetMode="External"/><Relationship Id="rId7" Type="http://schemas.openxmlformats.org/officeDocument/2006/relationships/hyperlink" Target="https://suw.biblos.pk.edu.pl/downloadResource&amp;mId=504384" TargetMode="External"/><Relationship Id="rId8" Type="http://schemas.openxmlformats.org/officeDocument/2006/relationships/hyperlink" Target="http://scikit-learn.or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732350" y="1355399"/>
            <a:ext cx="5679300" cy="155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Predicting Energy Loads in Buildings</a:t>
            </a:r>
            <a:br>
              <a:rPr b="1" lang="en">
                <a:solidFill>
                  <a:srgbClr val="000000"/>
                </a:solidFill>
              </a:rPr>
            </a:b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/>
          <p:nvPr/>
        </p:nvSpPr>
        <p:spPr>
          <a:xfrm>
            <a:off x="289600" y="289600"/>
            <a:ext cx="8539500" cy="45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8" name="Google Shape;17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350" y="820375"/>
            <a:ext cx="7392625" cy="37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/>
        </p:nvSpPr>
        <p:spPr>
          <a:xfrm>
            <a:off x="289600" y="213400"/>
            <a:ext cx="8539500" cy="45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Descriptive Analytics for y values:</a:t>
            </a:r>
            <a:endParaRPr sz="280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4" name="Google Shape;18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300" y="996400"/>
            <a:ext cx="5810250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/>
        </p:nvSpPr>
        <p:spPr>
          <a:xfrm>
            <a:off x="289600" y="289600"/>
            <a:ext cx="8539500" cy="45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Correlation Matrix</a:t>
            </a:r>
            <a:r>
              <a:rPr b="1" lang="e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80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0" name="Google Shape;19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7970" y="800200"/>
            <a:ext cx="5742755" cy="411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/>
        </p:nvSpPr>
        <p:spPr>
          <a:xfrm>
            <a:off x="289600" y="289600"/>
            <a:ext cx="8539500" cy="45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 from Descriptive analysis:</a:t>
            </a:r>
            <a:endParaRPr b="1" sz="2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From above correlation matrix we can say that Relative Compactness and Surface Area have a correlation of -0.99.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If the Overall Height of a structure is 3.5 then Cooling Load is less than 22.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If the Relative Compactness of a structure is less than 0.75 then cooling load is always less than 22.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/>
        </p:nvSpPr>
        <p:spPr>
          <a:xfrm>
            <a:off x="289600" y="289600"/>
            <a:ext cx="8539500" cy="45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Partitioning Techniques:</a:t>
            </a:r>
            <a:endParaRPr sz="2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 partition the dataset we used two approaches.</a:t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Hold out with Train CV and Test split as (80 - 20)</a:t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5 fold CV. </a:t>
            </a:r>
            <a:endParaRPr baseline="30000"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/>
        </p:nvSpPr>
        <p:spPr>
          <a:xfrm>
            <a:off x="289600" y="289600"/>
            <a:ext cx="8539500" cy="45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5 FOLD CV</a:t>
            </a:r>
            <a:endParaRPr b="1" baseline="30000" sz="2800">
              <a:solidFill>
                <a:srgbClr val="FF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6" name="Google Shape;20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875" y="915175"/>
            <a:ext cx="7582249" cy="38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/>
        </p:nvSpPr>
        <p:spPr>
          <a:xfrm>
            <a:off x="289600" y="289600"/>
            <a:ext cx="8539500" cy="45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Mining Task:</a:t>
            </a:r>
            <a:endParaRPr b="1" sz="2800" u="sng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dataset contain Input variables are 8 features and two output variables(heating load and cooling load). This falls under </a:t>
            </a:r>
            <a:r>
              <a:rPr lang="en" sz="2400">
                <a:solidFill>
                  <a:srgbClr val="20124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Multi Input and Multi Output (MIMO)</a:t>
            </a:r>
            <a:r>
              <a:rPr lang="en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problem.</a:t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 can use multi layer perceptron(MLP) with 2 output nodes to forecast two output variables.</a:t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/>
        </p:nvSpPr>
        <p:spPr>
          <a:xfrm>
            <a:off x="289600" y="289600"/>
            <a:ext cx="8539500" cy="45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 Layer Perceptron (MLP)</a:t>
            </a:r>
            <a:r>
              <a:rPr b="1" lang="en" sz="28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 sz="2800" u="sng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7" name="Google Shape;21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3650" y="1234125"/>
            <a:ext cx="5442375" cy="343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/>
        </p:nvSpPr>
        <p:spPr>
          <a:xfrm>
            <a:off x="289600" y="289600"/>
            <a:ext cx="8539500" cy="45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Hyperparameters for MLP:</a:t>
            </a:r>
            <a:endParaRPr b="1" sz="2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Number of Epochs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Number of Hidden Layers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Batch Size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Number of Neurons in each hidden layer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Learning Rate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Activation Function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Optimization Function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SGD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=&gt; momentum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RMS Prop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=&gt;  rho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Adam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=&gt; </a:t>
            </a:r>
            <a:r>
              <a:rPr lang="en" sz="24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β1 and β2 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/>
          <p:nvPr/>
        </p:nvSpPr>
        <p:spPr>
          <a:xfrm>
            <a:off x="289600" y="289600"/>
            <a:ext cx="8539500" cy="45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Activation Functions</a:t>
            </a:r>
            <a:r>
              <a:rPr lang="e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8" name="Google Shape;22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225" y="1272899"/>
            <a:ext cx="3731321" cy="1220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0226" y="1272898"/>
            <a:ext cx="3598674" cy="129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1"/>
          <p:cNvPicPr preferRelativeResize="0"/>
          <p:nvPr/>
        </p:nvPicPr>
        <p:blipFill rotWithShape="1">
          <a:blip r:embed="rId5">
            <a:alphaModFix/>
          </a:blip>
          <a:srcRect b="0" l="0" r="0" t="5410"/>
          <a:stretch/>
        </p:blipFill>
        <p:spPr>
          <a:xfrm>
            <a:off x="787225" y="3189725"/>
            <a:ext cx="3731325" cy="122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1"/>
          <p:cNvPicPr preferRelativeResize="0"/>
          <p:nvPr/>
        </p:nvPicPr>
        <p:blipFill rotWithShape="1">
          <a:blip r:embed="rId6">
            <a:alphaModFix/>
          </a:blip>
          <a:srcRect b="6445" l="0" r="0" t="0"/>
          <a:stretch/>
        </p:blipFill>
        <p:spPr>
          <a:xfrm>
            <a:off x="4881125" y="3195500"/>
            <a:ext cx="3598675" cy="1390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/>
        </p:nvSpPr>
        <p:spPr>
          <a:xfrm>
            <a:off x="289600" y="289600"/>
            <a:ext cx="8539500" cy="45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r>
              <a:rPr b="1" lang="en" sz="26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2600" u="sng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Data Preparation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Descriptive Analytics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Feature Selection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Building Models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 txBox="1"/>
          <p:nvPr/>
        </p:nvSpPr>
        <p:spPr>
          <a:xfrm>
            <a:off x="289600" y="289600"/>
            <a:ext cx="8539500" cy="45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Metrics</a:t>
            </a:r>
            <a:r>
              <a:rPr lang="e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Mean Square Error (MSE)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Root Mean Square Error (RMSE)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Normalized Root Mean Square Error (NRMSE)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Mean Absolute Percentage Error (MAPE)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Symmetric Mean Absolute Percentage Error (SMAPE)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Median Absolute Deviation (MAD)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R^2</a:t>
            </a:r>
            <a:r>
              <a:rPr baseline="30000" lang="en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value or </a:t>
            </a:r>
            <a:r>
              <a:rPr lang="en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Coefficient of determination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 txBox="1"/>
          <p:nvPr/>
        </p:nvSpPr>
        <p:spPr>
          <a:xfrm>
            <a:off x="289600" y="289600"/>
            <a:ext cx="8539500" cy="45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Selection or Dimensionality Reduction</a:t>
            </a:r>
            <a:r>
              <a:rPr lang="e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From Domain Knowledge we removed relative index feature.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Filter Based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Forward Feature Selection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Surface Area, Wall Area, Roof Area, Glazing Area</a:t>
            </a: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2" name="Google Shape;24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4000" y="1693525"/>
            <a:ext cx="2499750" cy="120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 txBox="1"/>
          <p:nvPr/>
        </p:nvSpPr>
        <p:spPr>
          <a:xfrm>
            <a:off x="289600" y="1164500"/>
            <a:ext cx="8539500" cy="3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34"/>
          <p:cNvSpPr txBox="1"/>
          <p:nvPr/>
        </p:nvSpPr>
        <p:spPr>
          <a:xfrm>
            <a:off x="718400" y="82300"/>
            <a:ext cx="75426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AutoNum type="arabicPeriod"/>
            </a:pPr>
            <a:r>
              <a:rPr b="1" lang="en" sz="2400">
                <a:solidFill>
                  <a:srgbClr val="FF0000"/>
                </a:solidFill>
              </a:rPr>
              <a:t>With 7 Features(No Feature selection)</a:t>
            </a:r>
            <a:endParaRPr b="1" sz="2400">
              <a:solidFill>
                <a:srgbClr val="FF0000"/>
              </a:solidFill>
            </a:endParaRPr>
          </a:p>
        </p:txBody>
      </p:sp>
      <p:graphicFrame>
        <p:nvGraphicFramePr>
          <p:cNvPr id="249" name="Google Shape;249;p34"/>
          <p:cNvGraphicFramePr/>
          <p:nvPr/>
        </p:nvGraphicFramePr>
        <p:xfrm>
          <a:off x="502150" y="73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{BB189ADB-4B41-4E43-A980-1DDFBA77679C}</a:tableStyleId>
              </a:tblPr>
              <a:tblGrid>
                <a:gridCol w="981075"/>
                <a:gridCol w="733425"/>
                <a:gridCol w="590550"/>
                <a:gridCol w="657225"/>
                <a:gridCol w="600075"/>
                <a:gridCol w="590550"/>
                <a:gridCol w="600075"/>
                <a:gridCol w="609600"/>
                <a:gridCol w="581025"/>
              </a:tblGrid>
              <a:tr h="396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Activation functions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Optimizer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mad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mape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mse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nrmse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R^2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smape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1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Leaky RELU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Adam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1.998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8.43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0.897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2.903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1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Linear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Adam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2.084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0.103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8.626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0.897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2.937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1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RELU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Adam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1.976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8.005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0.901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2.829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1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Sigmoid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Adam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2.327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0.111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10.259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0.875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3.203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0.109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1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tanh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Adam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2.121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0.119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8.407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0.072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0.899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0.106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1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Leaky RELU</a:t>
                      </a:r>
                      <a:endParaRPr sz="1000">
                        <a:solidFill>
                          <a:srgbClr val="1155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 Prop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2.062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8.747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0.892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2.958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1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Linear</a:t>
                      </a:r>
                      <a:endParaRPr sz="1000">
                        <a:solidFill>
                          <a:srgbClr val="1155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 Prop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2.181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8.981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0.893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2.997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1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RELU</a:t>
                      </a:r>
                      <a:endParaRPr sz="1000">
                        <a:solidFill>
                          <a:srgbClr val="1155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 Prop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8.909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0.375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94.671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0.826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9.73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0.405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1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Sigmoid</a:t>
                      </a:r>
                      <a:endParaRPr sz="1000">
                        <a:solidFill>
                          <a:srgbClr val="1155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 Prop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1.993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8.41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0.896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1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tanh</a:t>
                      </a:r>
                      <a:endParaRPr sz="1000">
                        <a:solidFill>
                          <a:srgbClr val="1155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 Prop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1.72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0.078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6.746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0.075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0.916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2.597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0.076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1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Leaky RELU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SGD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2.004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8.373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0.897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2.894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1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Linear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SGD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2.101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8.799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0.893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2.966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1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RELU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SGD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8.922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0.377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94.776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1.206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9.735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0.406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1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Sigmoid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SGD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2.393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11.2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0.865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3.347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0.109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1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tanh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SGD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1.805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7.038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0.074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0.913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2.653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50" name="Google Shape;250;p34"/>
          <p:cNvSpPr txBox="1"/>
          <p:nvPr/>
        </p:nvSpPr>
        <p:spPr>
          <a:xfrm>
            <a:off x="6583675" y="1160375"/>
            <a:ext cx="2108700" cy="3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Font typeface="Times New Roman"/>
              <a:buChar char="●"/>
            </a:pPr>
            <a:r>
              <a:rPr b="1" lang="en" sz="1300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LR=0.001</a:t>
            </a:r>
            <a:endParaRPr b="1" sz="1300">
              <a:solidFill>
                <a:srgbClr val="1155C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Font typeface="Times New Roman"/>
              <a:buChar char="●"/>
            </a:pPr>
            <a:r>
              <a:rPr b="1" lang="en" sz="1300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With 1 Hidden layer</a:t>
            </a:r>
            <a:endParaRPr b="1" sz="1300">
              <a:solidFill>
                <a:srgbClr val="1155C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Font typeface="Times New Roman"/>
              <a:buChar char="●"/>
            </a:pPr>
            <a:r>
              <a:rPr b="1" lang="en" sz="1300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Hold Out(80-20)</a:t>
            </a:r>
            <a:endParaRPr b="1" sz="150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/>
          <p:nvPr/>
        </p:nvSpPr>
        <p:spPr>
          <a:xfrm>
            <a:off x="289600" y="1164500"/>
            <a:ext cx="8539500" cy="3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35"/>
          <p:cNvSpPr txBox="1"/>
          <p:nvPr/>
        </p:nvSpPr>
        <p:spPr>
          <a:xfrm>
            <a:off x="646375" y="462925"/>
            <a:ext cx="75426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Plot for R^2 values with various Optimizers and Activation Functions</a:t>
            </a:r>
            <a:endParaRPr b="1" sz="3100">
              <a:solidFill>
                <a:srgbClr val="FF0000"/>
              </a:solidFill>
            </a:endParaRPr>
          </a:p>
        </p:txBody>
      </p:sp>
      <p:sp>
        <p:nvSpPr>
          <p:cNvPr id="257" name="Google Shape;257;p35"/>
          <p:cNvSpPr txBox="1"/>
          <p:nvPr/>
        </p:nvSpPr>
        <p:spPr>
          <a:xfrm>
            <a:off x="6583675" y="1160375"/>
            <a:ext cx="2108700" cy="3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Font typeface="Times New Roman"/>
              <a:buChar char="●"/>
            </a:pPr>
            <a:r>
              <a:rPr b="1" lang="en" sz="1300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LR=0.001</a:t>
            </a:r>
            <a:endParaRPr b="1" sz="1300">
              <a:solidFill>
                <a:srgbClr val="1155C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Font typeface="Times New Roman"/>
              <a:buChar char="●"/>
            </a:pPr>
            <a:r>
              <a:rPr b="1" lang="en" sz="1300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With 1 Hidden layer</a:t>
            </a:r>
            <a:endParaRPr b="1" sz="1300">
              <a:solidFill>
                <a:srgbClr val="1155C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Font typeface="Times New Roman"/>
              <a:buChar char="●"/>
            </a:pPr>
            <a:r>
              <a:rPr b="1" lang="en" sz="1300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Hold Out(80-20)</a:t>
            </a:r>
            <a:endParaRPr b="1" sz="1500">
              <a:solidFill>
                <a:srgbClr val="1155CC"/>
              </a:solidFill>
            </a:endParaRPr>
          </a:p>
        </p:txBody>
      </p:sp>
      <p:pic>
        <p:nvPicPr>
          <p:cNvPr id="258" name="Google Shape;25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475" y="1801700"/>
            <a:ext cx="6408800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"/>
          <p:cNvSpPr txBox="1"/>
          <p:nvPr/>
        </p:nvSpPr>
        <p:spPr>
          <a:xfrm>
            <a:off x="289600" y="1164500"/>
            <a:ext cx="8539500" cy="3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36"/>
          <p:cNvSpPr txBox="1"/>
          <p:nvPr/>
        </p:nvSpPr>
        <p:spPr>
          <a:xfrm>
            <a:off x="718400" y="82300"/>
            <a:ext cx="75426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</a:rPr>
              <a:t>2. With 7  Features(No Feature selection)</a:t>
            </a:r>
            <a:endParaRPr b="1" sz="2400">
              <a:solidFill>
                <a:srgbClr val="FF0000"/>
              </a:solidFill>
            </a:endParaRPr>
          </a:p>
        </p:txBody>
      </p:sp>
      <p:sp>
        <p:nvSpPr>
          <p:cNvPr id="265" name="Google Shape;265;p36"/>
          <p:cNvSpPr txBox="1"/>
          <p:nvPr/>
        </p:nvSpPr>
        <p:spPr>
          <a:xfrm>
            <a:off x="6583675" y="1160375"/>
            <a:ext cx="2108700" cy="3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Font typeface="Times New Roman"/>
              <a:buChar char="●"/>
            </a:pPr>
            <a:r>
              <a:rPr b="1" lang="en" sz="1300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LR=0.001</a:t>
            </a:r>
            <a:endParaRPr b="1" sz="1300">
              <a:solidFill>
                <a:srgbClr val="1155C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Font typeface="Times New Roman"/>
              <a:buChar char="●"/>
            </a:pPr>
            <a:r>
              <a:rPr b="1" lang="en" sz="1300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With 2 Hidden layer</a:t>
            </a:r>
            <a:endParaRPr b="1" sz="1300">
              <a:solidFill>
                <a:srgbClr val="1155C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Font typeface="Times New Roman"/>
              <a:buChar char="●"/>
            </a:pPr>
            <a:r>
              <a:rPr b="1" lang="en" sz="1300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Hold Out(80-20)</a:t>
            </a:r>
            <a:endParaRPr b="1" sz="1500">
              <a:solidFill>
                <a:srgbClr val="1155CC"/>
              </a:solidFill>
            </a:endParaRPr>
          </a:p>
        </p:txBody>
      </p:sp>
      <p:graphicFrame>
        <p:nvGraphicFramePr>
          <p:cNvPr id="266" name="Google Shape;266;p36"/>
          <p:cNvGraphicFramePr/>
          <p:nvPr/>
        </p:nvGraphicFramePr>
        <p:xfrm>
          <a:off x="718400" y="73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{BB189ADB-4B41-4E43-A980-1DDFBA77679C}</a:tableStyleId>
              </a:tblPr>
              <a:tblGrid>
                <a:gridCol w="981075"/>
                <a:gridCol w="733425"/>
                <a:gridCol w="590550"/>
                <a:gridCol w="657225"/>
                <a:gridCol w="600075"/>
                <a:gridCol w="590550"/>
                <a:gridCol w="600075"/>
                <a:gridCol w="609600"/>
                <a:gridCol w="581025"/>
              </a:tblGrid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Activation functions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Optimizer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mad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mape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mse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nrmse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R^2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smape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Leaky RELU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Adam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1.652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0.079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5.08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0.065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2.254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0.079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Linear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Adam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2.103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0.103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8.693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0.893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2.948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RELU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Adam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1.823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7.412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0.907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2.722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Sigmoid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Adam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1.855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7.271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0.908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2.696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tanh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Adam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1.566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0.071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4.808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0.063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0.942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2.193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0.074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Leaky RELU</a:t>
                      </a:r>
                      <a:endParaRPr sz="1000">
                        <a:solidFill>
                          <a:srgbClr val="1155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 Prop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1.974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8.08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2.843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Linear</a:t>
                      </a:r>
                      <a:endParaRPr sz="1000">
                        <a:solidFill>
                          <a:srgbClr val="1155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 Prop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2.087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0.102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8.685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0.893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2.947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RELU</a:t>
                      </a:r>
                      <a:endParaRPr sz="1000">
                        <a:solidFill>
                          <a:srgbClr val="1155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 Prop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1.885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7.101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0.915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2.665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Sigmoid</a:t>
                      </a:r>
                      <a:endParaRPr sz="1000">
                        <a:solidFill>
                          <a:srgbClr val="1155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 Prop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2.143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0.102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9.161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0.888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3.027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tanh</a:t>
                      </a:r>
                      <a:endParaRPr sz="1000">
                        <a:solidFill>
                          <a:srgbClr val="1155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 Prop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1.772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7.34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0.079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0.909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2.709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0.079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Leaky RELU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SGD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2.099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0.103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8.774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0.893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2.962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Linear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SGD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2.304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0.107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10.217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0.875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3.196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0.107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RELU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SGD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2.546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0.113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12.151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0.856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3.486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0.115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Sigmoid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SGD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3.256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0.147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19.055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0.679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4.365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0.151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tanh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SGD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2.12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9.338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0.104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0.882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3.056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 txBox="1"/>
          <p:nvPr/>
        </p:nvSpPr>
        <p:spPr>
          <a:xfrm>
            <a:off x="289600" y="1164500"/>
            <a:ext cx="8539500" cy="3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Google Shape;272;p37"/>
          <p:cNvSpPr txBox="1"/>
          <p:nvPr/>
        </p:nvSpPr>
        <p:spPr>
          <a:xfrm>
            <a:off x="646375" y="462925"/>
            <a:ext cx="75426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Plot for R^2 values with various Optimizers and Activation Functions</a:t>
            </a:r>
            <a:endParaRPr b="1" sz="3100">
              <a:solidFill>
                <a:srgbClr val="FF0000"/>
              </a:solidFill>
            </a:endParaRPr>
          </a:p>
        </p:txBody>
      </p:sp>
      <p:sp>
        <p:nvSpPr>
          <p:cNvPr id="273" name="Google Shape;273;p37"/>
          <p:cNvSpPr txBox="1"/>
          <p:nvPr/>
        </p:nvSpPr>
        <p:spPr>
          <a:xfrm>
            <a:off x="6583675" y="1160375"/>
            <a:ext cx="2108700" cy="3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Font typeface="Times New Roman"/>
              <a:buChar char="●"/>
            </a:pPr>
            <a:r>
              <a:rPr b="1" lang="en" sz="1300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LR=0.001</a:t>
            </a:r>
            <a:endParaRPr b="1" sz="1300">
              <a:solidFill>
                <a:srgbClr val="1155C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Font typeface="Times New Roman"/>
              <a:buChar char="●"/>
            </a:pPr>
            <a:r>
              <a:rPr b="1" lang="en" sz="1300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With 2 Hidden layer</a:t>
            </a:r>
            <a:endParaRPr b="1" sz="1300">
              <a:solidFill>
                <a:srgbClr val="1155C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Font typeface="Times New Roman"/>
              <a:buChar char="●"/>
            </a:pPr>
            <a:r>
              <a:rPr b="1" lang="en" sz="1300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Hold Out(80-20)</a:t>
            </a:r>
            <a:endParaRPr b="1" sz="1500">
              <a:solidFill>
                <a:srgbClr val="1155CC"/>
              </a:solidFill>
            </a:endParaRPr>
          </a:p>
        </p:txBody>
      </p:sp>
      <p:pic>
        <p:nvPicPr>
          <p:cNvPr id="274" name="Google Shape;27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600" y="1407250"/>
            <a:ext cx="6156150" cy="235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"/>
          <p:cNvSpPr txBox="1"/>
          <p:nvPr/>
        </p:nvSpPr>
        <p:spPr>
          <a:xfrm>
            <a:off x="289600" y="1164500"/>
            <a:ext cx="8539500" cy="3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38"/>
          <p:cNvSpPr txBox="1"/>
          <p:nvPr/>
        </p:nvSpPr>
        <p:spPr>
          <a:xfrm>
            <a:off x="718400" y="82300"/>
            <a:ext cx="75426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</a:rPr>
              <a:t>3. With 7 Features(No Feature selection)</a:t>
            </a:r>
            <a:endParaRPr b="1" sz="2400">
              <a:solidFill>
                <a:srgbClr val="FF0000"/>
              </a:solidFill>
            </a:endParaRPr>
          </a:p>
        </p:txBody>
      </p:sp>
      <p:sp>
        <p:nvSpPr>
          <p:cNvPr id="281" name="Google Shape;281;p38"/>
          <p:cNvSpPr txBox="1"/>
          <p:nvPr/>
        </p:nvSpPr>
        <p:spPr>
          <a:xfrm>
            <a:off x="6583675" y="1160375"/>
            <a:ext cx="2108700" cy="3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Font typeface="Times New Roman"/>
              <a:buChar char="●"/>
            </a:pPr>
            <a:r>
              <a:rPr b="1" lang="en" sz="1300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LR=0.01</a:t>
            </a:r>
            <a:endParaRPr b="1" sz="1300">
              <a:solidFill>
                <a:srgbClr val="1155C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Font typeface="Times New Roman"/>
              <a:buChar char="●"/>
            </a:pPr>
            <a:r>
              <a:rPr b="1" lang="en" sz="1300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With 1 Hidden layer</a:t>
            </a:r>
            <a:endParaRPr b="1" sz="1300">
              <a:solidFill>
                <a:srgbClr val="1155C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Font typeface="Times New Roman"/>
              <a:buChar char="●"/>
            </a:pPr>
            <a:r>
              <a:rPr b="1" lang="en" sz="1300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Hold Out(80-20)</a:t>
            </a:r>
            <a:endParaRPr b="1" sz="1500">
              <a:solidFill>
                <a:srgbClr val="1155CC"/>
              </a:solidFill>
            </a:endParaRPr>
          </a:p>
        </p:txBody>
      </p:sp>
      <p:graphicFrame>
        <p:nvGraphicFramePr>
          <p:cNvPr id="282" name="Google Shape;282;p38"/>
          <p:cNvGraphicFramePr/>
          <p:nvPr/>
        </p:nvGraphicFramePr>
        <p:xfrm>
          <a:off x="450750" y="73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{BB189ADB-4B41-4E43-A980-1DDFBA77679C}</a:tableStyleId>
              </a:tblPr>
              <a:tblGrid>
                <a:gridCol w="981075"/>
                <a:gridCol w="733425"/>
                <a:gridCol w="590550"/>
                <a:gridCol w="657225"/>
                <a:gridCol w="600075"/>
                <a:gridCol w="590550"/>
                <a:gridCol w="600075"/>
                <a:gridCol w="609600"/>
                <a:gridCol w="581025"/>
              </a:tblGrid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Activation functions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Optimizer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mad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mape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mse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nrmse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R^2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smape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Leaky RELU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Adam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2.172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0.109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9.123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0.889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3.02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0.106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Linear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Adam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2.211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0.103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9.781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0.881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3.127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0.101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RELU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Adam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2.57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0.119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12.222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0.129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0.835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3.496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0.122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Sigmoid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Adam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2.442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0.109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11.805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0.104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0.858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3.436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0.108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tanh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Adam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1.819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7.332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0.074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0.909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2.708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Leaky RELU</a:t>
                      </a:r>
                      <a:endParaRPr sz="1000">
                        <a:solidFill>
                          <a:srgbClr val="1155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 Prop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2.152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0.102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8.803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0.896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2.967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0.102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Linear</a:t>
                      </a:r>
                      <a:endParaRPr sz="1000">
                        <a:solidFill>
                          <a:srgbClr val="1155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 Prop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2.076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0.102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8.555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0.896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2.925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RELU</a:t>
                      </a:r>
                      <a:endParaRPr sz="1000">
                        <a:solidFill>
                          <a:srgbClr val="1155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 Prop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1.769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6.215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0.922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2.493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Sigmoid</a:t>
                      </a:r>
                      <a:endParaRPr sz="1000">
                        <a:solidFill>
                          <a:srgbClr val="1155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 Prop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1.988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8.058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0.901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2.839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tanh</a:t>
                      </a:r>
                      <a:endParaRPr sz="1000">
                        <a:solidFill>
                          <a:srgbClr val="1155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 Prop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1.826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7.653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0.904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2.766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Leaky RELU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SGD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1.886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8.012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2.831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Linear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SGD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2.112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8.769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0.892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2.961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RELU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SGD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2.155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10.309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0.875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3.211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Sigmoid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SGD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2.277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9.747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3.122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0.108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tanh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SGD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2.313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0.105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10.594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0.871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3.255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0.104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 txBox="1"/>
          <p:nvPr/>
        </p:nvSpPr>
        <p:spPr>
          <a:xfrm>
            <a:off x="289600" y="1164500"/>
            <a:ext cx="8539500" cy="3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39"/>
          <p:cNvSpPr txBox="1"/>
          <p:nvPr/>
        </p:nvSpPr>
        <p:spPr>
          <a:xfrm>
            <a:off x="646375" y="462925"/>
            <a:ext cx="75426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Plot for R^2 values with various Optimizers and Activation Functions</a:t>
            </a:r>
            <a:endParaRPr b="1" sz="3100">
              <a:solidFill>
                <a:srgbClr val="FF0000"/>
              </a:solidFill>
            </a:endParaRPr>
          </a:p>
        </p:txBody>
      </p:sp>
      <p:sp>
        <p:nvSpPr>
          <p:cNvPr id="289" name="Google Shape;289;p39"/>
          <p:cNvSpPr txBox="1"/>
          <p:nvPr/>
        </p:nvSpPr>
        <p:spPr>
          <a:xfrm>
            <a:off x="6583675" y="1160375"/>
            <a:ext cx="2108700" cy="3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Font typeface="Times New Roman"/>
              <a:buChar char="●"/>
            </a:pPr>
            <a:r>
              <a:rPr b="1" lang="en" sz="1300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LR=0.01</a:t>
            </a:r>
            <a:endParaRPr b="1" sz="1300">
              <a:solidFill>
                <a:srgbClr val="1155C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Font typeface="Times New Roman"/>
              <a:buChar char="●"/>
            </a:pPr>
            <a:r>
              <a:rPr b="1" lang="en" sz="1300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With 1 Hidden layer</a:t>
            </a:r>
            <a:endParaRPr b="1" sz="1300">
              <a:solidFill>
                <a:srgbClr val="1155C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Font typeface="Times New Roman"/>
              <a:buChar char="●"/>
            </a:pPr>
            <a:r>
              <a:rPr b="1" lang="en" sz="1300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Hold Out(80-20)</a:t>
            </a:r>
            <a:endParaRPr b="1" sz="1500">
              <a:solidFill>
                <a:srgbClr val="1155CC"/>
              </a:solidFill>
            </a:endParaRPr>
          </a:p>
        </p:txBody>
      </p:sp>
      <p:pic>
        <p:nvPicPr>
          <p:cNvPr id="290" name="Google Shape;29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50" y="1407400"/>
            <a:ext cx="6285351" cy="24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0"/>
          <p:cNvSpPr txBox="1"/>
          <p:nvPr/>
        </p:nvSpPr>
        <p:spPr>
          <a:xfrm>
            <a:off x="289600" y="1164500"/>
            <a:ext cx="8539500" cy="3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40"/>
          <p:cNvSpPr txBox="1"/>
          <p:nvPr/>
        </p:nvSpPr>
        <p:spPr>
          <a:xfrm>
            <a:off x="718400" y="82300"/>
            <a:ext cx="75426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</a:rPr>
              <a:t>4. With 7  Features(No Feature selection)</a:t>
            </a:r>
            <a:endParaRPr b="1" sz="2400">
              <a:solidFill>
                <a:srgbClr val="FF0000"/>
              </a:solidFill>
            </a:endParaRPr>
          </a:p>
        </p:txBody>
      </p:sp>
      <p:sp>
        <p:nvSpPr>
          <p:cNvPr id="297" name="Google Shape;297;p40"/>
          <p:cNvSpPr txBox="1"/>
          <p:nvPr/>
        </p:nvSpPr>
        <p:spPr>
          <a:xfrm>
            <a:off x="6583675" y="1160375"/>
            <a:ext cx="2108700" cy="3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Font typeface="Times New Roman"/>
              <a:buChar char="●"/>
            </a:pPr>
            <a:r>
              <a:rPr b="1" lang="en" sz="1300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LR=0.01</a:t>
            </a:r>
            <a:endParaRPr b="1" sz="1300">
              <a:solidFill>
                <a:srgbClr val="1155C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Font typeface="Times New Roman"/>
              <a:buChar char="●"/>
            </a:pPr>
            <a:r>
              <a:rPr b="1" lang="en" sz="1300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With 2 Hidden layer</a:t>
            </a:r>
            <a:endParaRPr b="1" sz="1300">
              <a:solidFill>
                <a:srgbClr val="1155C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Font typeface="Times New Roman"/>
              <a:buChar char="●"/>
            </a:pPr>
            <a:r>
              <a:rPr b="1" lang="en" sz="1300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Hold Out(80-20)</a:t>
            </a:r>
            <a:endParaRPr b="1" sz="1500">
              <a:solidFill>
                <a:srgbClr val="1155CC"/>
              </a:solidFill>
            </a:endParaRPr>
          </a:p>
        </p:txBody>
      </p:sp>
      <p:graphicFrame>
        <p:nvGraphicFramePr>
          <p:cNvPr id="298" name="Google Shape;298;p40"/>
          <p:cNvGraphicFramePr/>
          <p:nvPr/>
        </p:nvGraphicFramePr>
        <p:xfrm>
          <a:off x="450925" y="65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{BB189ADB-4B41-4E43-A980-1DDFBA77679C}</a:tableStyleId>
              </a:tblPr>
              <a:tblGrid>
                <a:gridCol w="981075"/>
                <a:gridCol w="733425"/>
                <a:gridCol w="590550"/>
                <a:gridCol w="657225"/>
                <a:gridCol w="600075"/>
                <a:gridCol w="590550"/>
                <a:gridCol w="600075"/>
                <a:gridCol w="609600"/>
                <a:gridCol w="581025"/>
              </a:tblGrid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Activation functions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Optimizer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mad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mape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mse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nrmse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R^2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smape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Leaky RELU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Adam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1.849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7.148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0.914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2.674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Linear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Adam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1.727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5.345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0.932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2.312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RELU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Adam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1.782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7.789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0.077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0.902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2.791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0.077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Sigmoid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Adam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2.097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7.707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0.904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2.776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tanh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Adam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1.666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0.078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6.575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0.072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0.918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2.564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0.075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Leaky RELU</a:t>
                      </a:r>
                      <a:endParaRPr sz="1000">
                        <a:solidFill>
                          <a:srgbClr val="1155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 Prop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2.152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0.102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8.803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0.896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2.967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0.102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Linear</a:t>
                      </a:r>
                      <a:endParaRPr sz="1000">
                        <a:solidFill>
                          <a:srgbClr val="1155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 Prop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2.076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0.102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8.555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0.896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2.925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RELU</a:t>
                      </a:r>
                      <a:endParaRPr sz="1000">
                        <a:solidFill>
                          <a:srgbClr val="1155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 Prop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1.769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6.215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0.922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2.493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Sigmoid</a:t>
                      </a:r>
                      <a:endParaRPr sz="1000">
                        <a:solidFill>
                          <a:srgbClr val="1155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 Prop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1.988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8.058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0.901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2.839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tanh</a:t>
                      </a:r>
                      <a:endParaRPr sz="1000">
                        <a:solidFill>
                          <a:srgbClr val="1155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 Prop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1.826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7.653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0.904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2.766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Leaky RELU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SGD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2.291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0.105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10.164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0.873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3.188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0.104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Linear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SGD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2.414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0.113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11.044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0.864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3.323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0.115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RELU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SGD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9.149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0.887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3.025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Sigmoid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SGD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3.035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0.137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17.189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0.163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0.768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4.146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0.139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tanh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SGD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2.084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8.505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0.898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2.916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1"/>
          <p:cNvSpPr txBox="1"/>
          <p:nvPr/>
        </p:nvSpPr>
        <p:spPr>
          <a:xfrm>
            <a:off x="289600" y="1164500"/>
            <a:ext cx="8539500" cy="3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4" name="Google Shape;304;p41"/>
          <p:cNvSpPr txBox="1"/>
          <p:nvPr/>
        </p:nvSpPr>
        <p:spPr>
          <a:xfrm>
            <a:off x="646375" y="462925"/>
            <a:ext cx="75426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Plot for R^2 values with various Optimizers and Activation Functions</a:t>
            </a:r>
            <a:endParaRPr b="1" sz="3100">
              <a:solidFill>
                <a:srgbClr val="FF0000"/>
              </a:solidFill>
            </a:endParaRPr>
          </a:p>
        </p:txBody>
      </p:sp>
      <p:sp>
        <p:nvSpPr>
          <p:cNvPr id="305" name="Google Shape;305;p41"/>
          <p:cNvSpPr txBox="1"/>
          <p:nvPr/>
        </p:nvSpPr>
        <p:spPr>
          <a:xfrm>
            <a:off x="6583675" y="1160375"/>
            <a:ext cx="2108700" cy="3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Font typeface="Times New Roman"/>
              <a:buChar char="●"/>
            </a:pPr>
            <a:r>
              <a:rPr b="1" lang="en" sz="1300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LR=0.01</a:t>
            </a:r>
            <a:endParaRPr b="1" sz="1300">
              <a:solidFill>
                <a:srgbClr val="1155C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Font typeface="Times New Roman"/>
              <a:buChar char="●"/>
            </a:pPr>
            <a:r>
              <a:rPr b="1" lang="en" sz="1300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With 2 Hidden layer</a:t>
            </a:r>
            <a:endParaRPr b="1" sz="1300">
              <a:solidFill>
                <a:srgbClr val="1155C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Font typeface="Times New Roman"/>
              <a:buChar char="●"/>
            </a:pPr>
            <a:r>
              <a:rPr b="1" lang="en" sz="1300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Hold Out(80-20)</a:t>
            </a:r>
            <a:endParaRPr b="1" sz="1500">
              <a:solidFill>
                <a:srgbClr val="1155CC"/>
              </a:solidFill>
            </a:endParaRPr>
          </a:p>
        </p:txBody>
      </p:sp>
      <p:pic>
        <p:nvPicPr>
          <p:cNvPr id="306" name="Google Shape;30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375" y="1386675"/>
            <a:ext cx="5943600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/>
          <p:nvPr/>
        </p:nvSpPr>
        <p:spPr>
          <a:xfrm>
            <a:off x="289600" y="289600"/>
            <a:ext cx="8539500" cy="45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r>
              <a:rPr lang="e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basic principle of building energy efficiency is to use less energy for operations including heating, cooling, lighting and other appliances, without affecting the health and comfort of its occupants. </a:t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Improving the energy efficiency of functional buildings brings many environmental and economic benefits such as reduced greenhouse gas emissions and operational cost savings. </a:t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many developed and developing countries, energy efficiency has become the main way to meet a rising energy demand.</a:t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"/>
          <p:cNvSpPr txBox="1"/>
          <p:nvPr/>
        </p:nvSpPr>
        <p:spPr>
          <a:xfrm>
            <a:off x="289600" y="1164500"/>
            <a:ext cx="8539500" cy="3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Google Shape;312;p42"/>
          <p:cNvSpPr txBox="1"/>
          <p:nvPr/>
        </p:nvSpPr>
        <p:spPr>
          <a:xfrm>
            <a:off x="718400" y="82300"/>
            <a:ext cx="75426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</a:rPr>
              <a:t>5. </a:t>
            </a:r>
            <a:r>
              <a:rPr b="1" lang="en" sz="2400">
                <a:solidFill>
                  <a:srgbClr val="FF0000"/>
                </a:solidFill>
              </a:rPr>
              <a:t>With 7 Features(No Feature selection)</a:t>
            </a:r>
            <a:endParaRPr b="1" sz="2400">
              <a:solidFill>
                <a:srgbClr val="FF0000"/>
              </a:solidFill>
            </a:endParaRPr>
          </a:p>
        </p:txBody>
      </p:sp>
      <p:sp>
        <p:nvSpPr>
          <p:cNvPr id="313" name="Google Shape;313;p42"/>
          <p:cNvSpPr txBox="1"/>
          <p:nvPr/>
        </p:nvSpPr>
        <p:spPr>
          <a:xfrm>
            <a:off x="6583675" y="1160375"/>
            <a:ext cx="2108700" cy="3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Font typeface="Times New Roman"/>
              <a:buChar char="●"/>
            </a:pPr>
            <a:r>
              <a:rPr b="1" lang="en" sz="1300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LR=0.001</a:t>
            </a:r>
            <a:endParaRPr b="1" sz="1300">
              <a:solidFill>
                <a:srgbClr val="1155C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Font typeface="Times New Roman"/>
              <a:buChar char="●"/>
            </a:pPr>
            <a:r>
              <a:rPr b="1" lang="en" sz="1300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With 1 Hidden layer</a:t>
            </a:r>
            <a:endParaRPr b="1" sz="1300">
              <a:solidFill>
                <a:srgbClr val="1155C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Font typeface="Times New Roman"/>
              <a:buChar char="●"/>
            </a:pPr>
            <a:r>
              <a:rPr b="1" lang="en" sz="1200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5 fold CV </a:t>
            </a:r>
            <a:endParaRPr b="1" sz="1500">
              <a:solidFill>
                <a:srgbClr val="1155CC"/>
              </a:solidFill>
            </a:endParaRPr>
          </a:p>
        </p:txBody>
      </p:sp>
      <p:graphicFrame>
        <p:nvGraphicFramePr>
          <p:cNvPr id="314" name="Google Shape;314;p42"/>
          <p:cNvGraphicFramePr/>
          <p:nvPr/>
        </p:nvGraphicFramePr>
        <p:xfrm>
          <a:off x="640075" y="116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{BB189ADB-4B41-4E43-A980-1DDFBA77679C}</a:tableStyleId>
              </a:tblPr>
              <a:tblGrid>
                <a:gridCol w="981075"/>
                <a:gridCol w="733425"/>
                <a:gridCol w="590550"/>
                <a:gridCol w="657225"/>
                <a:gridCol w="600075"/>
                <a:gridCol w="590550"/>
                <a:gridCol w="600075"/>
                <a:gridCol w="609600"/>
                <a:gridCol w="581025"/>
              </a:tblGrid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Activation functions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Optimizer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mad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mape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mse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nrmse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R^2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smape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Leaky RELU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Adam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1.775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0.075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6.831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2.606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0.074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RELU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Adam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1.832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6.662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0.079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0.923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2.576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Sigmoid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Adam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2.016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8.407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0.901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2.888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tanh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Adam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1.907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7.625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0.909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2.753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Leaky RELU</a:t>
                      </a:r>
                      <a:endParaRPr sz="1000">
                        <a:solidFill>
                          <a:srgbClr val="1155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 Prop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2.065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8.994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0.894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2.99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RELU</a:t>
                      </a:r>
                      <a:endParaRPr sz="1000">
                        <a:solidFill>
                          <a:srgbClr val="1155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 Prop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1.954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7.548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0.912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2.742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Sigmoid</a:t>
                      </a:r>
                      <a:endParaRPr sz="1000">
                        <a:solidFill>
                          <a:srgbClr val="1155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 Prop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2.152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8.951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0.896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2.987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tanh</a:t>
                      </a:r>
                      <a:endParaRPr sz="1000">
                        <a:solidFill>
                          <a:srgbClr val="1155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 Prop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1.968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7.801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2.784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Leaky RELU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SGD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2.109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9.071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0.894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3.006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RELU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SGD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1.896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7.29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0.915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2.698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Sigmoid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SGD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2.561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0.111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12.881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0.842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3.576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tanh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SGD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2.158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9.484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0.889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3.075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3"/>
          <p:cNvSpPr txBox="1"/>
          <p:nvPr/>
        </p:nvSpPr>
        <p:spPr>
          <a:xfrm>
            <a:off x="289600" y="1164500"/>
            <a:ext cx="8539500" cy="3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Google Shape;320;p43"/>
          <p:cNvSpPr txBox="1"/>
          <p:nvPr/>
        </p:nvSpPr>
        <p:spPr>
          <a:xfrm>
            <a:off x="646375" y="462925"/>
            <a:ext cx="75426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Plot for R^2 values with various Optimizers and Activation Functions</a:t>
            </a:r>
            <a:endParaRPr b="1" sz="3100">
              <a:solidFill>
                <a:srgbClr val="FF0000"/>
              </a:solidFill>
            </a:endParaRPr>
          </a:p>
        </p:txBody>
      </p:sp>
      <p:sp>
        <p:nvSpPr>
          <p:cNvPr id="321" name="Google Shape;321;p43"/>
          <p:cNvSpPr txBox="1"/>
          <p:nvPr/>
        </p:nvSpPr>
        <p:spPr>
          <a:xfrm>
            <a:off x="6583675" y="1160375"/>
            <a:ext cx="2108700" cy="3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Font typeface="Times New Roman"/>
              <a:buChar char="●"/>
            </a:pPr>
            <a:r>
              <a:rPr b="1" lang="en" sz="1300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LR=0.001</a:t>
            </a:r>
            <a:endParaRPr b="1" sz="1300">
              <a:solidFill>
                <a:srgbClr val="1155C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Font typeface="Times New Roman"/>
              <a:buChar char="●"/>
            </a:pPr>
            <a:r>
              <a:rPr b="1" lang="en" sz="1300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With 1 Hidden layer</a:t>
            </a:r>
            <a:endParaRPr b="1" sz="1300">
              <a:solidFill>
                <a:srgbClr val="1155C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Font typeface="Times New Roman"/>
              <a:buChar char="●"/>
            </a:pPr>
            <a:r>
              <a:rPr b="1" lang="en" sz="1200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5 fold CV </a:t>
            </a:r>
            <a:endParaRPr b="1" sz="1500">
              <a:solidFill>
                <a:srgbClr val="1155CC"/>
              </a:solidFill>
            </a:endParaRPr>
          </a:p>
        </p:txBody>
      </p:sp>
      <p:pic>
        <p:nvPicPr>
          <p:cNvPr id="322" name="Google Shape;32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600" y="1427826"/>
            <a:ext cx="5943600" cy="209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4"/>
          <p:cNvSpPr txBox="1"/>
          <p:nvPr/>
        </p:nvSpPr>
        <p:spPr>
          <a:xfrm>
            <a:off x="302250" y="1160375"/>
            <a:ext cx="8539500" cy="3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" name="Google Shape;328;p44"/>
          <p:cNvSpPr txBox="1"/>
          <p:nvPr/>
        </p:nvSpPr>
        <p:spPr>
          <a:xfrm>
            <a:off x="718400" y="82300"/>
            <a:ext cx="75426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</a:rPr>
              <a:t>6. </a:t>
            </a:r>
            <a:r>
              <a:rPr b="1" lang="en" sz="2400">
                <a:solidFill>
                  <a:srgbClr val="FF0000"/>
                </a:solidFill>
              </a:rPr>
              <a:t>With 7  Features(No Feature selection)</a:t>
            </a:r>
            <a:endParaRPr b="1" sz="2400">
              <a:solidFill>
                <a:srgbClr val="FF0000"/>
              </a:solidFill>
            </a:endParaRPr>
          </a:p>
        </p:txBody>
      </p:sp>
      <p:sp>
        <p:nvSpPr>
          <p:cNvPr id="329" name="Google Shape;329;p44"/>
          <p:cNvSpPr txBox="1"/>
          <p:nvPr/>
        </p:nvSpPr>
        <p:spPr>
          <a:xfrm>
            <a:off x="6583675" y="1160375"/>
            <a:ext cx="2108700" cy="3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Font typeface="Times New Roman"/>
              <a:buChar char="●"/>
            </a:pPr>
            <a:r>
              <a:rPr b="1" lang="en" sz="1300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LR=0.001</a:t>
            </a:r>
            <a:endParaRPr b="1" sz="1300">
              <a:solidFill>
                <a:srgbClr val="1155C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Font typeface="Times New Roman"/>
              <a:buChar char="●"/>
            </a:pPr>
            <a:r>
              <a:rPr b="1" lang="en" sz="1300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With 2 Hidden layer</a:t>
            </a:r>
            <a:endParaRPr b="1" sz="1300">
              <a:solidFill>
                <a:srgbClr val="1155C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Font typeface="Times New Roman"/>
              <a:buChar char="●"/>
            </a:pPr>
            <a:r>
              <a:rPr b="1" lang="en" sz="1200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5 fold CV </a:t>
            </a:r>
            <a:endParaRPr b="1" sz="1500">
              <a:solidFill>
                <a:srgbClr val="1155CC"/>
              </a:solidFill>
            </a:endParaRPr>
          </a:p>
        </p:txBody>
      </p:sp>
      <p:graphicFrame>
        <p:nvGraphicFramePr>
          <p:cNvPr id="330" name="Google Shape;330;p44"/>
          <p:cNvGraphicFramePr/>
          <p:nvPr/>
        </p:nvGraphicFramePr>
        <p:xfrm>
          <a:off x="718400" y="116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{BB189ADB-4B41-4E43-A980-1DDFBA77679C}</a:tableStyleId>
              </a:tblPr>
              <a:tblGrid>
                <a:gridCol w="981075"/>
                <a:gridCol w="733425"/>
                <a:gridCol w="590550"/>
                <a:gridCol w="657225"/>
                <a:gridCol w="600075"/>
                <a:gridCol w="590550"/>
                <a:gridCol w="600075"/>
                <a:gridCol w="609600"/>
                <a:gridCol w="581025"/>
              </a:tblGrid>
              <a:tr h="451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Activation functions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Optimizer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mad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mape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mse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nrmse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R^2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smape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2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Leaky RELU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Adam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1.917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7.893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0.907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2.796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2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RELU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Adam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1.824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6.565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0.073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0.923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2.555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2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Sigmoid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Adam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2.203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0.097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9.756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0.884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3.116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2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tanh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Adam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1.963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8.109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0.905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2.831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0.084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2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Leaky RELU</a:t>
                      </a:r>
                      <a:endParaRPr sz="1100">
                        <a:solidFill>
                          <a:srgbClr val="1155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 Prop</a:t>
                      </a:r>
                      <a:endParaRPr sz="11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1.821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0.079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6.69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0.078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0.921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2.58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0.079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2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RELU</a:t>
                      </a:r>
                      <a:endParaRPr b="1" sz="1100">
                        <a:solidFill>
                          <a:srgbClr val="1155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 Prop</a:t>
                      </a:r>
                      <a:endParaRPr b="1" sz="11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1.658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0.074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5.629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0.072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0.936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2.345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0.075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2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Sigmoid</a:t>
                      </a:r>
                      <a:endParaRPr sz="1100">
                        <a:solidFill>
                          <a:srgbClr val="1155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 Prop</a:t>
                      </a:r>
                      <a:endParaRPr sz="11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2.149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8.99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0.894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2.989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2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tanh</a:t>
                      </a:r>
                      <a:endParaRPr sz="1100">
                        <a:solidFill>
                          <a:srgbClr val="1155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 Prop</a:t>
                      </a:r>
                      <a:endParaRPr sz="11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1.898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7.842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0.903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2.779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0.079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2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Leaky RELU</a:t>
                      </a:r>
                      <a:endParaRPr sz="11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SGD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2.752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0.118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14.915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0.124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0.816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3.836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0.119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2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RELU</a:t>
                      </a:r>
                      <a:endParaRPr sz="11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SGD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2.375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0.103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11.114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0.109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0.866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3.323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0.103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2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Sigmoid</a:t>
                      </a:r>
                      <a:endParaRPr sz="11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SGD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2.825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0.121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15.304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0.128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0.777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3.868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0.122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2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tanh</a:t>
                      </a:r>
                      <a:endParaRPr sz="11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SGD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2.171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0.095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9.185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0.097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0.892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3.023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0.095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5"/>
          <p:cNvSpPr txBox="1"/>
          <p:nvPr/>
        </p:nvSpPr>
        <p:spPr>
          <a:xfrm>
            <a:off x="289600" y="1164500"/>
            <a:ext cx="8539500" cy="3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6" name="Google Shape;336;p45"/>
          <p:cNvSpPr txBox="1"/>
          <p:nvPr/>
        </p:nvSpPr>
        <p:spPr>
          <a:xfrm>
            <a:off x="646375" y="462925"/>
            <a:ext cx="75426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Plot for R^2 values with various Optimizers and Activation Functions</a:t>
            </a:r>
            <a:endParaRPr b="1" sz="3100">
              <a:solidFill>
                <a:srgbClr val="FF0000"/>
              </a:solidFill>
            </a:endParaRPr>
          </a:p>
        </p:txBody>
      </p:sp>
      <p:sp>
        <p:nvSpPr>
          <p:cNvPr id="337" name="Google Shape;337;p45"/>
          <p:cNvSpPr txBox="1"/>
          <p:nvPr/>
        </p:nvSpPr>
        <p:spPr>
          <a:xfrm>
            <a:off x="6583675" y="1160375"/>
            <a:ext cx="2108700" cy="3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Font typeface="Times New Roman"/>
              <a:buChar char="●"/>
            </a:pPr>
            <a:r>
              <a:rPr b="1" lang="en" sz="1300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LR=0.001</a:t>
            </a:r>
            <a:endParaRPr b="1" sz="1300">
              <a:solidFill>
                <a:srgbClr val="1155C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Font typeface="Times New Roman"/>
              <a:buChar char="●"/>
            </a:pPr>
            <a:r>
              <a:rPr b="1" lang="en" sz="1300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With 2 Hidden layer</a:t>
            </a:r>
            <a:endParaRPr b="1" sz="1300">
              <a:solidFill>
                <a:srgbClr val="1155C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Font typeface="Times New Roman"/>
              <a:buChar char="●"/>
            </a:pPr>
            <a:r>
              <a:rPr b="1" lang="en" sz="1200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5 fold CV </a:t>
            </a:r>
            <a:endParaRPr b="1" sz="1500">
              <a:solidFill>
                <a:srgbClr val="1155CC"/>
              </a:solidFill>
            </a:endParaRPr>
          </a:p>
        </p:txBody>
      </p:sp>
      <p:pic>
        <p:nvPicPr>
          <p:cNvPr id="338" name="Google Shape;33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175" y="1304550"/>
            <a:ext cx="5943600" cy="2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6"/>
          <p:cNvSpPr txBox="1"/>
          <p:nvPr/>
        </p:nvSpPr>
        <p:spPr>
          <a:xfrm>
            <a:off x="289600" y="1164500"/>
            <a:ext cx="8539500" cy="3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4" name="Google Shape;344;p46"/>
          <p:cNvSpPr txBox="1"/>
          <p:nvPr/>
        </p:nvSpPr>
        <p:spPr>
          <a:xfrm>
            <a:off x="718400" y="82300"/>
            <a:ext cx="75426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</a:rPr>
              <a:t>7.</a:t>
            </a:r>
            <a:r>
              <a:rPr b="1" lang="en" sz="2400">
                <a:solidFill>
                  <a:srgbClr val="FF0000"/>
                </a:solidFill>
              </a:rPr>
              <a:t> With 7 Features(No Feature selection)</a:t>
            </a:r>
            <a:endParaRPr b="1" sz="2400">
              <a:solidFill>
                <a:srgbClr val="FF0000"/>
              </a:solidFill>
            </a:endParaRPr>
          </a:p>
        </p:txBody>
      </p:sp>
      <p:sp>
        <p:nvSpPr>
          <p:cNvPr id="345" name="Google Shape;345;p46"/>
          <p:cNvSpPr txBox="1"/>
          <p:nvPr/>
        </p:nvSpPr>
        <p:spPr>
          <a:xfrm>
            <a:off x="6583675" y="1160375"/>
            <a:ext cx="2108700" cy="3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Font typeface="Times New Roman"/>
              <a:buChar char="●"/>
            </a:pPr>
            <a:r>
              <a:rPr b="1" lang="en" sz="1300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LR=0.01</a:t>
            </a:r>
            <a:endParaRPr b="1" sz="1300">
              <a:solidFill>
                <a:srgbClr val="1155C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Font typeface="Times New Roman"/>
              <a:buChar char="●"/>
            </a:pPr>
            <a:r>
              <a:rPr b="1" lang="en" sz="1300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With 1 Hidden layer</a:t>
            </a:r>
            <a:endParaRPr b="1" sz="1300">
              <a:solidFill>
                <a:srgbClr val="1155C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Font typeface="Times New Roman"/>
              <a:buChar char="●"/>
            </a:pPr>
            <a:r>
              <a:rPr b="1" lang="en" sz="1200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5 fold CV </a:t>
            </a:r>
            <a:endParaRPr b="1" sz="1500">
              <a:solidFill>
                <a:srgbClr val="1155CC"/>
              </a:solidFill>
            </a:endParaRPr>
          </a:p>
        </p:txBody>
      </p:sp>
      <p:graphicFrame>
        <p:nvGraphicFramePr>
          <p:cNvPr id="346" name="Google Shape;346;p46"/>
          <p:cNvGraphicFramePr/>
          <p:nvPr/>
        </p:nvGraphicFramePr>
        <p:xfrm>
          <a:off x="640075" y="116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{BB189ADB-4B41-4E43-A980-1DDFBA77679C}</a:tableStyleId>
              </a:tblPr>
              <a:tblGrid>
                <a:gridCol w="981075"/>
                <a:gridCol w="733425"/>
                <a:gridCol w="590550"/>
                <a:gridCol w="657225"/>
                <a:gridCol w="600075"/>
                <a:gridCol w="590550"/>
                <a:gridCol w="600075"/>
                <a:gridCol w="609600"/>
                <a:gridCol w="581025"/>
              </a:tblGrid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Activation functions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Optimizer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mad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mape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mse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nrmse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R^2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smape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Leaky RELU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Adam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2.053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8.877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0.896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2.971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RELU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Adam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1.983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8.312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0.904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2.872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Sigmoid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Adam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1.965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8.239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0.903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2.857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tanh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Adam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1.961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7.857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0.906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2.791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Leaky RELU</a:t>
                      </a:r>
                      <a:endParaRPr sz="1000">
                        <a:solidFill>
                          <a:srgbClr val="1155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 Prop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2.138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9.517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0.888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3.077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RELU</a:t>
                      </a:r>
                      <a:endParaRPr sz="1000">
                        <a:solidFill>
                          <a:srgbClr val="1155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 Prop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2.017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8.672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0.898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2.936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Sigmoid</a:t>
                      </a:r>
                      <a:endParaRPr sz="1000">
                        <a:solidFill>
                          <a:srgbClr val="1155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 Prop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1.929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7.774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0.909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2.777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tanh</a:t>
                      </a:r>
                      <a:endParaRPr sz="1000">
                        <a:solidFill>
                          <a:srgbClr val="1155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 Prop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1.945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8.11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0.905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2.835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Leaky RELU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SGD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2.23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9.875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0.883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3.135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RELU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SGD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2.334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0.105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10.438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0.875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3.226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0.104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Sigmoid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SGD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2.423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0.106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11.185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0.105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0.863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3.337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0.105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tanh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SGD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2.118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9.03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0.893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2.997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7"/>
          <p:cNvSpPr txBox="1"/>
          <p:nvPr/>
        </p:nvSpPr>
        <p:spPr>
          <a:xfrm>
            <a:off x="289600" y="1164500"/>
            <a:ext cx="8539500" cy="3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p47"/>
          <p:cNvSpPr txBox="1"/>
          <p:nvPr/>
        </p:nvSpPr>
        <p:spPr>
          <a:xfrm>
            <a:off x="646375" y="462925"/>
            <a:ext cx="75426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Plot for R^2 values with various Optimizers and Activation Functions</a:t>
            </a:r>
            <a:endParaRPr b="1" sz="3100">
              <a:solidFill>
                <a:srgbClr val="FF0000"/>
              </a:solidFill>
            </a:endParaRPr>
          </a:p>
        </p:txBody>
      </p:sp>
      <p:sp>
        <p:nvSpPr>
          <p:cNvPr id="353" name="Google Shape;353;p47"/>
          <p:cNvSpPr txBox="1"/>
          <p:nvPr/>
        </p:nvSpPr>
        <p:spPr>
          <a:xfrm>
            <a:off x="6583675" y="1160375"/>
            <a:ext cx="2108700" cy="3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Font typeface="Times New Roman"/>
              <a:buChar char="●"/>
            </a:pPr>
            <a:r>
              <a:rPr b="1" lang="en" sz="1300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LR=0.01</a:t>
            </a:r>
            <a:endParaRPr b="1" sz="1300">
              <a:solidFill>
                <a:srgbClr val="1155C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Font typeface="Times New Roman"/>
              <a:buChar char="●"/>
            </a:pPr>
            <a:r>
              <a:rPr b="1" lang="en" sz="1300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With 1 Hidden layer</a:t>
            </a:r>
            <a:endParaRPr b="1" sz="1300">
              <a:solidFill>
                <a:srgbClr val="1155C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Font typeface="Times New Roman"/>
              <a:buChar char="●"/>
            </a:pPr>
            <a:r>
              <a:rPr b="1" lang="en" sz="1200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5 fold CV </a:t>
            </a:r>
            <a:endParaRPr b="1" sz="1500">
              <a:solidFill>
                <a:srgbClr val="1155CC"/>
              </a:solidFill>
            </a:endParaRPr>
          </a:p>
        </p:txBody>
      </p:sp>
      <p:pic>
        <p:nvPicPr>
          <p:cNvPr id="354" name="Google Shape;35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375" y="1575475"/>
            <a:ext cx="5943600" cy="206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8"/>
          <p:cNvSpPr txBox="1"/>
          <p:nvPr/>
        </p:nvSpPr>
        <p:spPr>
          <a:xfrm>
            <a:off x="289600" y="1164500"/>
            <a:ext cx="8539500" cy="3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0" name="Google Shape;360;p48"/>
          <p:cNvSpPr txBox="1"/>
          <p:nvPr/>
        </p:nvSpPr>
        <p:spPr>
          <a:xfrm>
            <a:off x="718400" y="82300"/>
            <a:ext cx="75426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</a:rPr>
              <a:t>8.</a:t>
            </a:r>
            <a:r>
              <a:rPr b="1" lang="en" sz="2400">
                <a:solidFill>
                  <a:srgbClr val="FF0000"/>
                </a:solidFill>
              </a:rPr>
              <a:t> With 7  Features(No Feature selection)</a:t>
            </a:r>
            <a:endParaRPr b="1" sz="2400">
              <a:solidFill>
                <a:srgbClr val="FF0000"/>
              </a:solidFill>
            </a:endParaRPr>
          </a:p>
        </p:txBody>
      </p:sp>
      <p:sp>
        <p:nvSpPr>
          <p:cNvPr id="361" name="Google Shape;361;p48"/>
          <p:cNvSpPr txBox="1"/>
          <p:nvPr/>
        </p:nvSpPr>
        <p:spPr>
          <a:xfrm>
            <a:off x="6583675" y="1160375"/>
            <a:ext cx="2108700" cy="3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Font typeface="Times New Roman"/>
              <a:buChar char="●"/>
            </a:pPr>
            <a:r>
              <a:rPr b="1" lang="en" sz="1300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LR=0.01</a:t>
            </a:r>
            <a:endParaRPr b="1" sz="1300">
              <a:solidFill>
                <a:srgbClr val="1155C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Font typeface="Times New Roman"/>
              <a:buChar char="●"/>
            </a:pPr>
            <a:r>
              <a:rPr b="1" lang="en" sz="1300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With 2 Hidden layer</a:t>
            </a:r>
            <a:endParaRPr b="1" sz="1300">
              <a:solidFill>
                <a:srgbClr val="1155C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Font typeface="Times New Roman"/>
              <a:buChar char="●"/>
            </a:pPr>
            <a:r>
              <a:rPr b="1" lang="en" sz="1200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5 fold CV </a:t>
            </a:r>
            <a:endParaRPr b="1" sz="1500">
              <a:solidFill>
                <a:srgbClr val="1155CC"/>
              </a:solidFill>
            </a:endParaRPr>
          </a:p>
        </p:txBody>
      </p:sp>
      <p:graphicFrame>
        <p:nvGraphicFramePr>
          <p:cNvPr id="362" name="Google Shape;362;p48"/>
          <p:cNvGraphicFramePr/>
          <p:nvPr/>
        </p:nvGraphicFramePr>
        <p:xfrm>
          <a:off x="640075" y="116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{BB189ADB-4B41-4E43-A980-1DDFBA77679C}</a:tableStyleId>
              </a:tblPr>
              <a:tblGrid>
                <a:gridCol w="981075"/>
                <a:gridCol w="733425"/>
                <a:gridCol w="590550"/>
                <a:gridCol w="657225"/>
                <a:gridCol w="600075"/>
                <a:gridCol w="590550"/>
                <a:gridCol w="600075"/>
                <a:gridCol w="609600"/>
                <a:gridCol w="581025"/>
              </a:tblGrid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Activation functions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Optimizer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mad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mape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mse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nrmse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R^2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smape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Leaky RELU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Adam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2.113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8.98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0.894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2.991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RELU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Adam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1.706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0.073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6.178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0.078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0.928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2.422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0.073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Sigmoid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Adam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2.143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9.312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3.046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tanh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Adam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1.904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7.371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0.913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2.707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Leaky RELU</a:t>
                      </a:r>
                      <a:endParaRPr sz="1000">
                        <a:solidFill>
                          <a:srgbClr val="1155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 Prop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1.815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0.079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6.667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0.923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2.577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RELU</a:t>
                      </a:r>
                      <a:endParaRPr sz="1000">
                        <a:solidFill>
                          <a:srgbClr val="1155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 Prop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2.051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8.033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0.904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2.827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Sigmoid</a:t>
                      </a:r>
                      <a:endParaRPr sz="1000">
                        <a:solidFill>
                          <a:srgbClr val="1155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 Prop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2.227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9.588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0.887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3.093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tanh</a:t>
                      </a:r>
                      <a:endParaRPr sz="1000">
                        <a:solidFill>
                          <a:srgbClr val="1155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 Prop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1.865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7.215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0.917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2.675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Leaky RELU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SGD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2.335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0.101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10.678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0.872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3.257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0.101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RELU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SGD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2.346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0.104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10.264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0.876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3.198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0.104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Sigmoid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SGD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2.442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0.107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11.442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0.105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0.855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3.373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0.107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tanh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SGD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2.651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13.479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0.105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0.836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3.657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0.111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9"/>
          <p:cNvSpPr txBox="1"/>
          <p:nvPr/>
        </p:nvSpPr>
        <p:spPr>
          <a:xfrm>
            <a:off x="289600" y="1164500"/>
            <a:ext cx="8539500" cy="3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8" name="Google Shape;368;p49"/>
          <p:cNvSpPr txBox="1"/>
          <p:nvPr/>
        </p:nvSpPr>
        <p:spPr>
          <a:xfrm>
            <a:off x="646375" y="462925"/>
            <a:ext cx="75426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Plot for R^2 values with various Optimizers and Activation Functions</a:t>
            </a:r>
            <a:endParaRPr b="1" sz="3100">
              <a:solidFill>
                <a:srgbClr val="FF0000"/>
              </a:solidFill>
            </a:endParaRPr>
          </a:p>
        </p:txBody>
      </p:sp>
      <p:sp>
        <p:nvSpPr>
          <p:cNvPr id="369" name="Google Shape;369;p49"/>
          <p:cNvSpPr txBox="1"/>
          <p:nvPr/>
        </p:nvSpPr>
        <p:spPr>
          <a:xfrm>
            <a:off x="6583675" y="1160375"/>
            <a:ext cx="2108700" cy="3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Font typeface="Times New Roman"/>
              <a:buChar char="●"/>
            </a:pPr>
            <a:r>
              <a:rPr b="1" lang="en" sz="1300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LR=0.01</a:t>
            </a:r>
            <a:endParaRPr b="1" sz="1300">
              <a:solidFill>
                <a:srgbClr val="1155C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Font typeface="Times New Roman"/>
              <a:buChar char="●"/>
            </a:pPr>
            <a:r>
              <a:rPr b="1" lang="en" sz="1300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With 2 Hidden layer</a:t>
            </a:r>
            <a:endParaRPr b="1" sz="1300">
              <a:solidFill>
                <a:srgbClr val="1155C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Font typeface="Times New Roman"/>
              <a:buChar char="●"/>
            </a:pPr>
            <a:r>
              <a:rPr b="1" lang="en" sz="1200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5 fold CV </a:t>
            </a:r>
            <a:endParaRPr b="1" sz="1500">
              <a:solidFill>
                <a:srgbClr val="1155CC"/>
              </a:solidFill>
            </a:endParaRPr>
          </a:p>
        </p:txBody>
      </p:sp>
      <p:pic>
        <p:nvPicPr>
          <p:cNvPr id="370" name="Google Shape;37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925" y="1427825"/>
            <a:ext cx="6127050" cy="228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0"/>
          <p:cNvSpPr txBox="1"/>
          <p:nvPr/>
        </p:nvSpPr>
        <p:spPr>
          <a:xfrm>
            <a:off x="289600" y="1164500"/>
            <a:ext cx="8539500" cy="3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6" name="Google Shape;376;p50"/>
          <p:cNvSpPr txBox="1"/>
          <p:nvPr/>
        </p:nvSpPr>
        <p:spPr>
          <a:xfrm>
            <a:off x="718400" y="82300"/>
            <a:ext cx="75426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</a:rPr>
              <a:t>9.</a:t>
            </a:r>
            <a:r>
              <a:rPr b="1" lang="en" sz="2400">
                <a:solidFill>
                  <a:srgbClr val="FF0000"/>
                </a:solidFill>
              </a:rPr>
              <a:t> With 4 Features(Forward Feature selection)</a:t>
            </a:r>
            <a:endParaRPr b="1" sz="2400">
              <a:solidFill>
                <a:srgbClr val="FF0000"/>
              </a:solidFill>
            </a:endParaRPr>
          </a:p>
        </p:txBody>
      </p:sp>
      <p:sp>
        <p:nvSpPr>
          <p:cNvPr id="377" name="Google Shape;377;p50"/>
          <p:cNvSpPr txBox="1"/>
          <p:nvPr/>
        </p:nvSpPr>
        <p:spPr>
          <a:xfrm>
            <a:off x="6583675" y="1160375"/>
            <a:ext cx="2108700" cy="3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Font typeface="Times New Roman"/>
              <a:buChar char="●"/>
            </a:pPr>
            <a:r>
              <a:rPr b="1" lang="en" sz="1300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LR=0.001</a:t>
            </a:r>
            <a:endParaRPr b="1" sz="1300">
              <a:solidFill>
                <a:srgbClr val="1155C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Font typeface="Times New Roman"/>
              <a:buChar char="●"/>
            </a:pPr>
            <a:r>
              <a:rPr b="1" lang="en" sz="1300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With 1 Hidden layer</a:t>
            </a:r>
            <a:endParaRPr b="1" sz="1300">
              <a:solidFill>
                <a:srgbClr val="1155C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Font typeface="Times New Roman"/>
              <a:buChar char="●"/>
            </a:pPr>
            <a:r>
              <a:rPr b="1" lang="en" sz="1200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5 fold CV </a:t>
            </a:r>
            <a:endParaRPr b="1" sz="1500">
              <a:solidFill>
                <a:srgbClr val="1155CC"/>
              </a:solidFill>
            </a:endParaRPr>
          </a:p>
        </p:txBody>
      </p:sp>
      <p:graphicFrame>
        <p:nvGraphicFramePr>
          <p:cNvPr id="378" name="Google Shape;378;p50"/>
          <p:cNvGraphicFramePr/>
          <p:nvPr/>
        </p:nvGraphicFramePr>
        <p:xfrm>
          <a:off x="718400" y="103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{BB189ADB-4B41-4E43-A980-1DDFBA77679C}</a:tableStyleId>
              </a:tblPr>
              <a:tblGrid>
                <a:gridCol w="981075"/>
                <a:gridCol w="733425"/>
                <a:gridCol w="590550"/>
                <a:gridCol w="657225"/>
                <a:gridCol w="600075"/>
                <a:gridCol w="590550"/>
                <a:gridCol w="600075"/>
                <a:gridCol w="609600"/>
                <a:gridCol w="581025"/>
              </a:tblGrid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Activation functions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Optimizer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mad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mape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mse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nrmse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R^2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smape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Leaky RELU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Adam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2.161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9.66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0.886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3.103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RELU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Adam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2.548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0.102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15.107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0.122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0.806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3.871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0.102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Sigmoid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Adam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2.689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0.114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14.853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0.118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0.811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3.839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0.113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tanh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Adam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2.028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8.464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2.903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Leaky RELU</a:t>
                      </a:r>
                      <a:endParaRPr sz="1000">
                        <a:solidFill>
                          <a:srgbClr val="1155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 Prop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1.836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6.776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0.921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2.597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RELU</a:t>
                      </a:r>
                      <a:endParaRPr sz="1000">
                        <a:solidFill>
                          <a:srgbClr val="1155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 Prop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2.194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10.301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3.204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Sigmoid</a:t>
                      </a:r>
                      <a:endParaRPr sz="1000">
                        <a:solidFill>
                          <a:srgbClr val="1155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 Prop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2.276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10.758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0.872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3.263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tanh</a:t>
                      </a:r>
                      <a:endParaRPr sz="1000">
                        <a:solidFill>
                          <a:srgbClr val="1155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 Prop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2.03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8.412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0.901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2.896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Leaky RELU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SGD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2.664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15.332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0.119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0.803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3.898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0.109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RELU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SGD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2.776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15.682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0.153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0.801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3.945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0.111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Sigmoid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SGD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2.698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0.114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15.405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0.802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3.909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0.113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tanh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SGD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2.251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10.559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0.872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3.238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1"/>
          <p:cNvSpPr txBox="1"/>
          <p:nvPr/>
        </p:nvSpPr>
        <p:spPr>
          <a:xfrm>
            <a:off x="289600" y="1164500"/>
            <a:ext cx="8539500" cy="3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4" name="Google Shape;384;p51"/>
          <p:cNvSpPr txBox="1"/>
          <p:nvPr/>
        </p:nvSpPr>
        <p:spPr>
          <a:xfrm>
            <a:off x="646375" y="462925"/>
            <a:ext cx="75426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Plot for R^2 values with various Optimizers and Activation Functions</a:t>
            </a:r>
            <a:endParaRPr b="1" sz="3100">
              <a:solidFill>
                <a:srgbClr val="FF0000"/>
              </a:solidFill>
            </a:endParaRPr>
          </a:p>
        </p:txBody>
      </p:sp>
      <p:sp>
        <p:nvSpPr>
          <p:cNvPr id="385" name="Google Shape;385;p51"/>
          <p:cNvSpPr txBox="1"/>
          <p:nvPr/>
        </p:nvSpPr>
        <p:spPr>
          <a:xfrm>
            <a:off x="6583675" y="1160375"/>
            <a:ext cx="2108700" cy="3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Font typeface="Times New Roman"/>
              <a:buChar char="●"/>
            </a:pPr>
            <a:r>
              <a:rPr b="1" lang="en" sz="1300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LR=0.001</a:t>
            </a:r>
            <a:endParaRPr b="1" sz="1300">
              <a:solidFill>
                <a:srgbClr val="1155C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Font typeface="Times New Roman"/>
              <a:buChar char="●"/>
            </a:pPr>
            <a:r>
              <a:rPr b="1" lang="en" sz="1300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With 1 Hidden layer</a:t>
            </a:r>
            <a:endParaRPr b="1" sz="1300">
              <a:solidFill>
                <a:srgbClr val="1155C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Font typeface="Times New Roman"/>
              <a:buChar char="●"/>
            </a:pPr>
            <a:r>
              <a:rPr b="1" lang="en" sz="1200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5 fold CV </a:t>
            </a:r>
            <a:endParaRPr b="1" sz="1500">
              <a:solidFill>
                <a:srgbClr val="1155CC"/>
              </a:solidFill>
            </a:endParaRPr>
          </a:p>
        </p:txBody>
      </p:sp>
      <p:pic>
        <p:nvPicPr>
          <p:cNvPr id="386" name="Google Shape;38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875" y="1263400"/>
            <a:ext cx="6174099" cy="22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/>
        </p:nvSpPr>
        <p:spPr>
          <a:xfrm>
            <a:off x="289600" y="289600"/>
            <a:ext cx="8539500" cy="45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r>
              <a:rPr lang="e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The raw data contains 768 rows each row represent a structure of the building.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8 Input Variables.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Heating Load and Cooling load are our output variables.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2"/>
          <p:cNvSpPr txBox="1"/>
          <p:nvPr/>
        </p:nvSpPr>
        <p:spPr>
          <a:xfrm>
            <a:off x="302250" y="1160375"/>
            <a:ext cx="8539500" cy="3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2" name="Google Shape;392;p52"/>
          <p:cNvSpPr txBox="1"/>
          <p:nvPr/>
        </p:nvSpPr>
        <p:spPr>
          <a:xfrm>
            <a:off x="718400" y="82300"/>
            <a:ext cx="75426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</a:rPr>
              <a:t>10.</a:t>
            </a:r>
            <a:r>
              <a:rPr b="1" lang="en" sz="2400">
                <a:solidFill>
                  <a:srgbClr val="FF0000"/>
                </a:solidFill>
              </a:rPr>
              <a:t> </a:t>
            </a:r>
            <a:r>
              <a:rPr b="1" lang="en" sz="2400">
                <a:solidFill>
                  <a:srgbClr val="FF0000"/>
                </a:solidFill>
              </a:rPr>
              <a:t>With 4 Features(Forward Feature selection)</a:t>
            </a:r>
            <a:endParaRPr b="1" sz="2400">
              <a:solidFill>
                <a:srgbClr val="FF0000"/>
              </a:solidFill>
            </a:endParaRPr>
          </a:p>
        </p:txBody>
      </p:sp>
      <p:sp>
        <p:nvSpPr>
          <p:cNvPr id="393" name="Google Shape;393;p52"/>
          <p:cNvSpPr txBox="1"/>
          <p:nvPr/>
        </p:nvSpPr>
        <p:spPr>
          <a:xfrm>
            <a:off x="6583675" y="1160375"/>
            <a:ext cx="2108700" cy="3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Font typeface="Times New Roman"/>
              <a:buChar char="●"/>
            </a:pPr>
            <a:r>
              <a:rPr b="1" lang="en" sz="1300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LR=0.001</a:t>
            </a:r>
            <a:endParaRPr b="1" sz="1300">
              <a:solidFill>
                <a:srgbClr val="1155C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Font typeface="Times New Roman"/>
              <a:buChar char="●"/>
            </a:pPr>
            <a:r>
              <a:rPr b="1" lang="en" sz="1300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With 2 Hidden layer</a:t>
            </a:r>
            <a:endParaRPr b="1" sz="1300">
              <a:solidFill>
                <a:srgbClr val="1155C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Font typeface="Times New Roman"/>
              <a:buChar char="●"/>
            </a:pPr>
            <a:r>
              <a:rPr b="1" lang="en" sz="1200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5 fold CV </a:t>
            </a:r>
            <a:endParaRPr b="1" sz="1500">
              <a:solidFill>
                <a:srgbClr val="1155CC"/>
              </a:solidFill>
            </a:endParaRPr>
          </a:p>
        </p:txBody>
      </p:sp>
      <p:graphicFrame>
        <p:nvGraphicFramePr>
          <p:cNvPr id="394" name="Google Shape;394;p52"/>
          <p:cNvGraphicFramePr/>
          <p:nvPr/>
        </p:nvGraphicFramePr>
        <p:xfrm>
          <a:off x="481575" y="1006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{BB189ADB-4B41-4E43-A980-1DDFBA77679C}</a:tableStyleId>
              </a:tblPr>
              <a:tblGrid>
                <a:gridCol w="981075"/>
                <a:gridCol w="733425"/>
                <a:gridCol w="590550"/>
                <a:gridCol w="657225"/>
                <a:gridCol w="600075"/>
                <a:gridCol w="590550"/>
                <a:gridCol w="600075"/>
                <a:gridCol w="609600"/>
                <a:gridCol w="581025"/>
              </a:tblGrid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Activation functions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Optimizer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mad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mape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mse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nrmse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R^2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smape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Leaky RELU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Adam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1.866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6.933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0.079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0.917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2.629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RELU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Adam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1.558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0.072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4.58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0.064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0.948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2.118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0.072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Sigmoid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Adam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2.783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0.117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15.699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0.124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3.952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0.116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tanh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Adam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1.909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7.54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0.911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2.733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Leaky RELU</a:t>
                      </a:r>
                      <a:endParaRPr sz="1000">
                        <a:solidFill>
                          <a:srgbClr val="1155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 Prop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1.924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7.436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0.913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2.723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RELU</a:t>
                      </a:r>
                      <a:endParaRPr sz="1000">
                        <a:solidFill>
                          <a:srgbClr val="1155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 Prop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1.803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0.079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6.759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0.921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2.596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Sigmoid</a:t>
                      </a:r>
                      <a:endParaRPr sz="1000">
                        <a:solidFill>
                          <a:srgbClr val="1155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 Prop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2.675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0.114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14.623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0.113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0.815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0.113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tanh</a:t>
                      </a:r>
                      <a:endParaRPr sz="1000">
                        <a:solidFill>
                          <a:srgbClr val="1155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 Prop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1.882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7.334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0.916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2.703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Leaky RELU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SGD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2.371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0.103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10.677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0.104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0.873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3.253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0.103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RELU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SGD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2.318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0.101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10.427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0.874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3.214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0.101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Sigmoid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SGD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4.222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0.176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33.081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0.372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0.832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5.413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0.184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tanh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SGD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2.465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0.103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12.189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0.848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3.473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0.103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3"/>
          <p:cNvSpPr txBox="1"/>
          <p:nvPr/>
        </p:nvSpPr>
        <p:spPr>
          <a:xfrm>
            <a:off x="289600" y="1164500"/>
            <a:ext cx="8539500" cy="3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0" name="Google Shape;400;p53"/>
          <p:cNvSpPr txBox="1"/>
          <p:nvPr/>
        </p:nvSpPr>
        <p:spPr>
          <a:xfrm>
            <a:off x="646375" y="462925"/>
            <a:ext cx="75426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Plot for R^2 values with various Optimizers and Activation Functions</a:t>
            </a:r>
            <a:endParaRPr b="1" sz="3100">
              <a:solidFill>
                <a:srgbClr val="FF0000"/>
              </a:solidFill>
            </a:endParaRPr>
          </a:p>
        </p:txBody>
      </p:sp>
      <p:sp>
        <p:nvSpPr>
          <p:cNvPr id="401" name="Google Shape;401;p53"/>
          <p:cNvSpPr txBox="1"/>
          <p:nvPr/>
        </p:nvSpPr>
        <p:spPr>
          <a:xfrm>
            <a:off x="6583675" y="1160375"/>
            <a:ext cx="2108700" cy="3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Font typeface="Times New Roman"/>
              <a:buChar char="●"/>
            </a:pPr>
            <a:r>
              <a:rPr b="1" lang="en" sz="1300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LR=0.001</a:t>
            </a:r>
            <a:endParaRPr b="1" sz="1300">
              <a:solidFill>
                <a:srgbClr val="1155C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Font typeface="Times New Roman"/>
              <a:buChar char="●"/>
            </a:pPr>
            <a:r>
              <a:rPr b="1" lang="en" sz="1300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With 2 Hidden layer</a:t>
            </a:r>
            <a:endParaRPr b="1" sz="1300">
              <a:solidFill>
                <a:srgbClr val="1155C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Font typeface="Times New Roman"/>
              <a:buChar char="●"/>
            </a:pPr>
            <a:r>
              <a:rPr b="1" lang="en" sz="1300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5 fold CV </a:t>
            </a:r>
            <a:endParaRPr b="1" sz="1300">
              <a:solidFill>
                <a:srgbClr val="1155CC"/>
              </a:solidFill>
            </a:endParaRPr>
          </a:p>
        </p:txBody>
      </p:sp>
      <p:pic>
        <p:nvPicPr>
          <p:cNvPr id="402" name="Google Shape;40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875" y="1386850"/>
            <a:ext cx="5943600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4"/>
          <p:cNvSpPr txBox="1"/>
          <p:nvPr/>
        </p:nvSpPr>
        <p:spPr>
          <a:xfrm>
            <a:off x="289600" y="1164500"/>
            <a:ext cx="8539500" cy="3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8" name="Google Shape;408;p54"/>
          <p:cNvSpPr txBox="1"/>
          <p:nvPr/>
        </p:nvSpPr>
        <p:spPr>
          <a:xfrm>
            <a:off x="718400" y="82300"/>
            <a:ext cx="75426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</a:rPr>
              <a:t>11.</a:t>
            </a:r>
            <a:r>
              <a:rPr b="1" lang="en" sz="2400">
                <a:solidFill>
                  <a:srgbClr val="FF0000"/>
                </a:solidFill>
              </a:rPr>
              <a:t> </a:t>
            </a:r>
            <a:r>
              <a:rPr b="1" lang="en" sz="2400">
                <a:solidFill>
                  <a:srgbClr val="FF0000"/>
                </a:solidFill>
              </a:rPr>
              <a:t>With 4 Features(Forward Feature selection)</a:t>
            </a:r>
            <a:endParaRPr b="1" sz="2400">
              <a:solidFill>
                <a:srgbClr val="FF0000"/>
              </a:solidFill>
            </a:endParaRPr>
          </a:p>
        </p:txBody>
      </p:sp>
      <p:sp>
        <p:nvSpPr>
          <p:cNvPr id="409" name="Google Shape;409;p54"/>
          <p:cNvSpPr txBox="1"/>
          <p:nvPr/>
        </p:nvSpPr>
        <p:spPr>
          <a:xfrm>
            <a:off x="6583675" y="1160375"/>
            <a:ext cx="2108700" cy="3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Font typeface="Times New Roman"/>
              <a:buChar char="●"/>
            </a:pPr>
            <a:r>
              <a:rPr b="1" lang="en" sz="1300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LR=0.01</a:t>
            </a:r>
            <a:endParaRPr b="1" sz="1300">
              <a:solidFill>
                <a:srgbClr val="1155C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Font typeface="Times New Roman"/>
              <a:buChar char="●"/>
            </a:pPr>
            <a:r>
              <a:rPr b="1" lang="en" sz="1300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With 1 Hidden layer</a:t>
            </a:r>
            <a:endParaRPr b="1" sz="1300">
              <a:solidFill>
                <a:srgbClr val="1155C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Font typeface="Times New Roman"/>
              <a:buChar char="●"/>
            </a:pPr>
            <a:r>
              <a:rPr b="1" lang="en" sz="1200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5 fold CV </a:t>
            </a:r>
            <a:endParaRPr b="1" sz="1500">
              <a:solidFill>
                <a:srgbClr val="1155CC"/>
              </a:solidFill>
            </a:endParaRPr>
          </a:p>
        </p:txBody>
      </p:sp>
      <p:graphicFrame>
        <p:nvGraphicFramePr>
          <p:cNvPr id="410" name="Google Shape;410;p54"/>
          <p:cNvGraphicFramePr/>
          <p:nvPr/>
        </p:nvGraphicFramePr>
        <p:xfrm>
          <a:off x="718400" y="1006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{BB189ADB-4B41-4E43-A980-1DDFBA77679C}</a:tableStyleId>
              </a:tblPr>
              <a:tblGrid>
                <a:gridCol w="981075"/>
                <a:gridCol w="733425"/>
                <a:gridCol w="590550"/>
                <a:gridCol w="657225"/>
                <a:gridCol w="600075"/>
                <a:gridCol w="590550"/>
                <a:gridCol w="600075"/>
                <a:gridCol w="609600"/>
                <a:gridCol w="581025"/>
              </a:tblGrid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Activation functions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Optimizer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mad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mape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mse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nrmse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R^2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smape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Leaky RELU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Adam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8.474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2.901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RELU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Adam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2.716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0.114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15.456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0.125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0.801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3.915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0.113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Sigmoid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Adam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2.623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0.112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14.358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0.114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0.819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3.759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tanh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Adam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2.053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8.58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0.899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2.921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Leaky RELU</a:t>
                      </a:r>
                      <a:endParaRPr sz="1000">
                        <a:solidFill>
                          <a:srgbClr val="1155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 Prop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1.522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0.072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4.375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0.062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2.085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0.071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RELU</a:t>
                      </a:r>
                      <a:endParaRPr sz="1000">
                        <a:solidFill>
                          <a:srgbClr val="1155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 Prop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1.939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7.219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0.916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2.681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Sigmoid</a:t>
                      </a:r>
                      <a:endParaRPr sz="1000">
                        <a:solidFill>
                          <a:srgbClr val="1155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 Prop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2.283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11.421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0.105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0.862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3.343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tanh</a:t>
                      </a:r>
                      <a:endParaRPr sz="1000">
                        <a:solidFill>
                          <a:srgbClr val="1155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 Prop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1.969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8.194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0.901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2.85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Leaky RELU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SGD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2.703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0.113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15.489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0.124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0.801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3.919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0.113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RELU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SGD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2.121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9.307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0.889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3.044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Sigmoid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SGD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2.676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0.114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14.892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0.115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0.811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3.845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0.113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tanh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SGD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2.248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10.202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0.877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3.184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5"/>
          <p:cNvSpPr txBox="1"/>
          <p:nvPr/>
        </p:nvSpPr>
        <p:spPr>
          <a:xfrm>
            <a:off x="289600" y="1164500"/>
            <a:ext cx="8539500" cy="3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6" name="Google Shape;416;p55"/>
          <p:cNvSpPr txBox="1"/>
          <p:nvPr/>
        </p:nvSpPr>
        <p:spPr>
          <a:xfrm>
            <a:off x="646375" y="462925"/>
            <a:ext cx="75426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Plot for R^2 values with various Optimizers and Activation Functions</a:t>
            </a:r>
            <a:endParaRPr b="1" sz="3100">
              <a:solidFill>
                <a:srgbClr val="FF0000"/>
              </a:solidFill>
            </a:endParaRPr>
          </a:p>
        </p:txBody>
      </p:sp>
      <p:sp>
        <p:nvSpPr>
          <p:cNvPr id="417" name="Google Shape;417;p55"/>
          <p:cNvSpPr txBox="1"/>
          <p:nvPr/>
        </p:nvSpPr>
        <p:spPr>
          <a:xfrm>
            <a:off x="6583675" y="1160375"/>
            <a:ext cx="2108700" cy="3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Font typeface="Times New Roman"/>
              <a:buChar char="●"/>
            </a:pPr>
            <a:r>
              <a:rPr b="1" lang="en" sz="1300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LR=0.01</a:t>
            </a:r>
            <a:endParaRPr b="1" sz="1300">
              <a:solidFill>
                <a:srgbClr val="1155C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Font typeface="Times New Roman"/>
              <a:buChar char="●"/>
            </a:pPr>
            <a:r>
              <a:rPr b="1" lang="en" sz="1300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With 1 Hidden layer</a:t>
            </a:r>
            <a:endParaRPr b="1" sz="1300">
              <a:solidFill>
                <a:srgbClr val="1155C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Font typeface="Times New Roman"/>
              <a:buChar char="●"/>
            </a:pPr>
            <a:r>
              <a:rPr b="1" lang="en" sz="1200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5 fold CV </a:t>
            </a:r>
            <a:endParaRPr b="1" sz="1500">
              <a:solidFill>
                <a:srgbClr val="1155CC"/>
              </a:solidFill>
            </a:endParaRPr>
          </a:p>
        </p:txBody>
      </p:sp>
      <p:pic>
        <p:nvPicPr>
          <p:cNvPr id="418" name="Google Shape;41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725" y="1458700"/>
            <a:ext cx="6132975" cy="227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6"/>
          <p:cNvSpPr txBox="1"/>
          <p:nvPr/>
        </p:nvSpPr>
        <p:spPr>
          <a:xfrm>
            <a:off x="289600" y="1164500"/>
            <a:ext cx="8539500" cy="3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4" name="Google Shape;424;p56"/>
          <p:cNvSpPr txBox="1"/>
          <p:nvPr/>
        </p:nvSpPr>
        <p:spPr>
          <a:xfrm>
            <a:off x="718400" y="82300"/>
            <a:ext cx="75426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</a:rPr>
              <a:t>12. </a:t>
            </a:r>
            <a:r>
              <a:rPr b="1" lang="en" sz="2400">
                <a:solidFill>
                  <a:srgbClr val="FF0000"/>
                </a:solidFill>
              </a:rPr>
              <a:t>With 4 Features(Forward Feature selection)</a:t>
            </a:r>
            <a:endParaRPr b="1" sz="2400">
              <a:solidFill>
                <a:srgbClr val="FF0000"/>
              </a:solidFill>
            </a:endParaRPr>
          </a:p>
        </p:txBody>
      </p:sp>
      <p:sp>
        <p:nvSpPr>
          <p:cNvPr id="425" name="Google Shape;425;p56"/>
          <p:cNvSpPr txBox="1"/>
          <p:nvPr/>
        </p:nvSpPr>
        <p:spPr>
          <a:xfrm>
            <a:off x="6583675" y="1160375"/>
            <a:ext cx="2108700" cy="3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Font typeface="Times New Roman"/>
              <a:buChar char="●"/>
            </a:pPr>
            <a:r>
              <a:rPr b="1" lang="en" sz="1300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LR=0.01</a:t>
            </a:r>
            <a:endParaRPr b="1" sz="1300">
              <a:solidFill>
                <a:srgbClr val="1155C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Font typeface="Times New Roman"/>
              <a:buChar char="●"/>
            </a:pPr>
            <a:r>
              <a:rPr b="1" lang="en" sz="1300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With 2 Hidden layer</a:t>
            </a:r>
            <a:endParaRPr b="1" sz="1300">
              <a:solidFill>
                <a:srgbClr val="1155C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Font typeface="Times New Roman"/>
              <a:buChar char="●"/>
            </a:pPr>
            <a:r>
              <a:rPr b="1" lang="en" sz="1200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5 fold CV </a:t>
            </a:r>
            <a:endParaRPr b="1" sz="1500">
              <a:solidFill>
                <a:srgbClr val="1155CC"/>
              </a:solidFill>
            </a:endParaRPr>
          </a:p>
        </p:txBody>
      </p:sp>
      <p:graphicFrame>
        <p:nvGraphicFramePr>
          <p:cNvPr id="426" name="Google Shape;426;p56"/>
          <p:cNvGraphicFramePr/>
          <p:nvPr/>
        </p:nvGraphicFramePr>
        <p:xfrm>
          <a:off x="640075" y="105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{BB189ADB-4B41-4E43-A980-1DDFBA77679C}</a:tableStyleId>
              </a:tblPr>
              <a:tblGrid>
                <a:gridCol w="981075"/>
                <a:gridCol w="733425"/>
                <a:gridCol w="590550"/>
                <a:gridCol w="657225"/>
                <a:gridCol w="600075"/>
                <a:gridCol w="590550"/>
                <a:gridCol w="600075"/>
                <a:gridCol w="609600"/>
                <a:gridCol w="581025"/>
              </a:tblGrid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Activation functions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Optimizer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mad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mape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mse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nrmse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R^2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smape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Leaky RELU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Adam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1.93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7.61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2.75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RELU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Adam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1.51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4.41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2.08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Sigmoid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Adam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2.26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10.55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3.23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tanh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Adam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1.89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7.12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2.66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Leaky RELU</a:t>
                      </a:r>
                      <a:endParaRPr sz="1000">
                        <a:solidFill>
                          <a:srgbClr val="1155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 Prop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2.02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7.61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2.75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RELU</a:t>
                      </a:r>
                      <a:endParaRPr sz="1000">
                        <a:solidFill>
                          <a:srgbClr val="1155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 Prop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2.01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8.03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2.83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Sigmoid</a:t>
                      </a:r>
                      <a:endParaRPr sz="1000">
                        <a:solidFill>
                          <a:srgbClr val="1155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 Prop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2.18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9.71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3.11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tanh</a:t>
                      </a:r>
                      <a:endParaRPr sz="1000">
                        <a:solidFill>
                          <a:srgbClr val="1155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 Prop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1.72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6.07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2.46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Leaky RELU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SGD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16.4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4.04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RELU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SGD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2.47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12.49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3.51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Sigmoid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SGD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8.89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96.67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4.28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9.83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tanh</a:t>
                      </a:r>
                      <a:endParaRPr sz="10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SGD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2.31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10.86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3.28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7"/>
          <p:cNvSpPr txBox="1"/>
          <p:nvPr/>
        </p:nvSpPr>
        <p:spPr>
          <a:xfrm>
            <a:off x="289600" y="1164500"/>
            <a:ext cx="8539500" cy="3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2" name="Google Shape;432;p57"/>
          <p:cNvSpPr txBox="1"/>
          <p:nvPr/>
        </p:nvSpPr>
        <p:spPr>
          <a:xfrm>
            <a:off x="646375" y="462925"/>
            <a:ext cx="75426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Plot for R^2 values with various Optimizers and Activation Functions</a:t>
            </a:r>
            <a:endParaRPr b="1" sz="3100">
              <a:solidFill>
                <a:srgbClr val="FF0000"/>
              </a:solidFill>
            </a:endParaRPr>
          </a:p>
        </p:txBody>
      </p:sp>
      <p:sp>
        <p:nvSpPr>
          <p:cNvPr id="433" name="Google Shape;433;p57"/>
          <p:cNvSpPr txBox="1"/>
          <p:nvPr/>
        </p:nvSpPr>
        <p:spPr>
          <a:xfrm>
            <a:off x="6583675" y="1160375"/>
            <a:ext cx="2108700" cy="3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Font typeface="Times New Roman"/>
              <a:buChar char="●"/>
            </a:pPr>
            <a:r>
              <a:rPr b="1" lang="en" sz="1300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LR=0.01</a:t>
            </a:r>
            <a:endParaRPr b="1" sz="1300">
              <a:solidFill>
                <a:srgbClr val="1155C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Font typeface="Times New Roman"/>
              <a:buChar char="●"/>
            </a:pPr>
            <a:r>
              <a:rPr b="1" lang="en" sz="1300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With 2 Hidden layer</a:t>
            </a:r>
            <a:endParaRPr b="1" sz="1300">
              <a:solidFill>
                <a:srgbClr val="1155C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Font typeface="Times New Roman"/>
              <a:buChar char="●"/>
            </a:pPr>
            <a:r>
              <a:rPr b="1" lang="en" sz="1200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5 fold CV </a:t>
            </a:r>
            <a:endParaRPr b="1" sz="1500">
              <a:solidFill>
                <a:srgbClr val="1155CC"/>
              </a:solidFill>
            </a:endParaRPr>
          </a:p>
        </p:txBody>
      </p:sp>
      <p:pic>
        <p:nvPicPr>
          <p:cNvPr id="434" name="Google Shape;43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150" y="1355825"/>
            <a:ext cx="5943600" cy="236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8"/>
          <p:cNvSpPr txBox="1"/>
          <p:nvPr/>
        </p:nvSpPr>
        <p:spPr>
          <a:xfrm>
            <a:off x="289600" y="289600"/>
            <a:ext cx="8539500" cy="45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0" name="Google Shape;440;p58"/>
          <p:cNvSpPr txBox="1"/>
          <p:nvPr/>
        </p:nvSpPr>
        <p:spPr>
          <a:xfrm>
            <a:off x="256650" y="80050"/>
            <a:ext cx="8650800" cy="47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solidFill>
                  <a:srgbClr val="FF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Final Conclusions:</a:t>
            </a:r>
            <a:r>
              <a:rPr lang="en" sz="3000" u="sng">
                <a:solidFill>
                  <a:srgbClr val="FF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From the above hyper parameters with and without feature selection using MLP. </a:t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 compare MLP with different hyperparameters with and without feature selection using t-test value on R^2</a:t>
            </a:r>
            <a:r>
              <a:rPr baseline="30000" lang="en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value. </a:t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gives the statistical significance between different hyper parameters with and without feature selection. </a:t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 calculate t-statistic with 1% level of significance and 5+5-2 = 8 degree of freedom. T - statistic value at 8 degree of freedom and   1% level of significance is 2.896. </a:t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9"/>
          <p:cNvSpPr txBox="1"/>
          <p:nvPr/>
        </p:nvSpPr>
        <p:spPr>
          <a:xfrm>
            <a:off x="289600" y="289600"/>
            <a:ext cx="8539500" cy="45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6" name="Google Shape;446;p59"/>
          <p:cNvSpPr txBox="1"/>
          <p:nvPr/>
        </p:nvSpPr>
        <p:spPr>
          <a:xfrm>
            <a:off x="256650" y="3850"/>
            <a:ext cx="8650800" cy="48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 u="sng">
                <a:solidFill>
                  <a:srgbClr val="FF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Final Conclusions:</a:t>
            </a:r>
            <a:r>
              <a:rPr lang="en" sz="2400" u="sng">
                <a:solidFill>
                  <a:srgbClr val="FF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 u="sng">
              <a:solidFill>
                <a:srgbClr val="FF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graphicFrame>
        <p:nvGraphicFramePr>
          <p:cNvPr id="447" name="Google Shape;447;p59"/>
          <p:cNvGraphicFramePr/>
          <p:nvPr/>
        </p:nvGraphicFramePr>
        <p:xfrm>
          <a:off x="339250" y="95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{797A52C6-7ABA-49C2-A944-B32B3ABCD26B}</a:tableStyleId>
              </a:tblPr>
              <a:tblGrid>
                <a:gridCol w="654975"/>
                <a:gridCol w="765800"/>
                <a:gridCol w="685200"/>
                <a:gridCol w="866575"/>
                <a:gridCol w="856500"/>
                <a:gridCol w="806100"/>
                <a:gridCol w="695275"/>
                <a:gridCol w="1141075"/>
              </a:tblGrid>
              <a:tr h="431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S. No</a:t>
                      </a:r>
                      <a:endParaRPr sz="13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Features</a:t>
                      </a:r>
                      <a:endParaRPr b="1" sz="13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Hidden Layers</a:t>
                      </a:r>
                      <a:endParaRPr b="1" sz="13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Activation Function</a:t>
                      </a:r>
                      <a:endParaRPr b="1" sz="13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Optimizer</a:t>
                      </a:r>
                      <a:endParaRPr b="1" sz="13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Learning Rate</a:t>
                      </a:r>
                      <a:endParaRPr b="1" sz="13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R^2</a:t>
                      </a:r>
                      <a:r>
                        <a:rPr b="1" lang="en" sz="13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value</a:t>
                      </a:r>
                      <a:endParaRPr b="1" sz="13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T-Statistic</a:t>
                      </a:r>
                      <a:endParaRPr b="1" sz="13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279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(a)</a:t>
                      </a:r>
                      <a:endParaRPr b="1" sz="13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3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3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ReLU</a:t>
                      </a:r>
                      <a:endParaRPr sz="13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Adam</a:t>
                      </a:r>
                      <a:endParaRPr sz="13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0.001</a:t>
                      </a:r>
                      <a:endParaRPr sz="13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0.92</a:t>
                      </a:r>
                      <a:endParaRPr sz="13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3.573</a:t>
                      </a:r>
                      <a:endParaRPr b="1" sz="150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279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1(b)</a:t>
                      </a:r>
                      <a:endParaRPr b="1" sz="13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3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3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ReLU</a:t>
                      </a:r>
                      <a:endParaRPr sz="13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Adam</a:t>
                      </a:r>
                      <a:endParaRPr sz="13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0.001</a:t>
                      </a:r>
                      <a:endParaRPr sz="13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0.81</a:t>
                      </a:r>
                      <a:endParaRPr sz="13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 vMerge="1"/>
              </a:tr>
              <a:tr h="279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2(a)</a:t>
                      </a:r>
                      <a:endParaRPr b="1" sz="13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3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3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Leaky ReLU</a:t>
                      </a:r>
                      <a:endParaRPr sz="13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 Prop</a:t>
                      </a:r>
                      <a:endParaRPr sz="13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</a:t>
                      </a:r>
                      <a:endParaRPr sz="13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0.88</a:t>
                      </a:r>
                      <a:endParaRPr sz="13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3.465</a:t>
                      </a:r>
                      <a:endParaRPr b="1" sz="150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279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2(b)</a:t>
                      </a:r>
                      <a:endParaRPr b="1" sz="13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3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3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Leaky ReLU</a:t>
                      </a:r>
                      <a:endParaRPr sz="13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 Prop</a:t>
                      </a:r>
                      <a:endParaRPr sz="13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</a:t>
                      </a:r>
                      <a:endParaRPr sz="13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0.95</a:t>
                      </a:r>
                      <a:endParaRPr sz="13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 vMerge="1"/>
              </a:tr>
              <a:tr h="279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3(a)</a:t>
                      </a:r>
                      <a:endParaRPr b="1" sz="13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3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3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ReLU</a:t>
                      </a:r>
                      <a:endParaRPr sz="13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Adam</a:t>
                      </a:r>
                      <a:endParaRPr sz="13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</a:t>
                      </a:r>
                      <a:endParaRPr sz="13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0.93</a:t>
                      </a:r>
                      <a:endParaRPr sz="13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0.942</a:t>
                      </a:r>
                      <a:endParaRPr b="1" sz="150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279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3(b)</a:t>
                      </a:r>
                      <a:endParaRPr b="1" sz="13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3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3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ReLU</a:t>
                      </a:r>
                      <a:endParaRPr sz="13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Adam</a:t>
                      </a:r>
                      <a:endParaRPr sz="13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</a:t>
                      </a:r>
                      <a:endParaRPr sz="13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0.95</a:t>
                      </a:r>
                      <a:endParaRPr sz="13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 vMerge="1"/>
              </a:tr>
              <a:tr h="279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4(a)</a:t>
                      </a:r>
                      <a:endParaRPr b="1" sz="13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3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3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ReLU</a:t>
                      </a:r>
                      <a:endParaRPr sz="13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 Prop</a:t>
                      </a:r>
                      <a:endParaRPr sz="13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0.001</a:t>
                      </a:r>
                      <a:endParaRPr sz="13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0.94</a:t>
                      </a:r>
                      <a:endParaRPr sz="13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1.856</a:t>
                      </a:r>
                      <a:endParaRPr b="1" sz="150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279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4(b)</a:t>
                      </a:r>
                      <a:endParaRPr b="1" sz="13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3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3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ReLU</a:t>
                      </a:r>
                      <a:endParaRPr sz="13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 Prop</a:t>
                      </a:r>
                      <a:endParaRPr sz="13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0.001</a:t>
                      </a:r>
                      <a:endParaRPr sz="13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0.92</a:t>
                      </a:r>
                      <a:endParaRPr sz="13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 vMerge="1"/>
              </a:tr>
            </a:tbl>
          </a:graphicData>
        </a:graphic>
      </p:graphicFrame>
      <p:sp>
        <p:nvSpPr>
          <p:cNvPr id="448" name="Google Shape;448;p59"/>
          <p:cNvSpPr txBox="1"/>
          <p:nvPr/>
        </p:nvSpPr>
        <p:spPr>
          <a:xfrm>
            <a:off x="7193950" y="1019425"/>
            <a:ext cx="1635300" cy="3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155CC"/>
                </a:solidFill>
              </a:rPr>
              <a:t>T - Test with respect to R^2 value with and without feature selection</a:t>
            </a:r>
            <a:endParaRPr b="1" sz="240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0"/>
          <p:cNvSpPr txBox="1"/>
          <p:nvPr/>
        </p:nvSpPr>
        <p:spPr>
          <a:xfrm>
            <a:off x="289600" y="289600"/>
            <a:ext cx="8539500" cy="45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4" name="Google Shape;454;p60"/>
          <p:cNvSpPr txBox="1"/>
          <p:nvPr/>
        </p:nvSpPr>
        <p:spPr>
          <a:xfrm>
            <a:off x="256650" y="80050"/>
            <a:ext cx="8650800" cy="47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solidFill>
                  <a:srgbClr val="FF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Final Conclusions:</a:t>
            </a:r>
            <a:r>
              <a:rPr lang="en" sz="3000" u="sng">
                <a:solidFill>
                  <a:srgbClr val="FF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From the above table 3 and 4 hyper parameters are having t-test score less than  2.896, so with these hyper parameters are having statistically good R^2</a:t>
            </a:r>
            <a:r>
              <a:rPr baseline="30000" lang="en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values.</a:t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MLP with Hidden Layers = 2 and Activation Function = ReLU and Optimizer = Adam with Learning Rate = 0.01 with 4 features is good model and is giving 0.95 R^2 value.   </a:t>
            </a:r>
            <a:endParaRPr sz="24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1"/>
          <p:cNvSpPr txBox="1"/>
          <p:nvPr/>
        </p:nvSpPr>
        <p:spPr>
          <a:xfrm>
            <a:off x="289600" y="289600"/>
            <a:ext cx="8539500" cy="45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r>
              <a:rPr lang="e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 u="sng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https://archive.ics.uci.edu/ml/datasets/Energy+efficiency</a:t>
            </a:r>
            <a:endParaRPr sz="18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 u="sng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http://people.maths.ox.ac.uk/tsanas/Preprints/ENB2012.pdf</a:t>
            </a:r>
            <a:endParaRPr sz="18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 u="sng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http://www.scielo.br/scielo.php?script=sci_arttext&amp;pid=S1678-86212017000300103#e01</a:t>
            </a:r>
            <a:endParaRPr sz="18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 u="sng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http://people.maths.ox.ac.uk/tsanas/Preprints/ENB2012.pdf</a:t>
            </a:r>
            <a:endParaRPr sz="18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 u="sng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https://suw.biblos.pk.edu.pl/downloadResource&amp;mId=504384</a:t>
            </a:r>
            <a:endParaRPr sz="18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 u="sng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8"/>
              </a:rPr>
              <a:t>http://scikit-learn.org</a:t>
            </a:r>
            <a:endParaRPr sz="18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 u="sng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9"/>
              </a:rPr>
              <a:t>https://docs.scipy.org/doc/scipy-0.19.0/reference/index.html</a:t>
            </a:r>
            <a:endParaRPr sz="18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 u="sng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10"/>
              </a:rPr>
              <a:t>https://docs.scipy.org/doc/numpy-1.15.0/reference/generated/numpy.interp.html</a:t>
            </a:r>
            <a:endParaRPr sz="18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 u="sng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11"/>
              </a:rPr>
              <a:t>https://pandas.pydata.org/pandas-docs/stable/index.html</a:t>
            </a:r>
            <a:endParaRPr sz="16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/>
          <p:nvPr/>
        </p:nvSpPr>
        <p:spPr>
          <a:xfrm>
            <a:off x="289600" y="289600"/>
            <a:ext cx="8539500" cy="45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r>
              <a:rPr lang="e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modular geometry system was derived based on an elementary cube </a:t>
            </a:r>
            <a:endParaRPr sz="19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(3.5 × 3.5 × 3.5m). In order to generate different building shapes, eighteen such elements were used according to </a:t>
            </a:r>
            <a:r>
              <a:rPr i="1" lang="en" sz="19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Figure</a:t>
            </a:r>
            <a:r>
              <a:rPr lang="en" sz="19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9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9" name="Google Shape;14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2375" y="1787600"/>
            <a:ext cx="6323299" cy="316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Google Shape;464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50" y="161150"/>
            <a:ext cx="8742602" cy="480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/>
        </p:nvSpPr>
        <p:spPr>
          <a:xfrm>
            <a:off x="289600" y="289600"/>
            <a:ext cx="8539500" cy="45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r>
              <a:rPr lang="e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Then generated 12 structures with different shapes and Relative Compactness.</a:t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Google Shape;15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475" y="1791250"/>
            <a:ext cx="5776801" cy="301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/>
          <p:nvPr/>
        </p:nvSpPr>
        <p:spPr>
          <a:xfrm>
            <a:off x="289600" y="289600"/>
            <a:ext cx="8539500" cy="45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r>
              <a:rPr lang="e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X1 - Relative Compactness</a:t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X2 - Surface Area</a:t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X3 - Wall Area</a:t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X4 - Roof Area </a:t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X5 - Overall Height</a:t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X6 - Orientation </a:t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X7 - Glazing Area </a:t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X8 - Glazing Area Distribution</a:t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1" name="Google Shape;16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0800" y="1015450"/>
            <a:ext cx="4868025" cy="34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/>
          <p:nvPr/>
        </p:nvSpPr>
        <p:spPr>
          <a:xfrm>
            <a:off x="289600" y="289600"/>
            <a:ext cx="8539500" cy="45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Preparation</a:t>
            </a:r>
            <a:r>
              <a:rPr lang="e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Dataset doesn’t have any missing values.</a:t>
            </a:r>
            <a:endParaRPr sz="24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Both input and Output features are normalized using min - max scaler.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As the training data has normalized y values. Model predicts normalized y values.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To check the performance of the model we denormalize the results and then calculated the metrics.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/>
        </p:nvSpPr>
        <p:spPr>
          <a:xfrm>
            <a:off x="289600" y="289600"/>
            <a:ext cx="8539500" cy="45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Descriptive Analytics: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2" name="Google Shape;17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075" y="954625"/>
            <a:ext cx="7119649" cy="388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