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62" r:id="rId5"/>
  </p:sldMasterIdLst>
  <p:notesMasterIdLst>
    <p:notesMasterId r:id="rId6"/>
  </p:notesMasterIdLst>
  <p:sldIdLst>
    <p:sldId id="256" r:id="rId7"/>
    <p:sldId id="257" r:id="rId8"/>
    <p:sldId id="271" r:id="rId9"/>
    <p:sldId id="272" r:id="rId10"/>
    <p:sldId id="273" r:id="rId11"/>
    <p:sldId id="274" r:id="rId12"/>
    <p:sldId id="282" r:id="rId13"/>
    <p:sldId id="275" r:id="rId14"/>
    <p:sldId id="284" r:id="rId15"/>
    <p:sldId id="283" r:id="rId16"/>
    <p:sldId id="287" r:id="rId17"/>
    <p:sldId id="286" r:id="rId18"/>
    <p:sldId id="289" r:id="rId19"/>
    <p:sldId id="290" r:id="rId20"/>
    <p:sldId id="285" r:id="rId21"/>
    <p:sldId id="291" r:id="rId22"/>
    <p:sldId id="292" r:id="rId23"/>
    <p:sldId id="293" r:id="rId24"/>
    <p:sldId id="294" r:id="rId25"/>
    <p:sldId id="295" r:id="rId26"/>
    <p:sldId id="296" r:id="rId27"/>
    <p:sldId id="297" r:id="rId28"/>
    <p:sldId id="298" r:id="rId29"/>
    <p:sldId id="299" r:id="rId30"/>
    <p:sldId id="301" r:id="rId31"/>
    <p:sldId id="302" r:id="rId32"/>
    <p:sldId id="303" r:id="rId33"/>
    <p:sldId id="304" r:id="rId34"/>
    <p:sldId id="305" r:id="rId35"/>
    <p:sldId id="300" r:id="rId36"/>
    <p:sldId id="278" r:id="rId37"/>
    <p:sldId id="281" r:id="rId38"/>
    <p:sldId id="279" r:id="rId39"/>
    <p:sldId id="265" r:id="rId40"/>
  </p:sldIdLst>
  <p:sldSz cx="12192000" cy="6858000"/>
  <p:notesSz cx="6797675" cy="987425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48383191" val="1044" revOS="4"/>
      <pr:smFileRevision xmlns:pr="smNativeData" xmlns="smNativeData" dt="1648383191" val="101"/>
      <pr:guideOptions xmlns:pr="smNativeData" xmlns="smNativeData" dt="164838319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74" d="100"/>
          <a:sy n="74" d="100"/>
        </p:scale>
        <p:origin x="1168" y="161"/>
      </p:cViewPr>
      <p:guideLst x="0" y="0">
        <p:guide orient="horz" pos="2160"/>
        <p:guide pos="3840"/>
      </p:guideLst>
    </p:cSldViewPr>
  </p:slideViewPr>
  <p:outlineViewPr>
    <p:cViewPr>
      <p:scale>
        <a:sx n="33" d="100"/>
        <a:sy n="33" d="100"/>
      </p:scale>
      <p:origin x="0" y="0"/>
    </p:cViewPr>
  </p:outlineViewPr>
  <p:sorterViewPr>
    <p:cViewPr>
      <p:scale>
        <a:sx n="15" d="100"/>
        <a:sy n="15" d="100"/>
      </p:scale>
      <p:origin x="0" y="0"/>
    </p:cViewPr>
  </p:sorterViewPr>
  <p:notesViewPr>
    <p:cSldViewPr snapToGrid="0">
      <p:cViewPr>
        <p:scale>
          <a:sx n="74" d="100"/>
          <a:sy n="74" d="100"/>
        </p:scale>
        <p:origin x="1168" y="161"/>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AgEgAACgMAABAAAAAmAAAACAAAAL+fAAD/HwAA"/>
              </a:ext>
            </a:extLst>
          </p:cNvSpPr>
          <p:nvPr>
            <p:ph type="hdr" idx="2"/>
          </p:nvPr>
        </p:nvSpPr>
        <p:spPr>
          <a:xfrm>
            <a:off x="0" y="0"/>
            <a:ext cx="2946400" cy="494030"/>
          </a:xfrm>
          <a:prstGeom prst="rect">
            <a:avLst/>
          </a:prstGeo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p>
        </p:txBody>
      </p:sp>
      <p:sp>
        <p:nvSpPr>
          <p:cNvPr id="3" name="Google Shape;4;n"/>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IYRU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AAAAADPKQAACgMAABAAAAAmAAAACAAAAL+fAAD/HwAA"/>
              </a:ext>
            </a:extLst>
          </p:cNvSpPr>
          <p:nvPr>
            <p:ph type="dt" idx="10"/>
          </p:nvPr>
        </p:nvSpPr>
        <p:spPr>
          <a:xfrm>
            <a:off x="3849370" y="0"/>
            <a:ext cx="2947035" cy="494030"/>
          </a:xfrm>
          <a:prstGeom prst="rect">
            <a:avLst/>
          </a:prstGeom>
          <a:noFill/>
          <a:ln>
            <a:noFill/>
          </a:ln>
        </p:spPr>
        <p:txBody>
          <a:bodyPr vert="horz" wrap="square" lIns="91440" tIns="45720" rIns="91440" bIns="45720" numCol="1" spcCol="215900" anchor="t">
            <a:prstTxWarp prst="textNoShape">
              <a:avLst/>
            </a:prstTxWarp>
          </a:bodyPr>
          <a:lstStyle>
            <a:lvl1pPr marR="0" algn="r">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p>
        </p:txBody>
      </p:sp>
      <p:sp>
        <p:nvSpPr>
          <p:cNvPr id="4" name="Google Shape;5;n"/>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3"/>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
        <p:nvSpPr>
          <p:cNvPr id="5" name="Google Shape;6;n"/>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lvl1pPr marL="4572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1pPr>
            <a:lvl2pPr marL="9144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2pPr>
            <a:lvl3pPr marL="13716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3pPr>
            <a:lvl4pPr marL="18288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4pPr>
            <a:lvl5pPr marL="2286000" marR="0" indent="-228600" algn="l">
              <a:lnSpc>
                <a:spcPct val="100000"/>
              </a:lnSpc>
              <a:spcBef>
                <a:spcPts val="36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5pPr>
            <a:lvl6pPr marL="27432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6pPr>
            <a:lvl7pPr marL="32004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7pPr>
            <a:lvl8pPr marL="36576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8pPr>
            <a:lvl9pPr marL="4114800" marR="0" indent="-228600" algn="l">
              <a:lnSpc>
                <a:spcPct val="100000"/>
              </a:lnSpc>
              <a:spcBef>
                <a:spcPts val="0"/>
              </a:spcBef>
              <a:spcAft>
                <a:spcPts val="0"/>
              </a:spcAft>
              <a:buNone/>
              <a:defRPr lang="en-us" sz="1200" b="0" i="0" u="none" strike="noStrike" cap="none">
                <a:solidFill>
                  <a:srgbClr val="000000"/>
                </a:solidFill>
                <a:latin typeface="Calibri" pitchFamily="2" charset="0"/>
                <a:ea typeface="Arial" pitchFamily="2" charset="0"/>
                <a:cs typeface="Arial" pitchFamily="2" charset="0"/>
              </a:defRPr>
            </a:lvl9pPr>
          </a:lstStyle>
          <a:p>
            <a:pPr>
              <a:defRPr lang="en-us"/>
            </a:pPr>
          </a:p>
        </p:txBody>
      </p:sp>
      <p:sp>
        <p:nvSpPr>
          <p:cNvPr id="6" name="Google Shape;7;n"/>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LE5AAAgEgAAuzwAABAAAAAmAAAACAAAAL+fAAD/HwAA"/>
              </a:ext>
            </a:extLst>
          </p:cNvSpPr>
          <p:nvPr>
            <p:ph type="ftr" idx="11"/>
          </p:nvPr>
        </p:nvSpPr>
        <p:spPr>
          <a:xfrm>
            <a:off x="0" y="9378315"/>
            <a:ext cx="2946400" cy="494030"/>
          </a:xfrm>
          <a:prstGeom prst="rect">
            <a:avLst/>
          </a:prstGeom>
          <a:noFill/>
          <a:ln>
            <a:noFill/>
          </a:ln>
        </p:spPr>
        <p:txBody>
          <a:bodyPr vert="horz" wrap="square" lIns="91440" tIns="45720" rIns="91440" bIns="45720" numCol="1" spcCol="215900" anchor="b">
            <a:prstTxWarp prst="textNoShape">
              <a:avLst/>
            </a:prstTxWarp>
          </a:bodyPr>
          <a:lstStyle>
            <a:lvl1pPr marR="0" algn="l">
              <a:lnSpc>
                <a:spcPct val="100000"/>
              </a:lnSpc>
              <a:spcBef>
                <a:spcPts val="0"/>
              </a:spcBef>
              <a:spcAft>
                <a:spcPts val="0"/>
              </a:spcAft>
              <a:buNone/>
              <a:defRPr lang="en-us" sz="1200" b="0" i="0" u="none" strike="noStrike" cap="none">
                <a:solidFill>
                  <a:srgbClr val="000000"/>
                </a:solidFill>
                <a:latin typeface="Arial" pitchFamily="2" charset="0"/>
                <a:ea typeface="Calibri" pitchFamily="2" charset="0"/>
                <a:cs typeface="Calibri" pitchFamily="2" charset="0"/>
              </a:defRPr>
            </a:lvl1pPr>
            <a:lvl2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2pPr>
            <a:lvl3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3pPr>
            <a:lvl4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4pPr>
            <a:lvl5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5pPr>
            <a:lvl6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6pPr>
            <a:lvl7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7pPr>
            <a:lvl8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8pPr>
            <a:lvl9pPr marR="0" algn="l">
              <a:lnSpc>
                <a:spcPct val="100000"/>
              </a:lnSpc>
              <a:spcBef>
                <a:spcPts val="0"/>
              </a:spcBef>
              <a:spcAft>
                <a:spcPts val="0"/>
              </a:spcAft>
              <a:buNone/>
              <a:defRPr lang="en-us" sz="1800" b="0" i="0" u="none" strike="noStrike" cap="none">
                <a:solidFill>
                  <a:srgbClr val="000000"/>
                </a:solidFill>
                <a:latin typeface="Arial" pitchFamily="2" charset="0"/>
                <a:ea typeface="Calibri" pitchFamily="2" charset="0"/>
                <a:cs typeface="Calibri" pitchFamily="2" charset="0"/>
              </a:defRPr>
            </a:lvl9pPr>
          </a:lstStyle>
          <a:p>
            <a:pPr>
              <a:defRPr lang="en-us"/>
            </a:pPr>
          </a:p>
        </p:txBody>
      </p:sp>
      <p:sp>
        <p:nvSpPr>
          <p:cNvPr id="7" name="Google Shape;8;n"/>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fSX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hcAALE5AADPKQAAuzwAABAAAAAmAAAACAAAAL8fAAD/HwAA"/>
              </a:ext>
            </a:extLst>
          </p:cNvSpPr>
          <p:nvPr>
            <p:ph type="sldNum" idx="12"/>
          </p:nvPr>
        </p:nvSpPr>
        <p:spPr>
          <a:xfrm>
            <a:off x="3849370" y="9378315"/>
            <a:ext cx="2947035" cy="494030"/>
          </a:xfrm>
          <a:prstGeom prst="rect">
            <a:avLst/>
          </a:prstGeom>
          <a:noFill/>
          <a:ln>
            <a:noFill/>
          </a:ln>
        </p:spPr>
        <p:txBody>
          <a:bodyPr vert="horz" wrap="square" lIns="91440" tIns="45720" rIns="91440" bIns="45720" numCol="1" spcCol="215900" anchor="b">
            <a:prstTxWarp prst="textNoShape">
              <a:avLst/>
            </a:prstTxWarp>
          </a:bodyPr>
          <a:lstStyle/>
          <a:p>
            <a:pPr marL="0" marR="0" indent="0" algn="r">
              <a:lnSpc>
                <a:spcPct val="100000"/>
              </a:lnSpc>
              <a:spcBef>
                <a:spcPts val="0"/>
              </a:spcBef>
              <a:spcAft>
                <a:spcPts val="0"/>
              </a:spcAft>
              <a:buNone/>
              <a:defRPr lang="en-us"/>
            </a:pPr>
            <a:fld id="{3CD48249-07D1-8174-9F6C-F121CC2269A4}" type="slidenum">
              <a:rPr lang="en-us" sz="1200" cap="none">
                <a:solidFill>
                  <a:srgbClr val="000000"/>
                </a:solidFill>
                <a:latin typeface="Arial" pitchFamily="2" charset="0"/>
                <a:ea typeface="Arial" pitchFamily="2" charset="0"/>
                <a:cs typeface="Arial" pitchFamily="2" charset="0"/>
              </a:rPr>
              <a:t>‹#›</a:t>
            </a:fld>
            <a:endParaRPr lang="en-us" sz="1200" cap="none">
              <a:solidFill>
                <a:srgbClr val="000000"/>
              </a:solidFill>
              <a:latin typeface="Arial" pitchFamily="2" charset="0"/>
              <a:ea typeface="Arial" pitchFamily="2" charset="0"/>
              <a:cs typeface="Arial" pitchFamily="2" charset="0"/>
            </a:endParaRPr>
          </a:p>
        </p:txBody>
      </p:sp>
    </p:spTree>
  </p:cSld>
  <p:clrMap bg1="lt1" tx1="dk1" bg2="lt2" tx2="dk2" accent1="accent1" accent2="accent2" accent3="accent3" accent4="accent4" accent5="accent5" accent6="accent6" hlink="hlink" folHlink="folHlink"/>
  <p:hf hdr="0" ftr="0" dt="0"/>
  <p:notesStyle>
    <a:lvl1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lang="en-us" sz="1400" b="0" i="0" u="none" strike="noStrike" kern="1" cap="none"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2;p1: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23;p1: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3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H///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sV2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T+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0tLY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Q00c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WEUL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ZhkB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4+P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1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29;p2: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4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8;p10: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89;p10: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2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28;p2: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c7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29;p2: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30.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5.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6.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7.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FRU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8.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NjY/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notesSlides/notesSlide9.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3:notes"/>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FOS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AQAANscAACkJQAAMDgAABAAAAAmAAAACAAAAL8fAAD/HwAA"/>
              </a:ext>
            </a:extLst>
          </p:cNvSpPr>
          <p:nvPr>
            <p:ph type="body" idx="1"/>
          </p:nvPr>
        </p:nvSpPr>
        <p:spPr>
          <a:xfrm>
            <a:off x="680720" y="4690745"/>
            <a:ext cx="5438140" cy="4443095"/>
          </a:xfrm>
          <a:prstGeom prst="rect">
            <a:avLst/>
          </a:prstGeom>
          <a:noFill/>
          <a:ln>
            <a:noFill/>
          </a:ln>
        </p:spPr>
        <p:txBody>
          <a:bodyPr vert="horz" wrap="square" lIns="91440" tIns="45720" rIns="91440" bIns="45720" numCol="1" spcCol="215900" anchor="t">
            <a:prstTxWarp prst="textNoShape">
              <a:avLst/>
            </a:prstTxWarp>
          </a:bodyPr>
          <a:lstStyle/>
          <a:p>
            <a:pPr marL="0" indent="0" algn="l">
              <a:lnSpc>
                <a:spcPct val="100000"/>
              </a:lnSpc>
              <a:spcBef>
                <a:spcPts val="360"/>
              </a:spcBef>
              <a:spcAft>
                <a:spcPts val="0"/>
              </a:spcAft>
              <a:buNone/>
              <a:defRPr lang="en-us"/>
            </a:pPr>
          </a:p>
        </p:txBody>
      </p:sp>
      <p:sp>
        <p:nvSpPr>
          <p:cNvPr id="3" name="Google Shape;36;p3:notes"/>
          <p:cNvSpPr>
            <a:spLocks noGrp="1" noChangeArrowheads="1"/>
            <a:extLst>
              <a:ext uri="smNativeData">
                <pr:smNativeData xmlns:pr="smNativeData" xmlns="smNativeData" val="SMDATA_15_11RAYhMAAAAlAAAACwAAAC0AAAAAAAAAAAAAAACAKAAAyRY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Rvt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qgAAAI0EAAAqKQAAVhsAABAAAAAmAAAACAAAAAEPAAD/HwAA"/>
              </a:ext>
            </a:extLst>
          </p:cNvSpPr>
          <p:nvPr>
            <p:ph type="sldImg" idx="2"/>
          </p:nvPr>
        </p:nvSpPr>
        <p:spPr>
          <a:xfrm>
            <a:off x="107950" y="739775"/>
            <a:ext cx="6583680" cy="3703955"/>
          </a:xfrm>
          <a:custGeom>
            <a:avLst/>
            <a:gdLst/>
            <a:ahLst/>
            <a:cxnLst/>
            <a:rect l="0" t="0" r="6583680" b="3703955"/>
            <a:pathLst>
              <a:path w="6583680" h="3703955" fill="none" extrusionOk="0">
                <a:moveTo>
                  <a:pt x="0" y="0"/>
                </a:moveTo>
                <a:lnTo>
                  <a:pt x="6583680" y="0"/>
                </a:lnTo>
                <a:lnTo>
                  <a:pt x="6583680" y="3703955"/>
                </a:lnTo>
                <a:lnTo>
                  <a:pt x="0" y="3703955"/>
                </a:lnTo>
                <a:close/>
              </a:path>
            </a:pathLst>
          </a:custGeom>
          <a:noFill/>
          <a:ln w="12700" cap="flat" cmpd="sng" algn="ctr">
            <a:solidFill>
              <a:srgbClr val="000000"/>
            </a:solidFill>
            <a:prstDash val="solid"/>
            <a:headEnd type="none"/>
            <a:tailEnd type="none"/>
          </a:ln>
        </p:spPr>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L2Q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E22A-64D1-8114-9F6C-9241AC2269C7}" type="datetime1">
              <a:t>3/24/2022</a:t>
            </a:fld>
          </a:p>
        </p:txBody>
      </p:sp>
      <p:sp>
        <p:nvSpPr>
          <p:cNvPr id="5" name="Foot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FE7B-35D1-8108-9F6C-C35DB0226996}" type="slidenum">
              <a:t>‹#›</a:t>
            </a:fld>
          </a:p>
        </p:txBody>
      </p:sp>
    </p:spTree>
  </p:cSld>
  <p:clrMapOvr>
    <a:masterClrMapping/>
  </p:clrMapOvr>
  <p:hf sldNum="0" hdr="0" ftr="0" dt="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kb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11RA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m5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D4Q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F603-4DD1-8100-9F6C-BB55B82269EE}" type="datetime1">
              <a:t>3/24/2022</a:t>
            </a:fld>
          </a:p>
        </p:txBody>
      </p:sp>
      <p:sp>
        <p:nvSpPr>
          <p:cNvPr id="5" name="Foot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jXO3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836E-20D1-8175-9F6C-D620CD226983}" type="slidenum">
              <a:t>‹#›</a:t>
            </a:fld>
          </a:p>
        </p:txBody>
      </p:sp>
    </p:spTree>
  </p:cSld>
  <p:clrMapOvr>
    <a:masterClrMapping/>
  </p:clrMapOvr>
  <p:hf sldNum="0" hdr="0" ftr="0" dt="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11RAYh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5Ga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D8Q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11RAY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Ns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D8Q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AA51-1FD1-815C-9F6C-E909E42269BC}" type="datetime1">
              <a:t>3/24/2022</a:t>
            </a:fld>
          </a:p>
        </p:txBody>
      </p:sp>
      <p:sp>
        <p:nvSpPr>
          <p:cNvPr id="5" name="Foot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D585-CBD1-8123-9F6C-3D769B226968}" type="slidenum">
              <a:t>‹#›</a:t>
            </a:fld>
          </a:p>
        </p:txBody>
      </p:sp>
    </p:spTree>
  </p:cSld>
  <p:clrMapOvr>
    <a:masterClrMapping/>
  </p:clrMapOvr>
  <p:hf sldNum="0" hdr="0" ftr="0" dt="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UxM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F31A-54D1-8105-9F6C-A250BD2269F7}" type="datetime1">
              <a:t>3/24/2022</a:t>
            </a:fld>
          </a:p>
        </p:txBody>
      </p:sp>
      <p:sp>
        <p:nvSpPr>
          <p:cNvPr id="5" name="Foot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Rj6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8C3D-73D1-817A-9F6C-852FC22269D0}" type="slidenum">
              <a:t>‹#›</a:t>
            </a:fld>
          </a:p>
        </p:txBody>
      </p:sp>
    </p:spTree>
  </p:cSld>
  <p:clrMapOvr>
    <a:masterClrMapping/>
  </p:clrMapOvr>
  <p:hf sldNum="0" hdr="0" ftr="0" dt="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L2Q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aF2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F8EC-A2D1-810E-9F6C-545BB6226901}" type="datetime1">
              <a:t>3/24/2022</a:t>
            </a:fld>
          </a:p>
        </p:txBody>
      </p:sp>
      <p:sp>
        <p:nvSpPr>
          <p:cNvPr id="5" name="Foot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CCD3-9DD1-813A-9F6C-6B6F8222693E}" type="slidenum">
              <a:t>‹#›</a:t>
            </a:fld>
          </a:p>
        </p:txBody>
      </p:sp>
    </p:spTree>
  </p:cSld>
  <p:clrMapOvr>
    <a:masterClrMapping/>
  </p:clrMapOvr>
  <p:hf sldNum="0" hdr="0" ftr="0" dt="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gZK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AB5A-14D1-815D-9F6C-E208E52269B7}" type="datetime1">
              <a:t>3/24/2022</a:t>
            </a:fld>
          </a:p>
        </p:txBody>
      </p:sp>
      <p:sp>
        <p:nvSpPr>
          <p:cNvPr id="6" name="Foot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B928-66D1-814F-9F6C-901AF72269C5}" type="slidenum">
              <a:t>‹#›</a:t>
            </a:fld>
          </a:p>
        </p:txBody>
      </p:sp>
    </p:spTree>
  </p:cSld>
  <p:clrMapOvr>
    <a:masterClrMapping/>
  </p:clrMapOvr>
  <p:hf sldNum="0" hdr="0" ftr="0" dt="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aF2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L2Q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BaF2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L2Q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F094-DAD1-8106-9F6C-2C53BE226979}" type="datetime1">
              <a:t>3/24/2022</a:t>
            </a:fld>
          </a:p>
        </p:txBody>
      </p:sp>
      <p:sp>
        <p:nvSpPr>
          <p:cNvPr id="8" name="Footer Placeholder 7"/>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C61E-50D1-8130-9F6C-A665882269F3}" type="slidenum">
              <a:t>‹#›</a:t>
            </a:fld>
          </a:p>
        </p:txBody>
      </p:sp>
    </p:spTree>
  </p:cSld>
  <p:clrMapOvr>
    <a:masterClrMapping/>
  </p:clrMapOvr>
  <p:hf sldNum="0" hdr="0" ftr="0" dt="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9D64-2AD1-816B-9F6C-DC3ED3226989}" type="datetime1">
              <a:t>3/24/2022</a:t>
            </a:fld>
          </a:p>
        </p:txBody>
      </p:sp>
      <p:sp>
        <p:nvSpPr>
          <p:cNvPr id="4" name="Footer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BD72-3CD1-814B-9F6C-CA1EF322699F}" type="slidenum">
              <a:t>‹#›</a:t>
            </a:fld>
          </a:p>
        </p:txBody>
      </p:sp>
    </p:spTree>
  </p:cSld>
  <p:clrMapOvr>
    <a:masterClrMapping/>
  </p:clrMapOvr>
  <p:hf sldNum="0" hdr="0" ftr="0" dt="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ADB7-F9D1-815B-9F6C-0F0EE322695A}" type="datetime1">
              <a:t/>
            </a:fld>
          </a:p>
        </p:txBody>
      </p:sp>
      <p:sp>
        <p:nvSpPr>
          <p:cNvPr id="3" name="Footer Placeholder 2"/>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5Ga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8037-79D1-8176-9F6C-8F23CE2269DA}"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iE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L2Q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o76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9B2C-62D1-816D-9F6C-9438D52269C1}" type="datetime1">
              <a:t>3/24/2022</a:t>
            </a:fld>
          </a:p>
        </p:txBody>
      </p:sp>
      <p:sp>
        <p:nvSpPr>
          <p:cNvPr id="6" name="Foot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iam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F0F4-BAD1-8106-9F6C-4C53BE226919}" type="slidenum">
              <a:t>‹#›</a:t>
            </a:fld>
          </a:p>
        </p:txBody>
      </p:sp>
    </p:spTree>
  </p:cSld>
  <p:clrMapOvr>
    <a:masterClrMapping/>
  </p:clrMapOvr>
  <p:hf sldNum="0" hdr="0" ftr="0" dt="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11RAY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L2Q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DMb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4" name="Text Placeholder 3"/>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CD4EC64-2AD1-811A-9F6C-DC4FA2226989}" type="datetime1">
              <a:t>3/24/2022</a:t>
            </a:fld>
          </a:p>
        </p:txBody>
      </p:sp>
      <p:sp>
        <p:nvSpPr>
          <p:cNvPr id="6" name="Foot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rtA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3CD4BD0D-43D1-814B-9F6C-B51EF32269E0}" type="slidenum">
              <a:t>‹#›</a:t>
            </a:fld>
          </a:p>
        </p:txBody>
      </p:sp>
    </p:spTree>
  </p:cSld>
  <p:clrMapOvr>
    <a:masterClrMapping/>
  </p:clrMapOvr>
  <p:hf sldNum="0" hdr="0" ftr="0" dt="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UxM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f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L8f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f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CD4ACE7-A9D1-815A-9F6C-5F0FE222690A}" type="datetime1">
              <a:t/>
            </a:fld>
          </a:p>
        </p:txBody>
      </p:sp>
      <p:sp>
        <p:nvSpPr>
          <p:cNvPr id="5" name="Footer Placeholder 4"/>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UxM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f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Slide Number Placeholder 5"/>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f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CD4F89F-D1D1-810E-9F6C-275BB6226972}" type="slidenum">
              <a:t/>
            </a:fld>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6.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e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1.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3.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4.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5.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6.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0.pn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26;p3"/>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sAADgaAACHRwAAMCoAABAAAAAmAAAACAAAAP//////////"/>
              </a:ext>
            </a:extLst>
          </p:cNvSpPr>
          <p:nvPr/>
        </p:nvSpPr>
        <p:spPr>
          <a:xfrm>
            <a:off x="1935480" y="4262120"/>
            <a:ext cx="9692005" cy="2595880"/>
          </a:xfrm>
          <a:prstGeom prst="rect">
            <a:avLst/>
          </a:prstGeom>
          <a:noFill/>
          <a:ln>
            <a:noFill/>
          </a:ln>
          <a:effectLst/>
        </p:spPr>
        <p:txBody>
          <a:bodyPr vert="horz" wrap="square" lIns="91440" tIns="45720" rIns="91440" bIns="45720" numCol="1" spcCol="215900" anchor="t"/>
          <a:lstStyle/>
          <a:p>
            <a:pPr>
              <a:defRPr lang="en-us"/>
            </a:pPr>
            <a:r>
              <a:rPr lang="en-us" sz="2000" cap="none">
                <a:solidFill>
                  <a:srgbClr val="0033CC"/>
                </a:solidFill>
                <a:latin typeface="Trebuchet MS" pitchFamily="2" charset="0"/>
                <a:ea typeface="Trebuchet MS" pitchFamily="2" charset="0"/>
                <a:cs typeface="Trebuchet MS" pitchFamily="2" charset="0"/>
              </a:rPr>
              <a:t>Project Title     :  Computer Vision Based Workout Application</a:t>
            </a:r>
            <a:endParaRPr lang="en-us" sz="2000" cap="none">
              <a:solidFill>
                <a:srgbClr val="0033CC"/>
              </a:solidFill>
              <a:latin typeface="Trebuchet MS" pitchFamily="2" charset="0"/>
              <a:ea typeface="Trebuchet MS" pitchFamily="2" charset="0"/>
              <a:cs typeface="Trebuchet MS" pitchFamily="2" charset="0"/>
            </a:endParaRPr>
          </a:p>
          <a:p>
            <a:pPr>
              <a:defRPr lang="en-us"/>
            </a:pPr>
            <a:r>
              <a:rPr lang="en-us" sz="2000" cap="none">
                <a:solidFill>
                  <a:srgbClr val="0033CC"/>
                </a:solidFill>
                <a:latin typeface="Trebuchet MS" pitchFamily="2" charset="0"/>
                <a:ea typeface="Trebuchet MS" pitchFamily="2" charset="0"/>
                <a:cs typeface="Trebuchet MS" pitchFamily="2" charset="0"/>
              </a:rPr>
              <a:t>Project ID         : PW22_SS_01   </a:t>
            </a:r>
            <a:endParaRPr lang="en-us" sz="2000" cap="none">
              <a:solidFill>
                <a:srgbClr val="0033CC"/>
              </a:solidFill>
              <a:latin typeface="Trebuchet MS" pitchFamily="2" charset="0"/>
              <a:ea typeface="Trebuchet MS" pitchFamily="2" charset="0"/>
              <a:cs typeface="Trebuchet MS" pitchFamily="2" charset="0"/>
            </a:endParaRPr>
          </a:p>
          <a:p>
            <a:pPr>
              <a:defRPr lang="en-us"/>
            </a:pPr>
            <a:r>
              <a:rPr lang="en-us" sz="2000" cap="none">
                <a:solidFill>
                  <a:srgbClr val="0033CC"/>
                </a:solidFill>
                <a:latin typeface="Trebuchet MS" pitchFamily="2" charset="0"/>
                <a:ea typeface="Trebuchet MS" pitchFamily="2" charset="0"/>
                <a:cs typeface="Trebuchet MS" pitchFamily="2" charset="0"/>
              </a:rPr>
              <a:t>Project Guide	: Prof. Savitri S.             </a:t>
            </a:r>
            <a:endParaRPr lang="en-us" sz="2000" cap="none">
              <a:solidFill>
                <a:srgbClr val="0033CC"/>
              </a:solidFill>
              <a:latin typeface="Trebuchet MS" pitchFamily="2" charset="0"/>
              <a:ea typeface="Trebuchet MS" pitchFamily="2" charset="0"/>
              <a:cs typeface="Trebuchet MS" pitchFamily="2" charset="0"/>
            </a:endParaRPr>
          </a:p>
          <a:p>
            <a:pPr>
              <a:defRPr lang="en-us"/>
            </a:pPr>
            <a:r>
              <a:rPr lang="en-us" sz="2000" cap="none">
                <a:solidFill>
                  <a:srgbClr val="0033CC"/>
                </a:solidFill>
                <a:latin typeface="Trebuchet MS" pitchFamily="2" charset="0"/>
                <a:ea typeface="Trebuchet MS" pitchFamily="2" charset="0"/>
                <a:cs typeface="Trebuchet MS" pitchFamily="2" charset="0"/>
              </a:rPr>
              <a:t>Project Team 	: </a:t>
            </a:r>
            <a:r>
              <a:rPr lang="en-us" sz="2400" cap="none">
                <a:solidFill>
                  <a:srgbClr val="0033CC"/>
                </a:solidFill>
              </a:rPr>
              <a:t>Vishnu J G(PES1UG19CS574)</a:t>
            </a:r>
            <a:endParaRPr lang="en-us" sz="2400" cap="none">
              <a:solidFill>
                <a:srgbClr val="0033CC"/>
              </a:solidFill>
            </a:endParaRPr>
          </a:p>
          <a:p>
            <a:pPr lvl="1">
              <a:spcBef>
                <a:spcPts val="0"/>
              </a:spcBef>
              <a:spcAft>
                <a:spcPts val="0"/>
              </a:spcAft>
              <a:defRPr lang="en-us"/>
            </a:pPr>
            <a:r>
              <a:rPr lang="en-us" sz="2000" cap="none">
                <a:solidFill>
                  <a:srgbClr val="0033CC"/>
                </a:solidFill>
              </a:rPr>
              <a:t>		        </a:t>
            </a:r>
            <a:r>
              <a:rPr lang="en-us" sz="2400" cap="none">
                <a:solidFill>
                  <a:srgbClr val="0033CC"/>
                </a:solidFill>
              </a:rPr>
              <a:t>  Tejas D R(PES1UG19CS537)</a:t>
            </a:r>
            <a:endParaRPr lang="en-us" sz="2400" cap="none">
              <a:solidFill>
                <a:srgbClr val="0033CC"/>
              </a:solidFill>
            </a:endParaRPr>
          </a:p>
          <a:p>
            <a:pPr lvl="1">
              <a:spcBef>
                <a:spcPts val="0"/>
              </a:spcBef>
              <a:spcAft>
                <a:spcPts val="0"/>
              </a:spcAft>
              <a:defRPr lang="en-us"/>
            </a:pPr>
            <a:r>
              <a:rPr lang="en-us" sz="2400" cap="none">
                <a:solidFill>
                  <a:srgbClr val="0033CC"/>
                </a:solidFill>
              </a:rPr>
              <a:t> 		         Srujan. A. S(PES1UG19CS509)</a:t>
            </a:r>
            <a:endParaRPr lang="en-us" sz="2400" cap="none">
              <a:solidFill>
                <a:srgbClr val="0033CC"/>
              </a:solidFill>
            </a:endParaRPr>
          </a:p>
          <a:p>
            <a:pPr lvl="1">
              <a:defRPr lang="en-us"/>
            </a:pPr>
            <a:r>
              <a:rPr lang="en-us" sz="2400" cap="none">
                <a:solidFill>
                  <a:srgbClr val="0033CC"/>
                </a:solidFill>
              </a:rPr>
              <a:t>		         PRADEEP V(PES1UG19CS330)</a:t>
            </a:r>
            <a:endParaRPr lang="en-us" sz="2400" cap="none">
              <a:solidFill>
                <a:srgbClr val="0033CC"/>
              </a:solidFill>
            </a:endParaRPr>
          </a:p>
          <a:p>
            <a:pPr>
              <a:defRPr lang="en-us"/>
            </a:pPr>
            <a:endParaRPr lang="en-us" sz="2000" cap="none">
              <a:solidFill>
                <a:srgbClr val="0033CC"/>
              </a:solidFill>
              <a:latin typeface="Trebuchet MS" pitchFamily="2" charset="0"/>
              <a:ea typeface="Trebuchet MS" pitchFamily="2" charset="0"/>
              <a:cs typeface="Trebuchet MS" pitchFamily="2" charset="0"/>
            </a:endParaRPr>
          </a:p>
          <a:p>
            <a:pPr>
              <a:defRPr lang="en-us"/>
            </a:pPr>
            <a:endParaRPr lang="en-us" sz="2000" cap="none">
              <a:solidFill>
                <a:srgbClr val="0033CC"/>
              </a:solidFill>
              <a:latin typeface="Trebuchet MS" pitchFamily="2" charset="0"/>
              <a:ea typeface="Trebuchet MS" pitchFamily="2" charset="0"/>
              <a:cs typeface="Trebuchet MS" pitchFamily="2" charset="0"/>
            </a:endParaRPr>
          </a:p>
        </p:txBody>
      </p:sp>
      <p:pic>
        <p:nvPicPr>
          <p:cNvPr id="3"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4" name="Rectangle 4"/>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AwAANgJAABoPQAAqhcAABAAAAAmAAAACAAAAP//////////"/>
              </a:ext>
            </a:extLst>
          </p:cNvSpPr>
          <p:nvPr/>
        </p:nvSpPr>
        <p:spPr>
          <a:xfrm>
            <a:off x="2057400" y="1600200"/>
            <a:ext cx="7924800" cy="2246630"/>
          </a:xfrm>
          <a:prstGeom prst="rect">
            <a:avLst/>
          </a:prstGeom>
          <a:noFill/>
          <a:ln>
            <a:noFill/>
          </a:ln>
          <a:effectLst/>
        </p:spPr>
        <p:txBody>
          <a:bodyPr vert="horz" wrap="square" lIns="91440" tIns="45720" rIns="91440" bIns="45720" numCol="1" spcCol="215900" anchor="t"/>
          <a:lstStyle/>
          <a:p>
            <a:pPr algn="ctr">
              <a:defRPr lang="en-us"/>
            </a:pPr>
            <a:r>
              <a:rPr lang="en-us" sz="2800" cap="none">
                <a:latin typeface="Trebuchet MS" pitchFamily="2" charset="0"/>
                <a:ea typeface="Calibri" pitchFamily="2" charset="0"/>
                <a:cs typeface="Calibri" pitchFamily="2" charset="0"/>
              </a:rPr>
              <a:t>UE19CS390A – Capstone Project Phase – 1</a:t>
            </a:r>
            <a:endParaRPr lang="en-us" sz="2800" cap="none">
              <a:latin typeface="Trebuchet MS" pitchFamily="2" charset="0"/>
              <a:ea typeface="Calibri" pitchFamily="2" charset="0"/>
              <a:cs typeface="Calibri" pitchFamily="2" charset="0"/>
            </a:endParaRPr>
          </a:p>
          <a:p>
            <a:pPr algn="ctr">
              <a:defRPr lang="en-us"/>
            </a:pPr>
            <a:r>
              <a:rPr lang="en-us" sz="2800" cap="none">
                <a:latin typeface="Trebuchet MS" pitchFamily="2" charset="0"/>
                <a:ea typeface="Calibri" pitchFamily="2" charset="0"/>
                <a:cs typeface="Calibri" pitchFamily="2" charset="0"/>
              </a:rPr>
              <a:t> </a:t>
            </a:r>
            <a:endParaRPr lang="en-us" sz="2800" cap="none">
              <a:latin typeface="Trebuchet MS" pitchFamily="2" charset="0"/>
              <a:ea typeface="Calibri" pitchFamily="2" charset="0"/>
              <a:cs typeface="Calibri" pitchFamily="2" charset="0"/>
            </a:endParaRPr>
          </a:p>
          <a:p>
            <a:pPr algn="ctr">
              <a:defRPr lang="en-us"/>
            </a:pPr>
            <a:r>
              <a:rPr lang="en-us" sz="2800" cap="none">
                <a:solidFill>
                  <a:srgbClr val="FF0000"/>
                </a:solidFill>
                <a:latin typeface="Trebuchet MS" pitchFamily="2" charset="0"/>
                <a:ea typeface="Calibri" pitchFamily="2" charset="0"/>
                <a:cs typeface="Calibri" pitchFamily="2" charset="0"/>
              </a:rPr>
              <a:t>Project Progress Review #2</a:t>
            </a:r>
            <a:endParaRPr lang="en-us" sz="2800" cap="none">
              <a:solidFill>
                <a:srgbClr val="FF0000"/>
              </a:solidFill>
              <a:latin typeface="Trebuchet MS" pitchFamily="2" charset="0"/>
              <a:ea typeface="Calibri" pitchFamily="2" charset="0"/>
              <a:cs typeface="Calibri" pitchFamily="2" charset="0"/>
            </a:endParaRPr>
          </a:p>
          <a:p>
            <a:pPr algn="ctr">
              <a:defRPr lang="en-us"/>
            </a:pPr>
            <a:r>
              <a:rPr lang="en-us" sz="2800" cap="none">
                <a:solidFill>
                  <a:srgbClr val="FF0000"/>
                </a:solidFill>
                <a:latin typeface="Trebuchet MS" pitchFamily="2" charset="0"/>
                <a:ea typeface="Calibri" pitchFamily="2" charset="0"/>
                <a:cs typeface="Calibri" pitchFamily="2" charset="0"/>
              </a:rPr>
              <a:t>(Project Requirements Specification and Literature Survey)</a:t>
            </a:r>
            <a:endParaRPr lang="en-us" sz="2400" cap="none">
              <a:solidFill>
                <a:srgbClr val="FF0000"/>
              </a:solidFill>
              <a:latin typeface="Trebuchet MS" pitchFamily="2" charset="0"/>
              <a:ea typeface="Calibri" pitchFamily="2" charset="0"/>
              <a:cs typeface="Calibri" pitchFamily="2" charset="0"/>
            </a:endParaR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t7a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7P3//9wPAABYMAAAIycAABAAAAAmAAAACAAAAP//////////"/>
              </a:ext>
            </a:extLst>
          </p:cNvSpPr>
          <p:nvPr/>
        </p:nvSpPr>
        <p:spPr>
          <a:xfrm>
            <a:off x="-337820" y="2578100"/>
            <a:ext cx="8196580" cy="378396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The image above shows the basic flow of the application.</a:t>
            </a:r>
          </a:p>
          <a:p>
            <a:pPr marL="685800" indent="-342900" algn="just">
              <a:spcBef>
                <a:spcPts val="575"/>
              </a:spcBef>
              <a:buFont typeface="Wingdings" pitchFamily="0" charset="2"/>
              <a:buChar char="§"/>
              <a:defRPr lang="en-us" sz="2200" cap="none">
                <a:solidFill>
                  <a:srgbClr val="FF0000"/>
                </a:solidFill>
                <a:latin typeface="Trebuchet MS" pitchFamily="2" charset="0"/>
                <a:ea typeface="Calibri" pitchFamily="2" charset="0"/>
                <a:cs typeface="Calibri" pitchFamily="2" charset="0"/>
              </a:defRPr>
            </a:pPr>
            <a:r>
              <a:t>The graph shows how frames are matched, hortizontal lines shows that many user’s frames have mapped to the same reference frame(which is a problem needed to be additionally handled)</a:t>
            </a:r>
          </a:p>
          <a:p>
            <a:pPr marL="685800" indent="-342900" algn="just">
              <a:spcBef>
                <a:spcPts val="575"/>
              </a:spcBef>
              <a:buFont typeface="Wingdings" pitchFamily="0" charset="2"/>
              <a:buChar char="§"/>
              <a:defRPr lang="en-us" sz="2200" cap="none">
                <a:solidFill>
                  <a:srgbClr val="FF0000"/>
                </a:solidFill>
                <a:latin typeface="Trebuchet MS" pitchFamily="2" charset="0"/>
                <a:ea typeface="Calibri" pitchFamily="2" charset="0"/>
                <a:cs typeface="Calibri" pitchFamily="2" charset="0"/>
              </a:defRPr>
            </a:pPr>
            <a:r>
              <a:t>In the graph we can also observe vertical lines which shows how a single frame of the user has been mapped to multiple reference frames(which is a bigger drawback)</a:t>
            </a: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svlkM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QCAAB6BAAANSkAAHEPAAAQAAAAJgAAAAgAAAD//////////w=="/>
              </a:ext>
            </a:extLst>
          </p:cNvPicPr>
          <p:nvPr/>
        </p:nvPicPr>
        <p:blipFill>
          <a:blip r:embed="rId4"/>
          <a:stretch>
            <a:fillRect/>
          </a:stretch>
        </p:blipFill>
        <p:spPr>
          <a:xfrm>
            <a:off x="347980" y="727710"/>
            <a:ext cx="6350635" cy="1782445"/>
          </a:xfrm>
          <a:prstGeom prst="rect">
            <a:avLst/>
          </a:prstGeom>
          <a:noFill/>
          <a:ln w="25400" cap="flat" cmpd="sng" algn="ctr">
            <a:solidFill>
              <a:schemeClr val="tx1"/>
            </a:solidFill>
            <a:prstDash val="solid"/>
            <a:headEnd type="none"/>
            <a:tailEnd type="none"/>
          </a:ln>
          <a:effectLst/>
        </p:spPr>
      </p:pic>
      <p:pic>
        <p:nvPicPr>
          <p:cNvPr id="7" name="Picture2"/>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yAAAPDwAAAEsAADEmAAAQAAAAJgAAAAgAAAD//////////w=="/>
              </a:ext>
            </a:extLst>
          </p:cNvPicPr>
          <p:nvPr/>
        </p:nvPicPr>
        <p:blipFill>
          <a:blip r:embed="rId5"/>
          <a:stretch>
            <a:fillRect/>
          </a:stretch>
        </p:blipFill>
        <p:spPr>
          <a:xfrm>
            <a:off x="8282305" y="2447925"/>
            <a:ext cx="3909695" cy="376047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Lst>
    <p:extLst>
      <p:ext uri="smNativeData">
        <pr:smNativeData xmlns:pr="smNativeData" xmlns="smNativeData" val="11RAYgIAAAAFAAAA/f///wEAAAAKAAAAAAAAAAAAAAAAAAAAAAAAAAoAAAD9////AQAAAAoAAAAAAAAAAAAAAAAAAAAAAAAA"/>
      </p:ext>
    </p:ext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0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RYAANMEAADLQQAAZAkAABAAAAAmAAAACAAAAP//////////"/>
              </a:ext>
            </a:extLst>
          </p:cNvSpPr>
          <p:nvPr/>
        </p:nvSpPr>
        <p:spPr>
          <a:xfrm>
            <a:off x="3576955" y="784225"/>
            <a:ext cx="7118350" cy="7423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2 - Literature Survey Workout tracking  using Pose-Estimation and DNN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BkAAO0PAACAQQAADyIAABAAAAAmAAAACAAAAP//////////"/>
              </a:ext>
            </a:extLst>
          </p:cNvSpPr>
          <p:nvPr/>
        </p:nvSpPr>
        <p:spPr>
          <a:xfrm>
            <a:off x="4157980" y="2588895"/>
            <a:ext cx="648970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Main focus in this paper is to reduce deaths due to lack of fitness.</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Auto_fit uses Postnet for doing pose estimation to find 17 body keypoints followed by using the DNN classifier to identify the state of exercise and then counts the repetitions performed.</a:t>
            </a:r>
          </a:p>
          <a:p>
            <a:pPr marL="685800" indent="-342900" algn="just">
              <a:spcBef>
                <a:spcPts val="575"/>
              </a:spcBef>
              <a:buFont typeface="Wingdings" pitchFamily="0" charset="2"/>
              <a:buChar char="§"/>
              <a:defRPr lang="en-us" sz="2000" cap="none">
                <a:solidFill>
                  <a:srgbClr val="FF0000"/>
                </a:solidFill>
                <a:latin typeface="Trebuchet MS" pitchFamily="2" charset="0"/>
                <a:ea typeface="Calibri" pitchFamily="2" charset="0"/>
                <a:cs typeface="Calibri" pitchFamily="2" charset="0"/>
              </a:defRPr>
            </a:pPr>
            <a:r>
              <a:t>Auto_fit takes live video feed and counts the repetitions of exercise performed. It works on two common exercises.</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In the first part, it creates the skeleton of the user with 17 points like wrist, knees, ankles, etc. these points are identified using TensorFlow Postnet model which uses Mobilenet_V1 under the hood.</a:t>
            </a:r>
          </a:p>
        </p:txBody>
      </p:sp>
      <p:pic>
        <p:nvPicPr>
          <p:cNvPr id="6" name="Picture1"/>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UAAADFAAAAhBIAAI0SAAAQAAAAJgAAAAgAAAD//////////w=="/>
              </a:ext>
            </a:extLst>
          </p:cNvPicPr>
          <p:nvPr/>
        </p:nvPicPr>
        <p:blipFill>
          <a:blip r:embed="rId4"/>
          <a:stretch>
            <a:fillRect/>
          </a:stretch>
        </p:blipFill>
        <p:spPr>
          <a:xfrm>
            <a:off x="125095" y="125095"/>
            <a:ext cx="2884805" cy="2890520"/>
          </a:xfrm>
          <a:prstGeom prst="rect">
            <a:avLst/>
          </a:prstGeom>
          <a:noFill/>
          <a:ln w="25400" cap="flat" cmpd="sng" algn="ctr">
            <a:solidFill>
              <a:schemeClr val="tx1"/>
            </a:solidFill>
            <a:prstDash val="solid"/>
            <a:headEnd type="none"/>
            <a:tailEnd type="none"/>
          </a:ln>
          <a:effectLst/>
        </p:spPr>
      </p:pic>
      <p:pic>
        <p:nvPicPr>
          <p:cNvPr id="7" name="Picture2"/>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DKEwAA1RQAADAqAAAQAAAAJgAAAAgAAAD//////////w=="/>
              </a:ext>
            </a:extLst>
          </p:cNvPicPr>
          <p:nvPr/>
        </p:nvPicPr>
        <p:blipFill>
          <a:blip r:embed="rId5"/>
          <a:stretch>
            <a:fillRect/>
          </a:stretch>
        </p:blipFill>
        <p:spPr>
          <a:xfrm>
            <a:off x="0" y="3216910"/>
            <a:ext cx="3386455" cy="3641090"/>
          </a:xfrm>
          <a:prstGeom prst="rect">
            <a:avLst/>
          </a:prstGeom>
          <a:noFill/>
          <a:ln w="25400" cap="flat" cmpd="sng" algn="ctr">
            <a:solidFill>
              <a:schemeClr val="tx1"/>
            </a:solidFill>
            <a:prstDash val="solid"/>
            <a:headEnd type="none"/>
            <a:tailEnd type="none"/>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Lst>
    <p:extLst>
      <p:ext uri="smNativeData">
        <pr:smNativeData xmlns:pr="smNativeData" xmlns="smNativeData" val="11RAYgIAAAAFAAAA/f///wEAAAAKAAAAAAAAAAAAAAAAAAAAAAAAAAoAAAD9////AQAAAAoAAAAAAAAAAAAAAAAAAAAAAAAA"/>
      </p:ext>
    </p:ext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M5J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4gAAAI8OAADtRwAAnSgAABAAAAAmAAAACAAAAP//////////"/>
              </a:ext>
            </a:extLst>
          </p:cNvSpPr>
          <p:nvPr/>
        </p:nvSpPr>
        <p:spPr>
          <a:xfrm>
            <a:off x="143510" y="2366645"/>
            <a:ext cx="11548745" cy="423545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The identified points are then passed to a deep neural network model which is trained to identify the correct pose and count the repetitions of an exercise through live camera feed.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i="1" cap="none">
                <a:solidFill>
                  <a:srgbClr val="FF0000"/>
                </a:solidFill>
              </a:rPr>
              <a:t>Nevertheless, such procedures typically bank on estimating the skeleton of the user, this technique can be undependable when users are at a greater distance from the cameras and there is substantial occlusion, this scenario is very likely to happen at the gym</a:t>
            </a:r>
            <a:r>
              <a:t>.</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In this phase first, the exercise is taken and divide it into initial and final states. Then   video is divded into two parts and labeled as initial and final states. Then both the videos are feed into the posenet model which generates the coordinates of body key points for corresponding videos. Then those coordinates are combined into a single dataset and are given as input to the DNN classifier for training. As shown in the figure above.</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DS////6CYAAKIOAAAQAAAAJgAAAAgAAAD//////////w=="/>
              </a:ext>
            </a:extLst>
          </p:cNvPicPr>
          <p:nvPr/>
        </p:nvPicPr>
        <p:blipFill>
          <a:blip r:embed="rId4"/>
          <a:stretch>
            <a:fillRect/>
          </a:stretch>
        </p:blipFill>
        <p:spPr>
          <a:xfrm>
            <a:off x="0" y="-29210"/>
            <a:ext cx="6324600" cy="240792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extLst>
      <p:ext uri="smNativeData">
        <pr:smNativeData xmlns:pr="smNativeData" xmlns="smNativeData" val="11RAYgEAAAAFAAAA/f///wEAAAAKAAAAAAAAAAAAAAAAAAAAAAAAAA=="/>
      </p:ext>
    </p:ext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9CO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BgVAAAgRAAAOicAABAAAAAmAAAACAAAAP//////////"/>
              </a:ext>
            </a:extLst>
          </p:cNvSpPr>
          <p:nvPr/>
        </p:nvSpPr>
        <p:spPr>
          <a:xfrm>
            <a:off x="2029460" y="3429000"/>
            <a:ext cx="9044940"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For testing, the video stream is taken live from the camera and fed into the posenet model which generates the coordinates of body key-points in that frame.</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r>
              <a:t>Those keypoint coordinates are then fed into the DNN classifier which was trained in the first phase. The DNN classifier identifies the pose as the initial or final state of the exercise.</a:t>
            </a:r>
          </a:p>
          <a:p>
            <a:pPr marL="685800" indent="-342900" algn="just">
              <a:spcBef>
                <a:spcPts val="575"/>
              </a:spcBef>
              <a:buFont typeface="Wingdings" pitchFamily="0" charset="2"/>
              <a:buChar char="§"/>
              <a:defRPr lang="en-us" sz="2400" cap="none">
                <a:solidFill>
                  <a:srgbClr val="0000FF"/>
                </a:solidFill>
                <a:latin typeface="Trebuchet MS" pitchFamily="2" charset="0"/>
                <a:ea typeface="Calibri" pitchFamily="2" charset="0"/>
                <a:cs typeface="Calibri" pitchFamily="2" charset="0"/>
              </a:defRPr>
            </a:pP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OHMtk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EAAABjCAAAbSMAAJMUAAAQAAAAJgAAAAgAAAD//////////w=="/>
              </a:ext>
            </a:extLst>
          </p:cNvPicPr>
          <p:nvPr/>
        </p:nvPicPr>
        <p:blipFill>
          <a:blip r:embed="rId4"/>
          <a:stretch>
            <a:fillRect/>
          </a:stretch>
        </p:blipFill>
        <p:spPr>
          <a:xfrm>
            <a:off x="81915" y="1363345"/>
            <a:ext cx="5676900" cy="198120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extLst>
      <p:ext uri="smNativeData">
        <pr:smNativeData xmlns:pr="smNativeData" xmlns="smNativeData" val="11RAYgEAAAAFAAAA/f///wEAAAAKAAAAAAAAAAAAAAAAAAAAAAAAAA=="/>
      </p:ext>
    </p:ext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c7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D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B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For pose estimation, deep convolutional neural networks (CNNs) are used to form pose coordinates.</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PoseNet is a vision model that is used to estimate the pose of a person in an image or video by estimating where key body joints are.</a:t>
            </a:r>
          </a:p>
          <a:p>
            <a:pPr marL="685800" indent="-342900" algn="just">
              <a:spcBef>
                <a:spcPts val="575"/>
              </a:spcBef>
              <a:buFont typeface="Wingdings" pitchFamily="0" charset="2"/>
              <a:buChar char="§"/>
              <a:defRPr lang="en-us" sz="2000" cap="none">
                <a:solidFill>
                  <a:schemeClr val="accent2"/>
                </a:solidFill>
                <a:latin typeface="Trebuchet MS" pitchFamily="2" charset="0"/>
                <a:ea typeface="Calibri" pitchFamily="2" charset="0"/>
                <a:cs typeface="Calibri" pitchFamily="2" charset="0"/>
              </a:defRPr>
            </a:pPr>
            <a:r>
              <a:t>The PoseNet model is image size invariant, which means it can predict pose positions on the same scale as the original image regardless of whether the image is downscaled.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This is a plus point as compared to the previous paper where we had to manually correct the size ratio.</a:t>
            </a: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M0+N2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oBAAAFCgAA0hwAADUoAAAQAAAAJgAAAAgAAAD//////////w=="/>
              </a:ext>
            </a:extLst>
          </p:cNvPicPr>
          <p:nvPr/>
        </p:nvPicPr>
        <p:blipFill>
          <a:blip r:embed="rId4"/>
          <a:stretch>
            <a:fillRect/>
          </a:stretch>
        </p:blipFill>
        <p:spPr>
          <a:xfrm>
            <a:off x="260350" y="1628775"/>
            <a:ext cx="4424680" cy="490728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extLst>
      <p:ext uri="smNativeData">
        <pr:smNativeData xmlns:pr="smNativeData" xmlns="smNativeData" val="11RAYgEAAAAFAAAA/f///wEAAAAKAAAAAAAAAAAAAAAAAAAAAAAAAA=="/>
      </p:ext>
    </p:ext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2 -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u4n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YOPi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8AAOUJAADURQAAZigAABAAAAAmAAAACAAAAP//////////"/>
              </a:ext>
            </a:extLst>
          </p:cNvSpPr>
          <p:nvPr/>
        </p:nvSpPr>
        <p:spPr>
          <a:xfrm>
            <a:off x="5071110" y="1608455"/>
            <a:ext cx="628015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Binary-Cross Entropy is used as a loss function and RMSprop as an optimizer. </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DNN consists of 4 layers. In the first layer, there are 128 neurons and then there are 2 hidden layers with 64 and 32 neurons respectively and the output layer has 1 neuron which gives 0,1 as result here relu is used as the activation function.</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This model can only identify 2 stages, intital and final which is used as count for repetions performed.</a:t>
            </a: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QQqZ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B3CgAA/hoAALEWAAAQAAAAJgAAAAgAAAD//////////w=="/>
              </a:ext>
            </a:extLst>
          </p:cNvPicPr>
          <p:nvPr/>
        </p:nvPicPr>
        <p:blipFill>
          <a:blip r:embed="rId4"/>
          <a:stretch>
            <a:fillRect/>
          </a:stretch>
        </p:blipFill>
        <p:spPr>
          <a:xfrm>
            <a:off x="0" y="1701165"/>
            <a:ext cx="4387850" cy="198755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extLst>
      <p:ext uri="smNativeData">
        <pr:smNativeData xmlns:pr="smNativeData" xmlns="smNativeData" val="11RAYgEAAAAFAAAA/f///wEAAAAKAAAAAAAAAAAAAAAAAAAAAAAAAA=="/>
      </p:ext>
    </p:ext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RQoV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7fOe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xMAAPAEAACgQQAA5QkAABAAAAAmAAAACAAAAP//////////"/>
              </a:ext>
            </a:extLst>
          </p:cNvSpPr>
          <p:nvPr/>
        </p:nvSpPr>
        <p:spPr>
          <a:xfrm>
            <a:off x="3146425" y="802640"/>
            <a:ext cx="7521575" cy="8058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3 - Literature Survey on Robust Hand Gesture Recognition Algorithm for Simple Mouse Control</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MQYUv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8q/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EQ0AAL0MAABhQgAAPisAABAAAAAmAAAACAAAAP//////////"/>
              </a:ext>
            </a:extLst>
          </p:cNvSpPr>
          <p:nvPr/>
        </p:nvSpPr>
        <p:spPr>
          <a:xfrm>
            <a:off x="2124075" y="2070735"/>
            <a:ext cx="8666480"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This paper mainly focuses on the principle of touch free control of the application or device, which helps the user to control their device from far, by not actually using hardware to navigate.</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This is very useful for a person who is doing workout and wants to control the application to navigate to certain posture from his position.</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In this paper they have used hand gesture recognition algorithm for performing this task.</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The process of the gesture recognition can be divided into two separate problems 1) Segmentation of hands 2) Noise removal 3) Recognition.</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69CS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BonAAAIFgAAWSkAABAAAAAmAAAACAAAAAAAAAAAAAAA"/>
              </a:ext>
            </a:extLst>
          </p:cNvSpPr>
          <p:nvPr>
            <p:ph type="dt" sz="half" idx="10"/>
          </p:nvPr>
        </p:nvSpPr>
        <p:spPr/>
        <p:txBody>
          <a:bodyPr/>
          <a:lstStyle/>
          <a:p>
            <a:pPr>
              <a:defRPr lang="en-us"/>
            </a:pPr>
            <a:fld id="{3CD4F799-D7D1-8101-9F6C-2154B9226974}" type="datetime1">
              <a:t>3/27/2022</a:t>
            </a:fld>
          </a:p>
        </p:txBody>
      </p:sp>
      <p:sp>
        <p:nvSpPr>
          <p:cNvPr id="3" name="Slide Number Placeholder 2"/>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nodt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n-us"/>
            </a:pPr>
            <a:fld id="{3CD48145-0BD1-8177-9F6C-FD22CF2269A8}" type="slidenum">
              <a:rPr lang="en-in" cap="none"/>
              <a:t>17</a:t>
            </a:fld>
            <a:endParaRPr lang="en-in" cap="none"/>
          </a:p>
        </p:txBody>
      </p:sp>
      <p:sp>
        <p:nvSpPr>
          <p:cNvPr id="4"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c7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3 - Literature Survey</a:t>
            </a:r>
            <a:endParaRPr lang="en-us" sz="2400" cap="none">
              <a:solidFill>
                <a:srgbClr val="FF0000"/>
              </a:solidFill>
              <a:latin typeface="Trebuchet MS" pitchFamily="2" charset="0"/>
              <a:ea typeface="Calibri" pitchFamily="2" charset="0"/>
              <a:cs typeface="Calibri" pitchFamily="2" charset="0"/>
            </a:endParaRPr>
          </a:p>
        </p:txBody>
      </p:sp>
      <p:sp>
        <p:nvSpPr>
          <p:cNvPr id="6"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nXL8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HAYAAH8IAAArMwAAGicAABAAAAAmAAAACAAAAP//////////"/>
              </a:ext>
            </a:extLst>
          </p:cNvSpPr>
          <p:nvPr/>
        </p:nvSpPr>
        <p:spPr>
          <a:xfrm>
            <a:off x="993140" y="1381125"/>
            <a:ext cx="7324725" cy="4975225"/>
          </a:xfrm>
          <a:prstGeom prst="rect">
            <a:avLst/>
          </a:prstGeom>
          <a:noFill/>
          <a:ln>
            <a:noFill/>
          </a:ln>
          <a:effectLst/>
        </p:spPr>
        <p:txBody>
          <a:bodyPr vert="horz" wrap="square" lIns="91440" tIns="45720" rIns="91440" bIns="45720" numCol="1" spcCol="215900" anchor="ctr"/>
          <a:lstStyle/>
          <a:p>
            <a:pPr marL="800100" indent="-457200" algn="just">
              <a:spcBef>
                <a:spcPts val="575"/>
              </a:spcBef>
              <a:buAutoNum type="alphaUcPeriod"/>
              <a:defRPr lang="en-us" sz="2000" cap="none">
                <a:solidFill>
                  <a:srgbClr val="0000FF"/>
                </a:solidFill>
                <a:latin typeface="Trebuchet MS" pitchFamily="2" charset="0"/>
                <a:ea typeface="Calibri" pitchFamily="2" charset="0"/>
                <a:cs typeface="Calibri" pitchFamily="2" charset="0"/>
              </a:defRPr>
            </a:pPr>
            <a:r>
              <a:rPr lang="en-in" sz="2400" u="sng" cap="none"/>
              <a:t>Hand Detection</a:t>
            </a:r>
            <a:endParaRPr lang="en-in" sz="2400" u="sng"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Assuming that the hand is the major portion in the image, it would be easy to segment it by using the segmentation techniques.</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This classical method for segmenting the skin pixels sets upper and lower bound values using which the hand is segmented.</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The images are resized to a fixed resolution before performing the recognition process, usually to the resolution of the camera used.</a:t>
            </a:r>
            <a:endParaRPr lang="en-us" sz="2400" u="sng" cap="none"/>
          </a:p>
        </p:txBody>
      </p:sp>
      <p:pic>
        <p:nvPicPr>
          <p:cNvPr id="7" name="Picture 8" descr="A picture containing text&#10;&#10;Description automatically generated"/>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h+xjT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00AAAvDgAAKEgAAPohAAAQAAAAJgAAAAgAAAD//////////w=="/>
              </a:ext>
            </a:extLst>
          </p:cNvPicPr>
          <p:nvPr/>
        </p:nvPicPr>
        <p:blipFill>
          <a:blip r:embed="rId2"/>
          <a:stretch>
            <a:fillRect/>
          </a:stretch>
        </p:blipFill>
        <p:spPr>
          <a:xfrm>
            <a:off x="8512175" y="2305685"/>
            <a:ext cx="3217545" cy="3217545"/>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E+AP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BonAAAIFgAAWSkAABAAAAAmAAAACAAAAAAAAAAAAAAA"/>
              </a:ext>
            </a:extLst>
          </p:cNvSpPr>
          <p:nvPr>
            <p:ph type="dt" sz="half" idx="10"/>
          </p:nvPr>
        </p:nvSpPr>
        <p:spPr/>
        <p:txBody>
          <a:bodyPr/>
          <a:lstStyle/>
          <a:p>
            <a:pPr>
              <a:defRPr lang="en-us"/>
            </a:pPr>
            <a:fld id="{3CD4D758-16D1-8121-9F6C-E074992269B5}" type="datetime1">
              <a:t>3/27/2022</a:t>
            </a:fld>
          </a:p>
        </p:txBody>
      </p:sp>
      <p:sp>
        <p:nvSpPr>
          <p:cNvPr id="3" name="Slide Number Placeholder 2"/>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LJZP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n-us"/>
            </a:pPr>
            <a:fld id="{3CD4E31F-51D1-8115-9F6C-A740AD2269F2}" type="slidenum">
              <a:rPr lang="en-in" cap="none"/>
              <a:t>18</a:t>
            </a:fld>
            <a:endParaRPr lang="en-in" cap="none"/>
          </a:p>
        </p:txBody>
      </p:sp>
      <p:sp>
        <p:nvSpPr>
          <p:cNvPr id="4"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W1jc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3 - Literature Survey</a:t>
            </a:r>
            <a:endParaRPr lang="en-us" sz="2400" cap="none">
              <a:solidFill>
                <a:srgbClr val="FF0000"/>
              </a:solidFill>
              <a:latin typeface="Trebuchet MS" pitchFamily="2" charset="0"/>
              <a:ea typeface="Calibri" pitchFamily="2" charset="0"/>
              <a:cs typeface="Calibri" pitchFamily="2" charset="0"/>
            </a:endParaRPr>
          </a:p>
        </p:txBody>
      </p:sp>
      <p:sp>
        <p:nvSpPr>
          <p:cNvPr id="6"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fNcK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AYAAL4KAADsNAAAWSkAABAAAAAmAAAACAAAAP//////////"/>
              </a:ext>
            </a:extLst>
          </p:cNvSpPr>
          <p:nvPr/>
        </p:nvSpPr>
        <p:spPr>
          <a:xfrm>
            <a:off x="982980" y="1746250"/>
            <a:ext cx="7620000" cy="497522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in" u="sng" cap="none"/>
              <a:t>B. Noise Removal</a:t>
            </a:r>
            <a:endParaRPr lang="en-in" u="sng"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It classifies noisy objects as skin; therefore noise removal of the segmented image is absolutely necessary. </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An image morphology algorithm which uses CNN to perform image erosion and image dilation to eliminate noise is used.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Erosion trims down the image area where the hand is not present and Dilation expands the area of the Image pixels which are not eroded.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In this paper, they performed erode function with a structure of 8 x 8 square element three times and dilate function with a structure of 6 x 6 square element three times. Most of the noise was removed.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endParaRPr lang="en-us" sz="2400" cap="none"/>
          </a:p>
        </p:txBody>
      </p:sp>
      <p:pic>
        <p:nvPicPr>
          <p:cNvPr id="7" name="Picture 7" descr="A picture containing text&#10;&#10;Description automatically generated"/>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HDg3Z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IE2AAA/DgAAC0kAAKgiAAAQAAAAJgAAAAgAAAD//////////w=="/>
              </a:ext>
            </a:extLst>
          </p:cNvPicPr>
          <p:nvPr/>
        </p:nvPicPr>
        <p:blipFill>
          <a:blip r:embed="rId2"/>
          <a:stretch>
            <a:fillRect/>
          </a:stretch>
        </p:blipFill>
        <p:spPr>
          <a:xfrm>
            <a:off x="8860155" y="2315845"/>
            <a:ext cx="3013710" cy="3317875"/>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TZZr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BonAAAIFgAAWSkAABAAAAAmAAAACAAAAAAAAAAAAAAA"/>
              </a:ext>
            </a:extLst>
          </p:cNvSpPr>
          <p:nvPr>
            <p:ph type="dt" sz="half" idx="10"/>
          </p:nvPr>
        </p:nvSpPr>
        <p:spPr/>
        <p:txBody>
          <a:bodyPr/>
          <a:lstStyle/>
          <a:p>
            <a:pPr>
              <a:defRPr lang="en-us"/>
            </a:pPr>
            <a:fld id="{3CD4A537-79D1-8153-9F6C-8F06EB2269DA}" type="datetime1">
              <a:t>3/27/2022</a:t>
            </a:fld>
          </a:p>
        </p:txBody>
      </p:sp>
      <p:sp>
        <p:nvSpPr>
          <p:cNvPr id="3" name="Slide Number Placeholder 2"/>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DXa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n-us"/>
            </a:pPr>
            <a:fld id="{3CD48235-7BD1-8174-9F6C-8D21CC2269D8}" type="slidenum">
              <a:rPr lang="en-in" cap="none"/>
              <a:t>19</a:t>
            </a:fld>
            <a:endParaRPr lang="en-in" cap="none"/>
          </a:p>
        </p:txBody>
      </p:sp>
      <p:sp>
        <p:nvSpPr>
          <p:cNvPr id="4"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6vy2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D/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3 - Literature Survey</a:t>
            </a:r>
            <a:endParaRPr lang="en-us" sz="2400" cap="none">
              <a:solidFill>
                <a:srgbClr val="FF0000"/>
              </a:solidFill>
              <a:latin typeface="Trebuchet MS" pitchFamily="2" charset="0"/>
              <a:ea typeface="Calibri" pitchFamily="2" charset="0"/>
              <a:cs typeface="Calibri" pitchFamily="2" charset="0"/>
            </a:endParaRPr>
          </a:p>
        </p:txBody>
      </p:sp>
      <p:sp>
        <p:nvSpPr>
          <p:cNvPr id="6"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AUAAPQJAAD4NAAAjygAABAAAAAmAAAACAAAAP//////////"/>
              </a:ext>
            </a:extLst>
          </p:cNvSpPr>
          <p:nvPr/>
        </p:nvSpPr>
        <p:spPr>
          <a:xfrm>
            <a:off x="922020" y="1617980"/>
            <a:ext cx="7688580" cy="497522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in" u="sng" cap="none"/>
              <a:t>C. Gesture Recognition</a:t>
            </a:r>
            <a:endParaRPr lang="en-in" u="sng"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The centre coordinate of the hand would be calculated, then the size of the hand would then be determined by drawing a circle increasing the radius of the circle from its centre coordinate.</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Now in order to recognize the finger tips they have used the convex hull algorithm. The convex hull algorithm is used to solve the problem of finding the biggest polygon including all vertices.</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The distance between the center and a pixel which is in convex hull set is calculated and if the distance is longer than the radius of the hand, then a finger is spread.</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Similarly using this approach the gestures are identified and recognized an certain thresholds are set in order to reject the invalid results.</a:t>
            </a:r>
            <a:endParaRPr lang="en-us" sz="2400" cap="none"/>
          </a:p>
        </p:txBody>
      </p:sp>
      <p:pic>
        <p:nvPicPr>
          <p:cNvPr id="7" name="Picture 8" descr="Map&#10;&#10;Description automatically generated"/>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5Eg77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U2AABZDQAAZkgAAHciAAAQAAAAJgAAAAgAAAD//////////w=="/>
              </a:ext>
            </a:extLst>
          </p:cNvPicPr>
          <p:nvPr/>
        </p:nvPicPr>
        <p:blipFill>
          <a:blip r:embed="rId2"/>
          <a:stretch>
            <a:fillRect/>
          </a:stretch>
        </p:blipFill>
        <p:spPr>
          <a:xfrm>
            <a:off x="8842375" y="2169795"/>
            <a:ext cx="2926715" cy="343281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1;p4"/>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Abstract and Scope </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jAwQ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Textbox1"/>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QkAALsMAADLQQAAbSQAABAAAAAmAAAACAAAAP//////////"/>
              </a:ext>
            </a:extLst>
          </p:cNvSpPr>
          <p:nvPr/>
        </p:nvSpPr>
        <p:spPr>
          <a:xfrm>
            <a:off x="1567815" y="2069465"/>
            <a:ext cx="9127490" cy="3851910"/>
          </a:xfrm>
          <a:prstGeom prst="rect">
            <a:avLst/>
          </a:prstGeom>
          <a:noFill/>
          <a:ln>
            <a:noFill/>
          </a:ln>
          <a:effectLst/>
        </p:spPr>
        <p:txBody>
          <a:bodyPr vert="horz" wrap="square" lIns="91440" tIns="45720" rIns="91440" bIns="45720" numCol="1" spcCol="215900" anchor="t"/>
          <a:lstStyle/>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Our project focus is on building a convinient, user friendly and self contained workout application which is based on computer vision.</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The application will be able to guide the user during his/her workout sessions and correct postures where applicable.</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We wish to implement hands free control of this application, by this the user can control the whole application without having to come out of their workout and use mouse or keyboard.</a:t>
            </a:r>
          </a:p>
          <a:p>
            <a:pPr>
              <a:buFont typeface="Wingdings" pitchFamily="2" charset="2"/>
              <a:buChar char=""/>
              <a:defRPr lang="en-us" sz="2000" cap="none">
                <a:solidFill>
                  <a:srgbClr val="0033CC"/>
                </a:solidFill>
                <a:latin typeface="Trebuchet MS" pitchFamily="2" charset="0"/>
                <a:ea typeface="Trebuchet MS" pitchFamily="2" charset="0"/>
                <a:cs typeface="Trebuchet MS" pitchFamily="2" charset="0"/>
              </a:defRPr>
            </a:pPr>
            <a:r>
              <a:t>Having been able to identify the poses and errors in posture of the user during the exercise we may be able to give voice feedbacks to help the user correct his/her posture.</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BonAAAIFgAAWSkAABAAAAAmAAAACAAAAAAAAAAAAAAA"/>
              </a:ext>
            </a:extLst>
          </p:cNvSpPr>
          <p:nvPr>
            <p:ph type="dt" sz="half" idx="10"/>
          </p:nvPr>
        </p:nvSpPr>
        <p:spPr/>
        <p:txBody>
          <a:bodyPr/>
          <a:lstStyle/>
          <a:p>
            <a:pPr>
              <a:defRPr lang="en-us"/>
            </a:pPr>
            <a:fld id="{3CD4B61A-54D1-8140-9F6C-A215F82269F7}" type="datetime1">
              <a:t>3/27/2022</a:t>
            </a:fld>
          </a:p>
        </p:txBody>
      </p:sp>
      <p:sp>
        <p:nvSpPr>
          <p:cNvPr id="3" name="Slide Number Placeholder 2"/>
          <p:cNvSpPr>
            <a:spLocks noGrp="1" noChangeArrowheads="1"/>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DQAABonAADYRQAAWSkAABAAAAAmAAAACAAAAAAAAAAAAAAA"/>
              </a:ext>
            </a:extLst>
          </p:cNvSpPr>
          <p:nvPr>
            <p:ph type="sldNum" sz="quarter" idx="12"/>
          </p:nvPr>
        </p:nvSpPr>
        <p:spPr/>
        <p:txBody>
          <a:bodyPr/>
          <a:lstStyle/>
          <a:p>
            <a:pPr>
              <a:defRPr lang="en-us"/>
            </a:pPr>
            <a:fld id="{3CD49F1F-51D1-8169-9F6C-A73CD12269F2}" type="slidenum">
              <a:rPr lang="en-in" cap="none"/>
              <a:t>20</a:t>
            </a:fld>
            <a:endParaRPr lang="en-in" cap="none"/>
          </a:p>
        </p:txBody>
      </p:sp>
      <p:sp>
        <p:nvSpPr>
          <p:cNvPr id="4"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5"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c7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3 - Literature Survey</a:t>
            </a:r>
            <a:endParaRPr lang="en-us" sz="2400" cap="none">
              <a:solidFill>
                <a:srgbClr val="FF0000"/>
              </a:solidFill>
              <a:latin typeface="Trebuchet MS" pitchFamily="2" charset="0"/>
              <a:ea typeface="Calibri" pitchFamily="2" charset="0"/>
              <a:cs typeface="Calibri" pitchFamily="2" charset="0"/>
            </a:endParaRPr>
          </a:p>
        </p:txBody>
      </p:sp>
      <p:sp>
        <p:nvSpPr>
          <p:cNvPr id="6"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AUAAPQJAAD4NAAAjygAABAAAAAmAAAACAAAAP//////////"/>
              </a:ext>
            </a:extLst>
          </p:cNvSpPr>
          <p:nvPr/>
        </p:nvSpPr>
        <p:spPr>
          <a:xfrm>
            <a:off x="922020" y="1617980"/>
            <a:ext cx="7688580" cy="497522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rPr lang="en-us" sz="2400" cap="none"/>
              <a:t>Using the above gesture recognition technique, they had implemented a small program for performing simple mouse actions. The actions performed were</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left click</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right click</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double clicking</a:t>
            </a:r>
            <a:endParaRPr lang="en-us" sz="24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400" cap="none"/>
              <a:t>scrolling</a:t>
            </a:r>
            <a:endParaRPr lang="en-us" sz="2400" cap="none"/>
          </a:p>
        </p:txBody>
      </p:sp>
      <p:pic>
        <p:nvPicPr>
          <p:cNvPr id="7" name="Picture 2" descr="Design of hand gesture recognition system for human-computer interaction |  SpringerLink"/>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nSRS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InAABGFgAAZUMAAMYnAAAQAAAAJgAAAAgAAAD//////////w=="/>
              </a:ext>
            </a:extLst>
          </p:cNvPicPr>
          <p:nvPr/>
        </p:nvPicPr>
        <p:blipFill>
          <a:blip r:embed="rId2"/>
          <a:stretch>
            <a:fillRect/>
          </a:stretch>
        </p:blipFill>
        <p:spPr>
          <a:xfrm>
            <a:off x="6432550" y="3620770"/>
            <a:ext cx="4523105" cy="284480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gAAOkDAACdQgAA3ggAABAAAAAmAAAACAAAAP//////////"/>
              </a:ext>
            </a:extLst>
          </p:cNvSpPr>
          <p:nvPr/>
        </p:nvSpPr>
        <p:spPr>
          <a:xfrm>
            <a:off x="1363345" y="635635"/>
            <a:ext cx="9465310" cy="80581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4 - Literature Survey on Development of a Learning-aid tool using</a:t>
            </a:r>
            <a:r>
              <a:rPr lang="en-us" sz="2400" cap="none"/>
              <a:t> </a:t>
            </a:r>
            <a:r>
              <a:rPr lang="en-us" sz="2400" cap="none">
                <a:solidFill>
                  <a:srgbClr val="FF0000"/>
                </a:solidFill>
                <a:latin typeface="Trebuchet MS" pitchFamily="2" charset="0"/>
                <a:ea typeface="Calibri" pitchFamily="2" charset="0"/>
                <a:cs typeface="Calibri" pitchFamily="2" charset="0"/>
              </a:rPr>
              <a:t>Hand Gesture Based Human Computer Interaction System</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W4gl4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AAANAKAABrMwAAUSkAABAAAAAmAAAACAAAAP//////////"/>
              </a:ext>
            </a:extLst>
          </p:cNvSpPr>
          <p:nvPr/>
        </p:nvSpPr>
        <p:spPr>
          <a:xfrm>
            <a:off x="0" y="1757680"/>
            <a:ext cx="8358505" cy="4958715"/>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200" cap="none"/>
              <a:t>This paper mainly focuses on interactive learning-aid tool based on a vision-based hand gesture recognition system.</a:t>
            </a:r>
            <a:endParaRPr lang="en-us" sz="22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200" cap="none"/>
              <a:t>The system uses MediaPipe for hand gesture recognition. The recognized hand gestures use a virtual-mouse-based object controlling system to control various virtual objects created using Unity.</a:t>
            </a:r>
            <a:endParaRPr lang="en-us" sz="22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200" cap="none"/>
              <a:t>Kinetic user interfaces (KUI) are a new type of user interface that lets users interact with computers by moving their bodies and things around. A touchless user interface (TUI) is a new type of technology for gesture control.</a:t>
            </a:r>
            <a:endParaRPr lang="en-us" sz="2200" cap="none"/>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rPr lang="en-us" sz="2200" cap="none"/>
              <a:t>MediaPipe’s opensource framework and machine learning algorithm, presented a way for simplifying Sign Language recognition. The prediction model is simple to use and adaptable to different types of smart devices. </a:t>
            </a:r>
            <a:endParaRPr lang="en-us" sz="2200" cap="none"/>
          </a:p>
        </p:txBody>
      </p:sp>
      <p:pic>
        <p:nvPicPr>
          <p:cNvPr id="6" name="Picture 6" descr="Diagram&#10;&#10;Description automatically generated"/>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hsqZ9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szAACBDgAAAEsAAJ4gAAAQAAAAJgAAAAgAAAD//////////w=="/>
              </a:ext>
            </a:extLst>
          </p:cNvPicPr>
          <p:nvPr/>
        </p:nvPicPr>
        <p:blipFill>
          <a:blip r:embed="rId4"/>
          <a:stretch>
            <a:fillRect/>
          </a:stretch>
        </p:blipFill>
        <p:spPr>
          <a:xfrm>
            <a:off x="8358505" y="2357755"/>
            <a:ext cx="3833495" cy="2944495"/>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B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4 -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1Thl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gIAANAKAABlRQAAUSkAABAAAAAmAAAACAAAAP//////////"/>
              </a:ext>
            </a:extLst>
          </p:cNvSpPr>
          <p:nvPr/>
        </p:nvSpPr>
        <p:spPr>
          <a:xfrm>
            <a:off x="473710" y="1757680"/>
            <a:ext cx="10807065" cy="495871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endParaRPr lang="en-us" sz="2400" cap="none"/>
          </a:p>
        </p:txBody>
      </p:sp>
      <p:sp>
        <p:nvSpPr>
          <p:cNvPr id="6"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cAANAKAABSSQAAqBcAABAAAAAmAAAACAAAAP//////////"/>
              </a:ext>
            </a:extLst>
          </p:cNvSpPr>
          <p:nvPr/>
        </p:nvSpPr>
        <p:spPr>
          <a:xfrm>
            <a:off x="3865880" y="1757680"/>
            <a:ext cx="8053070" cy="2087880"/>
          </a:xfrm>
          <a:prstGeom prst="rect">
            <a:avLst/>
          </a:prstGeom>
          <a:noFill/>
          <a:ln>
            <a:noFill/>
          </a:ln>
          <a:effectLst/>
        </p:spPr>
        <p:txBody>
          <a:bodyPr vert="horz" wrap="square" lIns="91440" tIns="45720" rIns="91440" bIns="45720" numCol="1" spcCol="215900" anchor="ctr"/>
          <a:lstStyle/>
          <a:p>
            <a:pPr marL="800100" indent="-457200" algn="just">
              <a:spcBef>
                <a:spcPts val="575"/>
              </a:spcBef>
              <a:buAutoNum type="alphaUcPeriod"/>
              <a:defRPr lang="en-us" sz="2000" cap="none">
                <a:solidFill>
                  <a:srgbClr val="0000FF"/>
                </a:solidFill>
                <a:latin typeface="Trebuchet MS" pitchFamily="2" charset="0"/>
                <a:ea typeface="Calibri" pitchFamily="2" charset="0"/>
                <a:cs typeface="Calibri" pitchFamily="2" charset="0"/>
              </a:defRPr>
            </a:pPr>
            <a:r>
              <a:t>Hand tracking by mediapipe </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		Hand tracking steps are:</a:t>
            </a:r>
          </a:p>
          <a:p>
            <a:pPr marL="800100" indent="-457200" algn="just">
              <a:spcBef>
                <a:spcPts val="575"/>
              </a:spcBef>
              <a:buAutoNum type="arabicParenR"/>
              <a:defRPr lang="en-us" sz="2000" cap="none">
                <a:solidFill>
                  <a:srgbClr val="0000FF"/>
                </a:solidFill>
                <a:latin typeface="Trebuchet MS" pitchFamily="2" charset="0"/>
                <a:ea typeface="Calibri" pitchFamily="2" charset="0"/>
                <a:cs typeface="Calibri" pitchFamily="2" charset="0"/>
              </a:defRPr>
            </a:pPr>
            <a:r>
              <a:t>Realtime Hand Detection: First, instead of training a hand detector, we train a palm detector because estimating bounding boxes of inflexible objects like palms and fists is much easier than recognizing hands with articulated fingers.</a:t>
            </a:r>
          </a:p>
        </p:txBody>
      </p:sp>
      <p:pic>
        <p:nvPicPr>
          <p:cNvPr id="7" name="Picture 8"/>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wF4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wAAABiCgAAshgAAKgXAAAQAAAAJgAAAAgAAAD//////////w=="/>
              </a:ext>
            </a:extLst>
          </p:cNvPicPr>
          <p:nvPr/>
        </p:nvPicPr>
        <p:blipFill>
          <a:blip r:embed="rId4"/>
          <a:stretch>
            <a:fillRect/>
          </a:stretch>
        </p:blipFill>
        <p:spPr>
          <a:xfrm>
            <a:off x="139700" y="1687830"/>
            <a:ext cx="3874770" cy="2157730"/>
          </a:xfrm>
          <a:prstGeom prst="rect">
            <a:avLst/>
          </a:prstGeom>
          <a:noFill/>
          <a:ln>
            <a:noFill/>
          </a:ln>
          <a:effectLst/>
        </p:spPr>
      </p:pic>
      <p:pic>
        <p:nvPicPr>
          <p:cNvPr id="8" name="Picture 10"/>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4yAAAjGAAAUkkAAEwqAAAQAAAAJgAAAAgAAAD//////////w=="/>
              </a:ext>
            </a:extLst>
          </p:cNvPicPr>
          <p:nvPr/>
        </p:nvPicPr>
        <p:blipFill>
          <a:blip r:embed="rId5"/>
          <a:stretch>
            <a:fillRect/>
          </a:stretch>
        </p:blipFill>
        <p:spPr>
          <a:xfrm>
            <a:off x="8258810" y="3923665"/>
            <a:ext cx="3660140" cy="2952115"/>
          </a:xfrm>
          <a:prstGeom prst="rect">
            <a:avLst/>
          </a:prstGeom>
          <a:noFill/>
          <a:ln>
            <a:noFill/>
          </a:ln>
          <a:effectLst/>
        </p:spPr>
      </p:pic>
      <p:sp>
        <p:nvSpPr>
          <p:cNvPr id="9"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f7//xYYAABOMgAAvykAABAAAAAmAAAACAAAAP//////////"/>
              </a:ext>
            </a:extLst>
          </p:cNvSpPr>
          <p:nvPr/>
        </p:nvSpPr>
        <p:spPr>
          <a:xfrm>
            <a:off x="-311785" y="3915410"/>
            <a:ext cx="8489315" cy="287083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 2)  Hand Landmark: Following palm detection over the entire image,                	     our next hand landmark model uses regression to accomplish     	         	     exact keypoint localization of 21 3D hand-knuckle coordinates 		     within the detected hand regions, i.e. direct coordinate 				     prediction.</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 3)  Gesture Classification: We generate the gestures from the  			     projected hand skeleton. In this paper they have divided 			     gestures into six categories: zero, one, two, three, four, and five	     as shown in Fig.3.</a:t>
            </a:r>
            <a:endParaRPr lang="en-us" sz="2400" cap="none"/>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B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4 -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gIAANAKAABlRQAAUSkAABAAAAAmAAAACAAAAP//////////"/>
              </a:ext>
            </a:extLst>
          </p:cNvSpPr>
          <p:nvPr/>
        </p:nvSpPr>
        <p:spPr>
          <a:xfrm>
            <a:off x="473710" y="1757680"/>
            <a:ext cx="10807065" cy="495871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endParaRPr lang="en-us" sz="2400" cap="none"/>
          </a:p>
        </p:txBody>
      </p:sp>
      <p:sp>
        <p:nvSpPr>
          <p:cNvPr id="6"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AgAAGIKAADgPQAA4ygAABAAAAAmAAAACAAAAP//////////"/>
              </a:ext>
            </a:extLst>
          </p:cNvSpPr>
          <p:nvPr/>
        </p:nvSpPr>
        <p:spPr>
          <a:xfrm>
            <a:off x="1358900" y="1687830"/>
            <a:ext cx="8699500" cy="495871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B.   Mediapipe </a:t>
            </a:r>
          </a:p>
          <a:p>
            <a:pPr lvl="1" marL="11430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Google’s Mediapipe is a cross-platform library that delivers great ready-to-use machine learning solutions for computer vision workloads. </a:t>
            </a:r>
          </a:p>
          <a:p>
            <a:pPr lvl="1" marL="11430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MediaPipe is a structure that allows developers to create cross-platform multimodal (video, audio, and any time series data) applied machine learning pipelines. </a:t>
            </a:r>
          </a:p>
          <a:p>
            <a:pPr lvl="1" marL="11430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Human body detection and tracking models from MediaPipe have been trained using Google’s enormous and diverse dataset. They track critical spots on different regions of the body as a skeleton of nodes, edges, and landmarks. </a:t>
            </a:r>
          </a:p>
          <a:p>
            <a:pPr lvl="1" marL="11430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Three dimension normalization is applied to all coordinate points. The flow of information is easily adaptable and adjustable via graphs. The training and classification of hand gestures is done using MediaPipe.</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B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4 -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QA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gYAAMMJAADCOwAAbhEAABAAAAAmAAAACAAAAP//////////"/>
              </a:ext>
            </a:extLst>
          </p:cNvSpPr>
          <p:nvPr/>
        </p:nvSpPr>
        <p:spPr>
          <a:xfrm>
            <a:off x="1014730" y="1586865"/>
            <a:ext cx="8699500" cy="124650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C. Human Computer Interaction </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The block diagram of the human computer interaction (HCI) is shown</a:t>
            </a:r>
          </a:p>
        </p:txBody>
      </p:sp>
      <p:pic>
        <p:nvPicPr>
          <p:cNvPr id="6" name="Picture 6"/>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wM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4PAABgEAAANzsAAJMfAAAQAAAAJgAAAAgAAAD//////////w=="/>
              </a:ext>
            </a:extLst>
          </p:cNvPicPr>
          <p:nvPr/>
        </p:nvPicPr>
        <p:blipFill>
          <a:blip r:embed="rId4"/>
          <a:stretch>
            <a:fillRect/>
          </a:stretch>
        </p:blipFill>
        <p:spPr>
          <a:xfrm>
            <a:off x="2477770" y="2661920"/>
            <a:ext cx="7148195" cy="2470785"/>
          </a:xfrm>
          <a:prstGeom prst="rect">
            <a:avLst/>
          </a:prstGeom>
          <a:noFill/>
          <a:ln>
            <a:noFill/>
          </a:ln>
          <a:effectLst/>
        </p:spPr>
      </p:pic>
      <p:sp>
        <p:nvSpPr>
          <p:cNvPr id="7"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PgYAANIfAADCOwAAfScAABAAAAAmAAAACAAAAP//////////"/>
              </a:ext>
            </a:extLst>
          </p:cNvSpPr>
          <p:nvPr/>
        </p:nvSpPr>
        <p:spPr>
          <a:xfrm>
            <a:off x="1014730" y="5172710"/>
            <a:ext cx="8699500" cy="1246505"/>
          </a:xfrm>
          <a:prstGeom prst="rect">
            <a:avLst/>
          </a:prstGeom>
          <a:noFill/>
          <a:ln>
            <a:noFill/>
          </a:ln>
          <a:effectLst/>
        </p:spPr>
        <p:txBody>
          <a:bodyPr vert="horz" wrap="square" lIns="91440" tIns="45720" rIns="91440" bIns="45720" numCol="1" spcCol="215900" anchor="ctr"/>
          <a:lstStyle/>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D. Unity3D </a:t>
            </a:r>
          </a:p>
          <a:p>
            <a:pPr marL="342900" algn="just">
              <a:spcBef>
                <a:spcPts val="575"/>
              </a:spcBef>
              <a:defRPr lang="en-us" sz="2000" cap="none">
                <a:solidFill>
                  <a:srgbClr val="0000FF"/>
                </a:solidFill>
                <a:latin typeface="Trebuchet MS" pitchFamily="2" charset="0"/>
                <a:ea typeface="Calibri" pitchFamily="2" charset="0"/>
                <a:cs typeface="Calibri" pitchFamily="2" charset="0"/>
              </a:defRPr>
            </a:pPr>
            <a:r>
              <a:t>Unity is the most popular platform for developing and managing real-time 3D content in the world. Unity3D is used to create virtual objects and these virtual objects are manipulated use hand gestures.</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A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5 -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9YO/Y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xgAAMQJAADyRAAARCcAAAAAAAAmAAAACAAAAP//////////"/>
              </a:ext>
            </a:extLst>
          </p:cNvSpPr>
          <p:nvPr/>
        </p:nvSpPr>
        <p:spPr>
          <a:xfrm>
            <a:off x="3943985" y="1587500"/>
            <a:ext cx="7263765" cy="4795520"/>
          </a:xfrm>
          <a:prstGeom prst="rect">
            <a:avLst/>
          </a:prstGeom>
          <a:noFill/>
          <a:ln>
            <a:noFill/>
          </a:ln>
          <a:effectLst/>
        </p:spPr>
        <p:txBody>
          <a:bodyPr vert="horz" wrap="square" lIns="91440" tIns="45720" rIns="91440" bIns="45720" numCol="1" spcCol="215900" anchor="ctr"/>
          <a:lstStyle/>
          <a:p>
            <a:pPr marL="342900" marR="0" indent="0" algn="l" defTabSz="914400">
              <a:lnSpc>
                <a:spcPct val="100000"/>
              </a:lnSpc>
              <a:spcBef>
                <a:spcPts val="0"/>
              </a:spcBef>
              <a:spcAft>
                <a:spcPts val="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This paper mainly focuses on how to use computer operations through hand gestures and movements, which is one of the most efficient methods to utilize a computer.</a:t>
            </a:r>
          </a:p>
          <a:p>
            <a:pPr marL="342900" marR="0" indent="0" algn="l" defTabSz="914400">
              <a:lnSpc>
                <a:spcPct val="100000"/>
              </a:lnSpc>
              <a:spcBef>
                <a:spcPts val="0"/>
              </a:spcBef>
              <a:spcAft>
                <a:spcPts val="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a:p>
            <a:pPr marL="342900" marR="0" indent="0" algn="l" defTabSz="914400">
              <a:lnSpc>
                <a:spcPct val="100000"/>
              </a:lnSpc>
              <a:spcBef>
                <a:spcPts val="0"/>
              </a:spcBef>
              <a:spcAft>
                <a:spcPts val="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This way of controlling laptops and computers using hand gestures is known as </a:t>
            </a:r>
            <a:r>
              <a:rPr b="1" cap="none"/>
              <a:t>leap motion.</a:t>
            </a:r>
            <a:endParaRPr b="1" cap="none"/>
          </a:p>
          <a:p>
            <a:pPr marL="0" marR="0" indent="0" algn="l" defTabSz="914400">
              <a:lnSpc>
                <a:spcPct val="100000"/>
              </a:lnSpc>
              <a:spcBef>
                <a:spcPts val="0"/>
              </a:spcBef>
              <a:spcAft>
                <a:spcPts val="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a:p>
            <a:pPr marL="0" marR="0" indent="0" algn="l" defTabSz="914400">
              <a:lnSpc>
                <a:spcPct val="100000"/>
              </a:lnSpc>
              <a:spcBef>
                <a:spcPts val="0"/>
              </a:spcBef>
              <a:spcAft>
                <a:spcPts val="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a:p>
            <a:pPr marL="0" marR="0" indent="0" algn="l" defTabSz="914400">
              <a:lnSpc>
                <a:spcPct val="107000"/>
              </a:lnSpc>
              <a:spcBef>
                <a:spcPts val="0"/>
              </a:spcBef>
              <a:spcAft>
                <a:spcPts val="80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A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5 -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sAAMQJAADyRAAARCcAAAAAAAAmAAAACAAAAP//////////"/>
              </a:ext>
            </a:extLst>
          </p:cNvSpPr>
          <p:nvPr/>
        </p:nvSpPr>
        <p:spPr>
          <a:xfrm>
            <a:off x="4548505" y="1587500"/>
            <a:ext cx="6659245" cy="4795520"/>
          </a:xfrm>
          <a:prstGeom prst="rect">
            <a:avLst/>
          </a:prstGeom>
          <a:noFill/>
          <a:ln>
            <a:noFill/>
          </a:ln>
          <a:effectLst/>
        </p:spPr>
        <p:txBody>
          <a:bodyPr vert="horz" wrap="square" lIns="91440" tIns="45720" rIns="91440" bIns="45720" numCol="1" spcCol="215900" anchor="ctr"/>
          <a:lstStyle/>
          <a:p>
            <a:pPr marL="0" marR="0" indent="0" algn="l" defTabSz="914400">
              <a:lnSpc>
                <a:spcPct val="107000"/>
              </a:lnSpc>
              <a:spcBef>
                <a:spcPts val="0"/>
              </a:spcBef>
              <a:spcAft>
                <a:spcPts val="800"/>
              </a:spcAft>
              <a:buClrTx/>
              <a:buSzTx/>
              <a:buFont typeface="Wingdings" pitchFamily="2" charset="2"/>
              <a:buChar char=""/>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Mouse movement: Moving the pointer hand allows you to move the mouse around. The mouse cursor coordinates on the computer's desktop are transferred to the centroid of the pointer hand's coordinates inside the processed picture.</a:t>
            </a:r>
          </a:p>
          <a:p>
            <a:pPr lvl="1" marL="0" marR="0" indent="0" algn="l" defTabSz="914400">
              <a:lnSpc>
                <a:spcPct val="107000"/>
              </a:lnSpc>
              <a:spcBef>
                <a:spcPts val="0"/>
              </a:spcBef>
              <a:spcAft>
                <a:spcPts val="800"/>
              </a:spcAft>
              <a:buClrTx/>
              <a:buSzTx/>
              <a:buFont typeface="Wingdings" pitchFamily="2" charset="2"/>
              <a:buChar char=""/>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Activating and deactivating mouse control: Activating and deactivating the mouse's interpretation of gesture-based commands is essential in various situations. Making a gesture with both hands, each of which has five extended fingers, accomplishes this.</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A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5 -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sAAMQJAADyRAAARCcAAAAAAAAmAAAACAAAAP//////////"/>
              </a:ext>
            </a:extLst>
          </p:cNvSpPr>
          <p:nvPr/>
        </p:nvSpPr>
        <p:spPr>
          <a:xfrm>
            <a:off x="4548505" y="1587500"/>
            <a:ext cx="6659245" cy="4795520"/>
          </a:xfrm>
          <a:prstGeom prst="rect">
            <a:avLst/>
          </a:prstGeom>
          <a:noFill/>
          <a:ln>
            <a:noFill/>
          </a:ln>
          <a:effectLst/>
        </p:spPr>
        <p:txBody>
          <a:bodyPr vert="horz" wrap="square" lIns="91440" tIns="45720" rIns="91440" bIns="45720" numCol="1" spcCol="215900" anchor="ctr"/>
          <a:lstStyle/>
          <a:p>
            <a:pPr marL="0" marR="0" indent="0" algn="l" defTabSz="914400">
              <a:lnSpc>
                <a:spcPct val="107000"/>
              </a:lnSpc>
              <a:spcBef>
                <a:spcPts val="0"/>
              </a:spcBef>
              <a:spcAft>
                <a:spcPts val="80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The main steps involved are : </a:t>
            </a:r>
          </a:p>
          <a:p>
            <a:pPr marL="457200" marR="0" indent="-228600" algn="l" defTabSz="914400">
              <a:lnSpc>
                <a:spcPct val="107000"/>
              </a:lnSpc>
              <a:spcBef>
                <a:spcPts val="0"/>
              </a:spcBef>
              <a:spcAft>
                <a:spcPts val="800"/>
              </a:spcAft>
              <a:buClrTx/>
              <a:buSzTx/>
              <a:buFont typeface="Wingdings" pitchFamily="2" charset="2"/>
              <a:buChar char=""/>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The movements done by the user will be then recognized using </a:t>
            </a:r>
            <a:r>
              <a:rPr b="1" cap="none"/>
              <a:t>open CV</a:t>
            </a:r>
            <a:r>
              <a:t>. (OpenCV is a large open-source library for image processing, computer vision, and machine learning.)</a:t>
            </a:r>
          </a:p>
          <a:p>
            <a:pPr marL="457200" marR="0" indent="-228600" algn="l" defTabSz="914400">
              <a:lnSpc>
                <a:spcPct val="107000"/>
              </a:lnSpc>
              <a:spcBef>
                <a:spcPts val="0"/>
              </a:spcBef>
              <a:spcAft>
                <a:spcPts val="800"/>
              </a:spcAft>
              <a:buClrTx/>
              <a:buSzTx/>
              <a:buFont typeface="Wingdings" pitchFamily="2" charset="2"/>
              <a:buChar char=""/>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This will be followed by the mapping of the movements of the hand to a co-ordinate already specified.</a:t>
            </a:r>
          </a:p>
          <a:p>
            <a:pPr marL="457200" marR="0" indent="-228600" algn="l" defTabSz="914400">
              <a:lnSpc>
                <a:spcPct val="107000"/>
              </a:lnSpc>
              <a:spcBef>
                <a:spcPts val="0"/>
              </a:spcBef>
              <a:spcAft>
                <a:spcPts val="800"/>
              </a:spcAft>
              <a:buClrTx/>
              <a:buSzTx/>
              <a:buFont typeface="Wingdings" pitchFamily="2" charset="2"/>
              <a:buChar char=""/>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This mapping will be then analysed to corresponding cursor movements. These movements will help to recognize and analyse the gestures.</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A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5 -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LU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sAAMQJAADyRAAARCcAAAAAAAAmAAAACAAAAP//////////"/>
              </a:ext>
            </a:extLst>
          </p:cNvSpPr>
          <p:nvPr/>
        </p:nvSpPr>
        <p:spPr>
          <a:xfrm>
            <a:off x="4548505" y="1587500"/>
            <a:ext cx="6659245" cy="4795520"/>
          </a:xfrm>
          <a:prstGeom prst="rect">
            <a:avLst/>
          </a:prstGeom>
          <a:noFill/>
          <a:ln>
            <a:noFill/>
          </a:ln>
          <a:effectLst/>
        </p:spPr>
        <p:txBody>
          <a:bodyPr vert="horz" wrap="square" lIns="91440" tIns="45720" rIns="91440" bIns="45720" numCol="1" spcCol="215900" anchor="ctr"/>
          <a:lstStyle/>
          <a:p>
            <a:pPr marL="0" marR="0" indent="0" algn="l" defTabSz="914400">
              <a:lnSpc>
                <a:spcPct val="107000"/>
              </a:lnSpc>
              <a:spcBef>
                <a:spcPts val="0"/>
              </a:spcBef>
              <a:spcAft>
                <a:spcPts val="80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Hand tracking is combined with fingertip detection which makes it easy to develop simple, reliable hand gesture languages that may be used by a human operator to send control information to a computer system.</a:t>
            </a:r>
          </a:p>
          <a:p>
            <a:pPr marL="0" marR="0" indent="0" algn="l" defTabSz="914400">
              <a:lnSpc>
                <a:spcPct val="107000"/>
              </a:lnSpc>
              <a:spcBef>
                <a:spcPts val="0"/>
              </a:spcBef>
              <a:spcAft>
                <a:spcPts val="80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The above figure describes Fingertips coordinate mapping, fingertips are numbered from 0 to 20, with each fingertip receiving its own number. (Mediapipe, Pynput &amp; OpenCV are the libraries and packages are used for this.)</a:t>
            </a: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BAAAAAAAAAAAAAAAoAAAAAQAAAAIAAAAAAAAAAAAAAAA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AAAAAAAAAAAAAAAAAAAAAAAAAAAAAAAAAAAAAAAAAAAAAAAAAf39/AH9/fwDMzMwAwMD/AH9/fwAAAAAAAAAAAAAAAAD///8AAAAAACEAAAAYAAAAFAAAAEoDAAAiDgAASBoAAGkgAAAAAAAAJgAAAAgAAAD//////////w=="/>
              </a:ext>
            </a:extLst>
          </p:cNvPicPr>
          <p:nvPr/>
        </p:nvPicPr>
        <p:blipFill>
          <a:blip r:embed="rId4"/>
          <a:stretch>
            <a:fillRect/>
          </a:stretch>
        </p:blipFill>
        <p:spPr>
          <a:xfrm>
            <a:off x="534670" y="2297430"/>
            <a:ext cx="3737610" cy="2971165"/>
          </a:xfrm>
          <a:prstGeom prst="rect">
            <a:avLst/>
          </a:prstGeom>
          <a:noFill/>
          <a:ln w="25400" cap="flat" cmpd="sng" algn="ctr">
            <a:solidFill>
              <a:srgbClr val="000000"/>
            </a:solidFill>
            <a:prstDash val="solid"/>
            <a:headEnd type="none"/>
            <a:tailEnd type="none"/>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A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5 -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A0AAEMfAABTNgAAoyYAAAAAAAAmAAAACAAAAP//////////"/>
              </a:ext>
            </a:extLst>
          </p:cNvSpPr>
          <p:nvPr/>
        </p:nvSpPr>
        <p:spPr>
          <a:xfrm>
            <a:off x="2171700" y="5081905"/>
            <a:ext cx="6659245" cy="1198880"/>
          </a:xfrm>
          <a:prstGeom prst="rect">
            <a:avLst/>
          </a:prstGeom>
          <a:noFill/>
          <a:ln>
            <a:noFill/>
          </a:ln>
          <a:effectLst/>
        </p:spPr>
        <p:txBody>
          <a:bodyPr vert="horz" wrap="square" lIns="91440" tIns="45720" rIns="91440" bIns="45720" numCol="1" spcCol="215900" anchor="ctr"/>
          <a:lstStyle/>
          <a:p>
            <a:pPr marL="0" marR="0" indent="0" algn="l" defTabSz="914400">
              <a:lnSpc>
                <a:spcPct val="107000"/>
              </a:lnSpc>
              <a:spcBef>
                <a:spcPts val="0"/>
              </a:spcBef>
              <a:spcAft>
                <a:spcPts val="80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t>The above figure is the conceptual architecture.</a:t>
            </a:r>
          </a:p>
          <a:p>
            <a:pPr marL="0" marR="0" indent="0" algn="l" defTabSz="914400">
              <a:lnSpc>
                <a:spcPct val="107000"/>
              </a:lnSpc>
              <a:spcBef>
                <a:spcPts val="0"/>
              </a:spcBef>
              <a:spcAft>
                <a:spcPts val="800"/>
              </a:spcAft>
              <a:buNone/>
              <a:tabLst/>
              <a:defRPr sz="22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p:txBody>
      </p:sp>
      <p:pic>
        <p:nvPicPr>
          <p:cNvPr id="6"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AAAAAAAAAAAAAAAAAAAAAAAAAAAAAAAAAAAAAAAAAAAAAAAAAf39/AH9/fwDMzMwAwMD/AH9/fwAAAAAAAAAAAAAAAAD///8AAAAAACEAAAAYAAAAFAAAAEwFAAC4CgAAFD4AAOAcAAAAAAAAJgAAAAgAAAD//////////w=="/>
              </a:ext>
            </a:extLst>
          </p:cNvPicPr>
          <p:nvPr/>
        </p:nvPicPr>
        <p:blipFill>
          <a:blip r:embed="rId4"/>
          <a:stretch>
            <a:fillRect/>
          </a:stretch>
        </p:blipFill>
        <p:spPr>
          <a:xfrm>
            <a:off x="861060" y="1742440"/>
            <a:ext cx="9230360" cy="2951480"/>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1;p4"/>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2;p4"/>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BkAAAgHAACgQQAA3wkAABAAAAAmAAAACAAAAP//////////"/>
              </a:ext>
            </a:extLst>
          </p:cNvSpPr>
          <p:nvPr/>
        </p:nvSpPr>
        <p:spPr>
          <a:xfrm>
            <a:off x="4191000" y="1143000"/>
            <a:ext cx="647700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Suggestions from Review – 1</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Content Placeholder 2"/>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RAAABQKAABrSAAAJCcAABAAAAAmAAAACAAAAP//////////"/>
              </a:ext>
            </a:extLst>
          </p:cNvSpPr>
          <p:nvPr/>
        </p:nvSpPr>
        <p:spPr>
          <a:xfrm>
            <a:off x="2672715" y="1638300"/>
            <a:ext cx="9099550" cy="4724400"/>
          </a:xfrm>
          <a:prstGeom prst="rect">
            <a:avLst/>
          </a:prstGeom>
          <a:noFill/>
          <a:ln>
            <a:noFill/>
          </a:ln>
          <a:effectLst/>
        </p:spPr>
        <p:txBody>
          <a:bodyPr vert="horz" wrap="square" lIns="91440" tIns="45720" rIns="91440" bIns="45720" numCol="1" spcCol="215900" anchor="t"/>
          <a:lstStyle/>
          <a:p>
            <a:pPr marL="342900" indent="12700" algn="just">
              <a:spcBef>
                <a:spcPts val="575"/>
              </a:spcBef>
              <a:buFont typeface="Wingdings" pitchFamily="0" charset="2"/>
              <a:buChar char="§"/>
              <a:defRPr lang="en-in" sz="2000" cap="none">
                <a:solidFill>
                  <a:srgbClr val="0000FF"/>
                </a:solidFill>
                <a:latin typeface="Trebuchet MS" pitchFamily="2" charset="0"/>
                <a:ea typeface="Calibri" pitchFamily="2" charset="0"/>
                <a:cs typeface="Calibri" pitchFamily="2" charset="0"/>
              </a:defRPr>
            </a:pPr>
            <a:r>
              <a:t>Previously we faced the dilema of wheather or not to implement the side faced exercises, but our pannel members gave us clear instructions to stick to only front faced exercise implementation.</a:t>
            </a:r>
          </a:p>
          <a:p>
            <a:pPr marL="342900" indent="12700" algn="just">
              <a:spcBef>
                <a:spcPts val="575"/>
              </a:spcBef>
              <a:buFont typeface="Wingdings" pitchFamily="0" charset="2"/>
              <a:buChar char="§"/>
              <a:defRPr lang="en-in" sz="2000" cap="none">
                <a:solidFill>
                  <a:srgbClr val="0000FF"/>
                </a:solidFill>
                <a:latin typeface="Trebuchet MS" pitchFamily="2" charset="0"/>
                <a:ea typeface="Calibri" pitchFamily="2" charset="0"/>
                <a:cs typeface="Calibri" pitchFamily="2" charset="0"/>
              </a:defRPr>
            </a:pPr>
            <a:r>
              <a:t>The plan of implementing a centralized workout application was also cut short, as the pannel wanted us to implement a localised workout application and not include the complexity of cloud.</a:t>
            </a:r>
          </a:p>
          <a:p>
            <a:pPr marL="342900" indent="12700" algn="just">
              <a:spcBef>
                <a:spcPts val="575"/>
              </a:spcBef>
              <a:buFont typeface="Wingdings" pitchFamily="0" charset="2"/>
              <a:buChar char="§"/>
              <a:defRPr lang="en-us" sz="1400" cap="none"/>
            </a:pPr>
            <a:r>
              <a:rPr lang="en-in" sz="2000" cap="none">
                <a:solidFill>
                  <a:srgbClr val="0000FF"/>
                </a:solidFill>
                <a:latin typeface="Trebuchet MS" pitchFamily="2" charset="0"/>
                <a:ea typeface="Calibri" pitchFamily="2" charset="0"/>
                <a:cs typeface="Calibri" pitchFamily="2" charset="0"/>
              </a:rPr>
              <a:t>Since these changes have brought around a major boast in our project progress. Initial implementation of mapping of the front faced image to skeletal structure has taken shape.</a:t>
            </a:r>
            <a:endParaRPr lang="en-in" sz="2000" cap="none">
              <a:solidFill>
                <a:srgbClr val="0000FF"/>
              </a:solidFill>
              <a:latin typeface="Trebuchet MS" pitchFamily="2" charset="0"/>
              <a:ea typeface="Calibri" pitchFamily="2" charset="0"/>
              <a:cs typeface="Calibri" pitchFamily="2" charset="0"/>
            </a:endParaRPr>
          </a:p>
          <a:p>
            <a:pPr marL="342900" indent="12700" algn="just">
              <a:spcBef>
                <a:spcPts val="575"/>
              </a:spcBef>
              <a:buFont typeface="Wingdings" pitchFamily="0" charset="2"/>
              <a:buChar char="§"/>
              <a:defRPr lang="en-in" sz="2000" cap="none">
                <a:solidFill>
                  <a:srgbClr val="0000FF"/>
                </a:solidFill>
                <a:latin typeface="Trebuchet MS" pitchFamily="2" charset="0"/>
                <a:ea typeface="Calibri" pitchFamily="2" charset="0"/>
                <a:cs typeface="Calibri" pitchFamily="2" charset="0"/>
              </a:defRPr>
            </a:pPr>
            <a:r>
              <a:t>Hands and fingers recognition and tracking has been implemented but the mapping gestures to functions is yet to be implemented.</a:t>
            </a:r>
          </a:p>
          <a:p>
            <a:pPr marL="342900" indent="12700" algn="just">
              <a:spcBef>
                <a:spcPts val="575"/>
              </a:spcBef>
              <a:buFont typeface="Wingdings" pitchFamily="0" charset="2"/>
              <a:buChar char="§"/>
              <a:defRPr lang="en-in" sz="2000" cap="none">
                <a:solidFill>
                  <a:srgbClr val="0000FF"/>
                </a:solidFill>
                <a:latin typeface="Trebuchet MS" pitchFamily="2" charset="0"/>
                <a:ea typeface="Calibri" pitchFamily="2" charset="0"/>
                <a:cs typeface="Calibri" pitchFamily="2" charset="0"/>
              </a:defRPr>
            </a:pPr>
            <a:r>
              <a:t>Paper review which was initially focused on side as well as front implementation has now been brought down to front faced posture recognition only.</a:t>
            </a:r>
          </a:p>
          <a:p>
            <a:pPr marL="342900" indent="12700" algn="just">
              <a:spcBef>
                <a:spcPts val="575"/>
              </a:spcBef>
              <a:buFont typeface="Wingdings" pitchFamily="0" charset="2"/>
              <a:buChar char="§"/>
              <a:defRPr lang="en-in" sz="2000" cap="none">
                <a:solidFill>
                  <a:srgbClr val="0000FF"/>
                </a:solidFill>
                <a:latin typeface="Trebuchet MS" pitchFamily="2" charset="0"/>
                <a:ea typeface="Calibri" pitchFamily="2" charset="0"/>
                <a:cs typeface="Calibri" pitchFamily="2" charset="0"/>
              </a:defRPr>
            </a:p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ZwcAAIgGAACgQQAATAkAAAAAAAAmAAAACAAAAP//////////"/>
              </a:ext>
            </a:extLst>
          </p:cNvSpPr>
          <p:nvPr/>
        </p:nvSpPr>
        <p:spPr>
          <a:xfrm>
            <a:off x="1203325" y="1061720"/>
            <a:ext cx="9464675" cy="44958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5 -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pic>
        <p:nvPicPr>
          <p:cNvPr id="5" name="Picture1"/>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AAAAAAAAAAAAAAAAAAAAAAAAAAAAAAAAAAAAAAAAAAAAAAAAAf39/AH9/fwDMzMwAwMD/AH9/fwAAAAAAAAAAAAAAAAD///8AAAAAACEAAAAYAAAAFAAAADkCAABfDAAAVBQAAOcaAAAAAAAAJgAAAAgAAAD//////////w=="/>
              </a:ext>
            </a:extLst>
          </p:cNvPicPr>
          <p:nvPr/>
        </p:nvPicPr>
        <p:blipFill>
          <a:blip r:embed="rId4"/>
          <a:stretch>
            <a:fillRect/>
          </a:stretch>
        </p:blipFill>
        <p:spPr>
          <a:xfrm>
            <a:off x="361315" y="2011045"/>
            <a:ext cx="2943225" cy="2362200"/>
          </a:xfrm>
          <a:prstGeom prst="rect">
            <a:avLst/>
          </a:prstGeom>
          <a:noFill/>
          <a:ln>
            <a:noFill/>
          </a:ln>
          <a:effectLst/>
        </p:spPr>
      </p:pic>
      <p:pic>
        <p:nvPicPr>
          <p:cNvPr id="6" name="Picture2"/>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AAAAAAAAAAAAAAAAAAAAAAAAAAAAAAAAAAAAAAAAAAAAAAAAAf39/AH9/fwDMzMwAwMD/AH9/fwAAAAAAAAAAAAAAAAD///8AAAAAACEAAAAYAAAAFAAAAP8aAADgDAAA3S0AANEbAAAAAAAAJgAAAAgAAAD//////////w=="/>
              </a:ext>
            </a:extLst>
          </p:cNvPicPr>
          <p:nvPr/>
        </p:nvPicPr>
        <p:blipFill>
          <a:blip r:embed="rId5"/>
          <a:stretch>
            <a:fillRect/>
          </a:stretch>
        </p:blipFill>
        <p:spPr>
          <a:xfrm>
            <a:off x="4388485" y="2092960"/>
            <a:ext cx="3067050" cy="2428875"/>
          </a:xfrm>
          <a:prstGeom prst="rect">
            <a:avLst/>
          </a:prstGeom>
          <a:noFill/>
          <a:ln>
            <a:noFill/>
          </a:ln>
          <a:effectLst/>
        </p:spPr>
      </p:pic>
      <p:pic>
        <p:nvPicPr>
          <p:cNvPr id="7" name="Picture3"/>
          <p:cNvPicPr>
            <a:picLocks noChangeAspect="1"/>
            <a:extLst>
              <a:ext uri="smNativeData">
                <pr:smNativeData xmlns:pr="smNativeData" xmlns="smNativeData" val="SMDATA_17_11RAYhMAAAAlAAAAEQAAAC0AAAAAkAAAAEgAAACQAAAASAAAAAAAAAAAAAAAAAAAAAEAAABQAAAAAAAAAAAA4D8AAAAAAADgPwAAAAAAAOA/AAAAAAAA4D8AAAAAAADgPwAAAAAAAOA/AAAAAAAA4D8AAAAAAADgPwAAAAAAAOA/AAAAAAAA4D8CAAAAjAAAAAAAAAAAAAAA////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B/f38A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AAAAAAAAAAAAAAAAAAAAAAAAAAAAAAAAAAAAAAAAAAAAAAAAAf39/AH9/fwDMzMwAwMD/AH9/fwAAAAAAAAAAAAAAAAD///8AAAAAACEAAAAYAAAAFAAAAIc1AAAhDQAAZUgAABIcAAAAAAAAJgAAAAgAAAD//////////w=="/>
              </a:ext>
            </a:extLst>
          </p:cNvPicPr>
          <p:nvPr/>
        </p:nvPicPr>
        <p:blipFill>
          <a:blip r:embed="rId6"/>
          <a:stretch>
            <a:fillRect/>
          </a:stretch>
        </p:blipFill>
        <p:spPr>
          <a:xfrm>
            <a:off x="8701405" y="2134235"/>
            <a:ext cx="3067050" cy="2428875"/>
          </a:xfrm>
          <a:prstGeom prst="rect">
            <a:avLst/>
          </a:prstGeom>
          <a:noFill/>
          <a:ln>
            <a:noFill/>
          </a:ln>
          <a:effectLst/>
        </p:spPr>
      </p:pic>
      <p:sp>
        <p:nvSpPr>
          <p:cNvPr id="8" name="Textbox1"/>
          <p:cNvSpPr txBox="1">
            <a:extLst>
              <a:ext uri="smNativeData">
                <pr:smNativeData xmlns:pr="smNativeData" xmlns="smNativeData" val="SMDATA_15_11RA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QEAAPkbAAA9FQAAMh8AAAAAAAAmAAAACAAAAP//////////"/>
              </a:ext>
            </a:extLst>
          </p:cNvSpPr>
          <p:nvPr/>
        </p:nvSpPr>
        <p:spPr>
          <a:xfrm>
            <a:off x="191135" y="4547235"/>
            <a:ext cx="3261360" cy="523875"/>
          </a:xfrm>
          <a:prstGeom prst="rect">
            <a:avLst/>
          </a:prstGeom>
          <a:noFill/>
          <a:ln>
            <a:noFill/>
          </a:ln>
          <a:effectLst/>
        </p:spPr>
        <p:txBody>
          <a:bodyPr vert="horz" wrap="square" numCol="1" spcCol="215900" anchor="t"/>
          <a:lstStyle/>
          <a:p>
            <a:pPr marL="457200" marR="0" indent="-228600" algn="l" defTabSz="914400">
              <a:lnSpc>
                <a:spcPct val="107000"/>
              </a:lnSpc>
              <a:spcBef>
                <a:spcPts val="0"/>
              </a:spcBef>
              <a:spcAft>
                <a:spcPts val="80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rPr/>
              <a:t>1. </a:t>
            </a:r>
            <a:r>
              <a:rPr b="1" cap="none"/>
              <a:t>Single click action</a:t>
            </a:r>
            <a:r>
              <a:t> (index finger and middle finger)</a:t>
            </a:r>
          </a:p>
          <a:p>
            <a:pPr marL="0" marR="0" indent="0" algn="l" defTabSz="914400">
              <a:lnSpc>
                <a:spcPct val="100000"/>
              </a:lnSpc>
              <a:spcBef>
                <a:spcPts val="0"/>
              </a:spcBef>
              <a:spcAft>
                <a:spcPts val="0"/>
              </a:spcAft>
              <a:buNone/>
              <a:tabLst/>
              <a:defRPr sz="1400" b="0" i="0" u="none" strike="noStrike" kern="1" cap="none" spc="0" baseline="0">
                <a:solidFill>
                  <a:srgbClr val="0000FF"/>
                </a:solidFill>
                <a:effectLst/>
                <a:latin typeface="Trebuchet MS" pitchFamily="2" charset="0"/>
                <a:ea typeface="Trebuchet MS" pitchFamily="2" charset="0"/>
                <a:cs typeface="Trebuchet MS" pitchFamily="2" charset="0"/>
              </a:defRPr>
            </a:pPr>
          </a:p>
        </p:txBody>
      </p:sp>
      <p:sp>
        <p:nvSpPr>
          <p:cNvPr id="9" name="Textbox2"/>
          <p:cNvSpPr txBox="1">
            <a:extLst>
              <a:ext uri="smNativeData">
                <pr:smNativeData xmlns:pr="smNativeData" xmlns="smNativeData" val="SMDATA_15_11RA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hoAACMcAAAxLgAABSAAAAAAAAAmAAAACAAAAP//////////"/>
              </a:ext>
            </a:extLst>
          </p:cNvSpPr>
          <p:nvPr/>
        </p:nvSpPr>
        <p:spPr>
          <a:xfrm>
            <a:off x="4288790" y="4573905"/>
            <a:ext cx="3220085" cy="631190"/>
          </a:xfrm>
          <a:prstGeom prst="rect">
            <a:avLst/>
          </a:prstGeom>
          <a:noFill/>
          <a:ln>
            <a:noFill/>
          </a:ln>
          <a:effectLst/>
        </p:spPr>
        <p:txBody>
          <a:bodyPr vert="horz" wrap="square" numCol="1" spcCol="215900" anchor="t"/>
          <a:lstStyle/>
          <a:p>
            <a:pPr marL="457200" marR="0" indent="-228600" algn="l" defTabSz="914400">
              <a:lnSpc>
                <a:spcPct val="107000"/>
              </a:lnSpc>
              <a:spcBef>
                <a:spcPts val="0"/>
              </a:spcBef>
              <a:spcAft>
                <a:spcPts val="80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rPr/>
              <a:t>2.</a:t>
            </a:r>
            <a:r>
              <a:rPr b="1" cap="none"/>
              <a:t> Drag Action</a:t>
            </a:r>
            <a:r>
              <a:t> (Pinch using thumb and index finger)</a:t>
            </a:r>
          </a:p>
          <a:p>
            <a:pPr marL="0" marR="0" indent="0" algn="l" defTabSz="914400">
              <a:lnSpc>
                <a:spcPct val="100000"/>
              </a:lnSpc>
              <a:spcBef>
                <a:spcPts val="0"/>
              </a:spcBef>
              <a:spcAft>
                <a:spcPts val="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a:p>
            <a:pPr marL="0" marR="0" indent="0" algn="l" defTabSz="914400">
              <a:lnSpc>
                <a:spcPct val="100000"/>
              </a:lnSpc>
              <a:spcBef>
                <a:spcPts val="0"/>
              </a:spcBef>
              <a:spcAft>
                <a:spcPts val="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p:txBody>
      </p:sp>
      <p:sp>
        <p:nvSpPr>
          <p:cNvPr id="10" name="Textbox3"/>
          <p:cNvSpPr txBox="1">
            <a:extLst>
              <a:ext uri="smNativeData">
                <pr:smNativeData xmlns:pr="smNativeData" xmlns="smNativeData" val="SMDATA_15_11RAYhMAAAAlAAAAEgAAAA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ejYAAJMcAADjRwAAsCAAAAAAAAAmAAAACAAAAP//////////"/>
              </a:ext>
            </a:extLst>
          </p:cNvSpPr>
          <p:nvPr/>
        </p:nvSpPr>
        <p:spPr>
          <a:xfrm>
            <a:off x="8855710" y="4645025"/>
            <a:ext cx="2830195" cy="668655"/>
          </a:xfrm>
          <a:prstGeom prst="rect">
            <a:avLst/>
          </a:prstGeom>
          <a:noFill/>
          <a:ln>
            <a:noFill/>
          </a:ln>
          <a:effectLst/>
        </p:spPr>
        <p:txBody>
          <a:bodyPr vert="horz" wrap="square" numCol="1" spcCol="215900" anchor="t"/>
          <a:lstStyle/>
          <a:p>
            <a:pPr marL="457200" marR="0" indent="-228600" algn="l" defTabSz="914400">
              <a:lnSpc>
                <a:spcPct val="107000"/>
              </a:lnSpc>
              <a:spcBef>
                <a:spcPts val="0"/>
              </a:spcBef>
              <a:spcAft>
                <a:spcPts val="80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r>
              <a:rPr/>
              <a:t>3.</a:t>
            </a:r>
            <a:r>
              <a:rPr b="1" cap="none"/>
              <a:t> Mouse Movement</a:t>
            </a:r>
            <a:r>
              <a:t> (Index finger)</a:t>
            </a:r>
          </a:p>
          <a:p>
            <a:pPr marL="0" marR="0" indent="0" algn="l" defTabSz="914400">
              <a:lnSpc>
                <a:spcPct val="100000"/>
              </a:lnSpc>
              <a:spcBef>
                <a:spcPts val="0"/>
              </a:spcBef>
              <a:spcAft>
                <a:spcPts val="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a:p>
            <a:pPr marL="0" marR="0" indent="0" algn="l" defTabSz="914400">
              <a:lnSpc>
                <a:spcPct val="100000"/>
              </a:lnSpc>
              <a:spcBef>
                <a:spcPts val="0"/>
              </a:spcBef>
              <a:spcAft>
                <a:spcPts val="0"/>
              </a:spcAft>
              <a:buNone/>
              <a:tabLst/>
              <a:defRPr sz="1400" b="0" i="0" u="none" strike="noStrike" kern="1" cap="none" spc="0" baseline="0">
                <a:solidFill>
                  <a:srgbClr val="0000FF"/>
                </a:solidFill>
                <a:uFill>
                  <a:solidFill>
                    <a:srgbClr val="000000"/>
                  </a:solidFill>
                </a:uFill>
                <a:effectLst/>
                <a:latin typeface="Trebuchet MS" pitchFamily="2" charset="0"/>
                <a:ea typeface="Trebuchet MS" pitchFamily="2" charset="0"/>
                <a:cs typeface="Trebuchet MS" pitchFamily="2" charset="0"/>
              </a:defRPr>
            </a:p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sQ5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Summary of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BAAAG8NAADNQQAA1iMAABAAAAAmAAAACAAAAP//////////"/>
              </a:ext>
            </a:extLst>
          </p:cNvSpPr>
          <p:nvPr/>
        </p:nvSpPr>
        <p:spPr>
          <a:xfrm>
            <a:off x="2633980" y="2183765"/>
            <a:ext cx="8062595" cy="3641725"/>
          </a:xfrm>
          <a:prstGeom prst="rect">
            <a:avLst/>
          </a:prstGeom>
          <a:noFill/>
          <a:ln>
            <a:noFill/>
          </a:ln>
          <a:effectLst/>
        </p:spPr>
        <p:txBody>
          <a:bodyPr vert="horz" wrap="square" lIns="91440" tIns="45720" rIns="91440" bIns="45720" numCol="1" spcCol="215900" anchor="ctr"/>
          <a:lstStyle/>
          <a:p>
            <a:pPr>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p>
          <a:p>
            <a:pPr>
              <a:buFont typeface="Wingdings" pitchFamily="2" charset="2"/>
              <a:buChar char=""/>
              <a:defRPr lang="en-us" sz="1400" cap="none"/>
            </a:pPr>
            <a:r>
              <a:rPr lang="en-us" sz="2000" cap="none">
                <a:solidFill>
                  <a:srgbClr val="0000FF"/>
                </a:solidFill>
                <a:latin typeface="Trebuchet MS" pitchFamily="2" charset="0"/>
                <a:ea typeface="Calibri" pitchFamily="2" charset="0"/>
                <a:cs typeface="Calibri" pitchFamily="2" charset="0"/>
              </a:rPr>
              <a:t> The initial 2 research papers talk about comparison of frames of the user and a referential video frames. In the 1</a:t>
            </a:r>
            <a:r>
              <a:rPr lang="en-us" sz="2000" cap="none" baseline="30000">
                <a:solidFill>
                  <a:srgbClr val="0000FF"/>
                </a:solidFill>
                <a:latin typeface="Trebuchet MS" pitchFamily="2" charset="0"/>
                <a:ea typeface="Calibri" pitchFamily="2" charset="0"/>
                <a:cs typeface="Calibri" pitchFamily="2" charset="0"/>
              </a:rPr>
              <a:t>st</a:t>
            </a:r>
            <a:r>
              <a:rPr lang="en-us" sz="2000" cap="none">
                <a:solidFill>
                  <a:srgbClr val="0000FF"/>
                </a:solidFill>
                <a:latin typeface="Trebuchet MS" pitchFamily="2" charset="0"/>
                <a:ea typeface="Calibri" pitchFamily="2" charset="0"/>
                <a:cs typeface="Calibri" pitchFamily="2" charset="0"/>
              </a:rPr>
              <a:t> paper DWT algorithm is used to map same frames of user and guide. This is a huge overhead(mentioned in the paper).</a:t>
            </a:r>
            <a:endParaRPr lang="en-us" sz="2000" cap="none">
              <a:solidFill>
                <a:srgbClr val="0000FF"/>
              </a:solidFill>
              <a:latin typeface="Trebuchet MS" pitchFamily="2" charset="0"/>
              <a:ea typeface="Calibri" pitchFamily="2" charset="0"/>
              <a:cs typeface="Calibri" pitchFamily="2" charset="0"/>
            </a:endParaRPr>
          </a:p>
          <a:p>
            <a:pPr>
              <a:buFont typeface="Wingdings" pitchFamily="2" charset="2"/>
              <a:buChar char=""/>
              <a:defRPr lang="en-us" sz="2000" cap="none">
                <a:solidFill>
                  <a:srgbClr val="0000FF"/>
                </a:solidFill>
                <a:latin typeface="Trebuchet MS" pitchFamily="2" charset="0"/>
                <a:ea typeface="Calibri" pitchFamily="2" charset="0"/>
                <a:cs typeface="Calibri" pitchFamily="2" charset="0"/>
              </a:defRPr>
            </a:pPr>
            <a:r>
              <a:t>In the 2</a:t>
            </a:r>
            <a:r>
              <a:rPr lang="en-us" cap="none" baseline="30000"/>
              <a:t>nd</a:t>
            </a:r>
            <a:r>
              <a:t> paper the user’s initial and final poses are only considered and all other intermediate poses are ignored. But again before ignoring the user’s frames are compared to is if the user is in the initial stage or the final stage or any intermediate stage. Although PoseNet is used which overcomes the problem of affine transformations, the limitation of only 2 stages of exercise is a drawback to the objective of the project.</a:t>
            </a:r>
          </a:p>
          <a:p>
            <a:pPr>
              <a:buFont typeface="Wingdings" pitchFamily="2" charset="2"/>
              <a:buChar char=""/>
              <a:defRPr lang="en-us" sz="2000" cap="none">
                <a:solidFill>
                  <a:srgbClr val="0000FF"/>
                </a:solidFill>
                <a:latin typeface="Trebuchet MS" pitchFamily="2" charset="0"/>
                <a:ea typeface="Calibri" pitchFamily="2" charset="0"/>
                <a:cs typeface="Calibri" pitchFamily="2" charset="0"/>
              </a:defRPr>
            </a:pPr>
            <a:r>
              <a:t>We propose to gather info from references and create a logic such that only angles and inclination in the user’s video frames are checked instead of comparing and report results.</a:t>
            </a:r>
          </a:p>
          <a:p>
            <a:pPr algn="just">
              <a:buFont typeface="Wingdings" pitchFamily="0" charset="2"/>
              <a:buChar char="§"/>
              <a:defRPr lang="en-us" sz="1400" cap="none"/>
            </a:pPr>
            <a:endParaRPr lang="en-us" sz="2000" cap="none">
              <a:solidFill>
                <a:srgbClr val="0000FF"/>
              </a:solidFill>
              <a:latin typeface="Trebuchet MS" pitchFamily="2" charset="0"/>
              <a:ea typeface="Calibri" pitchFamily="2" charset="0"/>
              <a:cs typeface="Calibri" pitchFamily="2" charset="0"/>
            </a:endParaRPr>
          </a:p>
          <a:p>
            <a:pPr>
              <a:defRPr lang="en-us" sz="1400" cap="none"/>
            </a:pPr>
            <a:r>
              <a:rPr lang="en-us" sz="2000" cap="none">
                <a:solidFill>
                  <a:srgbClr val="0000FF"/>
                </a:solidFill>
                <a:latin typeface="Trebuchet MS" pitchFamily="2" charset="0"/>
                <a:ea typeface="Calibri" pitchFamily="2" charset="0"/>
                <a:cs typeface="Calibri" pitchFamily="2" charset="0"/>
              </a:rPr>
              <a:t> </a:t>
            </a:r>
            <a:endParaRPr lang="en-us" sz="2000" cap="none">
              <a:solidFill>
                <a:srgbClr val="0000FF"/>
              </a:solidFill>
              <a:latin typeface="Trebuchet MS" pitchFamily="2" charset="0"/>
              <a:ea typeface="Calibri" pitchFamily="2" charset="0"/>
              <a:cs typeface="Calibri" pitchFamily="2" charset="0"/>
            </a:endParaRPr>
          </a:p>
        </p:txBody>
      </p:sp>
      <p:pic>
        <p:nvPicPr>
          <p:cNvPr id="6" name="Picture1"/>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AAACUDAAAzg4AALAmAAAQAAAAJgAAAAgAAAD//////////w=="/>
              </a:ext>
            </a:extLst>
          </p:cNvPicPr>
          <p:nvPr/>
        </p:nvPicPr>
        <p:blipFill>
          <a:blip r:embed="rId4"/>
          <a:stretch>
            <a:fillRect/>
          </a:stretch>
        </p:blipFill>
        <p:spPr>
          <a:xfrm>
            <a:off x="105410" y="2044700"/>
            <a:ext cx="2301240" cy="4244340"/>
          </a:xfrm>
          <a:prstGeom prst="rect">
            <a:avLst/>
          </a:prstGeom>
          <a:noFill/>
          <a:ln w="25400" cap="flat" cmpd="sng" algn="ctr">
            <a:solidFill>
              <a:schemeClr val="tx1"/>
            </a:solidFill>
            <a:prstDash val="solid"/>
            <a:headEnd type="none"/>
            <a:tailEnd type="none"/>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0AZn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Conclusion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MBQ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RIAAKkQAADOQQAAGiYAABAAAAAmAAAACAAAAP//////////"/>
              </a:ext>
            </a:extLst>
          </p:cNvSpPr>
          <p:nvPr/>
        </p:nvSpPr>
        <p:spPr>
          <a:xfrm>
            <a:off x="2952115" y="2708275"/>
            <a:ext cx="7745095" cy="3485515"/>
          </a:xfrm>
          <a:prstGeom prst="rect">
            <a:avLst/>
          </a:prstGeom>
          <a:noFill/>
          <a:ln>
            <a:noFill/>
          </a:ln>
          <a:effectLst/>
        </p:spPr>
        <p:txBody>
          <a:bodyPr vert="horz" wrap="square" lIns="91440" tIns="45720" rIns="91440" bIns="45720" numCol="1" spcCol="215900" anchor="ctr"/>
          <a:lstStyle/>
          <a:p>
            <a:pPr marL="342900" indent="12700" algn="just">
              <a:spcBef>
                <a:spcPts val="575"/>
              </a:spcBef>
              <a:spcAft>
                <a:spcPts val="0"/>
              </a:spcAft>
              <a:defRPr lang="en-us" sz="1400" cap="none"/>
            </a:pPr>
            <a:r>
              <a:rPr lang="en-in" sz="2000" cap="none">
                <a:solidFill>
                  <a:srgbClr val="0000FF"/>
                </a:solidFill>
                <a:latin typeface="Trebuchet MS" pitchFamily="2" charset="0"/>
                <a:ea typeface="Calibri" pitchFamily="2" charset="0"/>
                <a:cs typeface="Calibri" pitchFamily="2" charset="0"/>
              </a:rPr>
              <a:t>We conclude this phase of literature survey that implementation up until now pertains to comparison of user and reference video which creates a huge latency, to overcome this, instead of comparing frames we propose to compare angles and inclinations only. </a:t>
            </a:r>
            <a:endParaRPr lang="en-in" sz="2000" cap="none">
              <a:solidFill>
                <a:srgbClr val="0000FF"/>
              </a:solidFill>
              <a:latin typeface="Trebuchet MS" pitchFamily="2" charset="0"/>
              <a:ea typeface="Calibri" pitchFamily="2" charset="0"/>
              <a:cs typeface="Calibri" pitchFamily="2" charset="0"/>
            </a:endParaRPr>
          </a:p>
          <a:p>
            <a:pPr marL="342900" indent="12700" algn="just">
              <a:spcBef>
                <a:spcPts val="575"/>
              </a:spcBef>
              <a:spcAft>
                <a:spcPts val="0"/>
              </a:spcAft>
              <a:defRPr lang="en-in" sz="2000" cap="none">
                <a:solidFill>
                  <a:srgbClr val="0000FF"/>
                </a:solidFill>
                <a:latin typeface="Trebuchet MS" pitchFamily="2" charset="0"/>
                <a:ea typeface="Calibri" pitchFamily="2" charset="0"/>
                <a:cs typeface="Calibri" pitchFamily="2" charset="0"/>
              </a:defRPr>
            </a:pPr>
            <a:r>
              <a:t>Also some implementation with PoseNet have been depricated and so we are planning to go ahead with MediaPipe.</a:t>
            </a:r>
          </a:p>
          <a:p>
            <a:pPr marL="342900" indent="12700" algn="just">
              <a:spcBef>
                <a:spcPts val="575"/>
              </a:spcBef>
              <a:spcAft>
                <a:spcPts val="0"/>
              </a:spcAft>
              <a:defRPr lang="en-in" sz="2000" cap="none">
                <a:solidFill>
                  <a:srgbClr val="0000FF"/>
                </a:solidFill>
                <a:latin typeface="Trebuchet MS" pitchFamily="2" charset="0"/>
                <a:ea typeface="Calibri" pitchFamily="2" charset="0"/>
                <a:cs typeface="Calibri" pitchFamily="2" charset="0"/>
              </a:defRPr>
            </a:pPr>
            <a:r>
              <a:t>Hand gesture based control is another add on in our application, we propose to overlap 2 mediapipe identification models(one for the pose and one for hand gesture).</a:t>
            </a:r>
          </a:p>
          <a:p>
            <a:pPr marL="342900" indent="12700" algn="just">
              <a:spcBef>
                <a:spcPts val="575"/>
              </a:spcBef>
              <a:spcAft>
                <a:spcPts val="0"/>
              </a:spcAft>
              <a:defRPr lang="en-in" sz="2000" cap="none">
                <a:solidFill>
                  <a:srgbClr val="0000FF"/>
                </a:solidFill>
                <a:latin typeface="Trebuchet MS" pitchFamily="2" charset="0"/>
                <a:ea typeface="Calibri" pitchFamily="2" charset="0"/>
                <a:cs typeface="Calibri" pitchFamily="2" charset="0"/>
              </a:defRPr>
            </a:pPr>
            <a:r>
              <a:t>This way we need not take 2 copies of the same frame or store the frames to control the app or carry out exercises.</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3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References</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wkAAPQJAAC7RQAAOicAABAAAAAmAAAACAAAAP//////////"/>
              </a:ext>
            </a:extLst>
          </p:cNvSpPr>
          <p:nvPr/>
        </p:nvSpPr>
        <p:spPr>
          <a:xfrm>
            <a:off x="1523365" y="1617980"/>
            <a:ext cx="9812020" cy="475869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sz="1400" cap="none"/>
            </a:pPr>
            <a:r>
              <a:rPr lang="en-us" sz="2000" cap="none">
                <a:solidFill>
                  <a:schemeClr val="accent2"/>
                </a:solidFill>
                <a:latin typeface="Trebuchet MS" pitchFamily="2" charset="0"/>
                <a:ea typeface="Calibri" pitchFamily="2" charset="0"/>
                <a:cs typeface="Calibri" pitchFamily="2" charset="0"/>
              </a:rPr>
              <a:t>1. A. Nagarkoti, R. Teotia, A. K. Mahale and P. K. Das, "Realtime Indoor Workout Analysis Using Machine Learning &amp; Computer Vision," 2019 41st Annual International Conference of the IEEE Engineering in Medicine and Biology Society (EMBC), 2019, pp. 1440-1443, doi: 10.1109/EMBC.2019.8856547.</a:t>
            </a:r>
            <a:endParaRPr lang="en-us" sz="2000" cap="none">
              <a:solidFill>
                <a:schemeClr val="accent2"/>
              </a:solidFill>
              <a:latin typeface="Trebuchet MS" pitchFamily="2" charset="0"/>
              <a:ea typeface="Calibri" pitchFamily="2" charset="0"/>
              <a:cs typeface="Calibri" pitchFamily="2" charset="0"/>
            </a:endParaRPr>
          </a:p>
          <a:p>
            <a:pPr marL="342900" indent="12700" algn="just">
              <a:spcBef>
                <a:spcPts val="575"/>
              </a:spcBef>
              <a:defRPr lang="en-us" sz="2000" cap="none">
                <a:solidFill>
                  <a:schemeClr val="accent2"/>
                </a:solidFill>
                <a:latin typeface="Trebuchet MS" pitchFamily="2" charset="0"/>
                <a:ea typeface="Calibri" pitchFamily="2" charset="0"/>
                <a:cs typeface="Calibri" pitchFamily="2" charset="0"/>
              </a:defRPr>
            </a:pPr>
            <a:r>
              <a:t>2. Nitesh Sonwani, Aryan Pegwar, “Auto_Fit: WORKOUT TRACKING USING POSE-ESTIMATION AND DNN”, International Journal of Engineering Applied Sciences and Technology, 2020 Vol. 5, Issue 1, ISSN No. 2455-2143, Pages 167-173 Published Online May 2020 in IJEAST, doi: 10.33564/IJEAST.2020.v05i01.024</a:t>
            </a:r>
          </a:p>
          <a:p>
            <a:pPr marL="342900" indent="12700" algn="just">
              <a:spcBef>
                <a:spcPts val="575"/>
              </a:spcBef>
              <a:defRPr lang="en-us" sz="2000" cap="none">
                <a:solidFill>
                  <a:schemeClr val="accent2"/>
                </a:solidFill>
                <a:latin typeface="Trebuchet MS" pitchFamily="2" charset="0"/>
                <a:ea typeface="Calibri" pitchFamily="2" charset="0"/>
                <a:cs typeface="Calibri" pitchFamily="2" charset="0"/>
              </a:defRPr>
            </a:pPr>
            <a:r>
              <a:t>3.</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3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91;p12"/>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T/Rj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5BoAAKAUAADhLAAA+xgAABAAAAAmAAAACAAAAP//////////"/>
              </a:ext>
            </a:extLst>
          </p:cNvSpPr>
          <p:nvPr/>
        </p:nvSpPr>
        <p:spPr>
          <a:xfrm>
            <a:off x="4371340" y="3352800"/>
            <a:ext cx="2924175" cy="708025"/>
          </a:xfrm>
          <a:prstGeom prst="rect">
            <a:avLst/>
          </a:prstGeom>
          <a:noFill/>
          <a:ln>
            <a:noFill/>
          </a:ln>
          <a:effectLst/>
        </p:spPr>
        <p:txBody>
          <a:bodyPr vert="horz" wrap="square" lIns="91440" tIns="45720" rIns="91440" bIns="45720" numCol="1" spcCol="215900" anchor="t"/>
          <a:lstStyle/>
          <a:p>
            <a:pPr algn="ctr">
              <a:defRPr lang="en-us"/>
            </a:pPr>
            <a:r>
              <a:rPr lang="en-us" sz="4000" cap="none">
                <a:solidFill>
                  <a:srgbClr val="FF0000"/>
                </a:solidFill>
                <a:latin typeface="Trebuchet MS" pitchFamily="2" charset="0"/>
                <a:ea typeface="Trebuchet MS" pitchFamily="2" charset="0"/>
                <a:cs typeface="Trebuchet MS" pitchFamily="2" charset="0"/>
              </a:rPr>
              <a:t>Thank You</a:t>
            </a:r>
            <a:endParaRPr lang="en-us" sz="1400" cap="none">
              <a:solidFill>
                <a:srgbClr val="000000"/>
              </a:solidFill>
              <a:latin typeface="Arial" pitchFamily="2" charset="0"/>
              <a:ea typeface="Arial" pitchFamily="2" charset="0"/>
              <a:cs typeface="Arial" pitchFamily="2" charset="0"/>
            </a:endParaRPr>
          </a:p>
        </p:txBody>
      </p:sp>
      <p:pic>
        <p:nvPicPr>
          <p:cNvPr id="3"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Constraints / Dependencies / Assumptions / Risks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54;p7"/>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F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w0AAAULAACbRAAAFSgAABAAAAAmAAAACAAAAP//////////"/>
              </a:ext>
            </a:extLst>
          </p:cNvSpPr>
          <p:nvPr/>
        </p:nvSpPr>
        <p:spPr>
          <a:xfrm>
            <a:off x="2115185" y="1791335"/>
            <a:ext cx="9037320" cy="4724400"/>
          </a:xfrm>
          <a:prstGeom prst="rect">
            <a:avLst/>
          </a:prstGeom>
          <a:noFill/>
          <a:ln>
            <a:noFill/>
          </a:ln>
          <a:effectLst/>
        </p:spPr>
        <p:txBody>
          <a:bodyPr vert="horz" wrap="square" lIns="91440" tIns="45720" rIns="91440" bIns="45720" numCol="1" spcCol="215900" anchor="ctr"/>
          <a:lstStyle/>
          <a:p>
            <a:pPr algn="just">
              <a:spcBef>
                <a:spcPts val="480"/>
              </a:spcBef>
              <a:defRPr lang="en-us" sz="1600" cap="none"/>
            </a:pPr>
            <a:r>
              <a:rPr lang="en-us" sz="2200" cap="none">
                <a:solidFill>
                  <a:srgbClr val="0033CC"/>
                </a:solidFill>
                <a:latin typeface="Trebuchet MS" pitchFamily="2" charset="0"/>
                <a:ea typeface="Trebuchet MS" pitchFamily="2" charset="0"/>
                <a:cs typeface="Trebuchet MS" pitchFamily="2" charset="0"/>
              </a:rPr>
              <a:t>For smoother execution of the application, intense CPU/GPU useage is necessary. This is required as the application has to give real time results. Also, since it is just a single user localized application, only one application per user is applicable.</a:t>
            </a:r>
            <a:endParaRPr lang="en-us" sz="2200" cap="none">
              <a:solidFill>
                <a:srgbClr val="0033CC"/>
              </a:solidFill>
              <a:latin typeface="Trebuchet MS" pitchFamily="2" charset="0"/>
              <a:ea typeface="Trebuchet MS" pitchFamily="2" charset="0"/>
              <a:cs typeface="Trebuchet MS" pitchFamily="2" charset="0"/>
            </a:endParaRPr>
          </a:p>
          <a:p>
            <a:pPr algn="just">
              <a:spcBef>
                <a:spcPts val="480"/>
              </a:spcBef>
              <a:defRPr lang="en-us" sz="2200" cap="none">
                <a:solidFill>
                  <a:srgbClr val="0033CC"/>
                </a:solidFill>
                <a:latin typeface="Trebuchet MS" pitchFamily="2" charset="0"/>
                <a:ea typeface="Trebuchet MS" pitchFamily="2" charset="0"/>
                <a:cs typeface="Trebuchet MS" pitchFamily="2" charset="0"/>
              </a:defRPr>
            </a:pPr>
            <a:r>
              <a:t>Our assumption is that all the exercise that we are focusing on are such that the user always faces the camera, so no side view is analysed.</a:t>
            </a:r>
          </a:p>
          <a:p>
            <a:pPr algn="just">
              <a:spcBef>
                <a:spcPts val="480"/>
              </a:spcBef>
              <a:defRPr lang="en-us" sz="1600" cap="none"/>
            </a:pPr>
            <a:r>
              <a:rPr lang="en-us" sz="2200" cap="none">
                <a:solidFill>
                  <a:srgbClr val="0033CC"/>
                </a:solidFill>
                <a:latin typeface="Trebuchet MS" pitchFamily="2" charset="0"/>
                <a:ea typeface="Trebuchet MS" pitchFamily="2" charset="0"/>
                <a:cs typeface="Trebuchet MS" pitchFamily="2" charset="0"/>
              </a:rPr>
              <a:t>One major obstacle that maybe posed to use in the later stage of the implementation is that we need to be able to integrate our backend and frontend, but since this is infesible, we have to think in the integration perspective right from the initial stage of the backend implementation.</a:t>
            </a:r>
            <a:endParaRPr lang="en-us" sz="2200" cap="none">
              <a:solidFill>
                <a:srgbClr val="0033CC"/>
              </a:solidFill>
              <a:latin typeface="Trebuchet MS" pitchFamily="2" charset="0"/>
              <a:ea typeface="Trebuchet MS" pitchFamily="2" charset="0"/>
              <a:cs typeface="Trebuchet MS" pitchFamily="2" charset="0"/>
            </a:endParaRPr>
          </a:p>
          <a:p>
            <a:pPr algn="just">
              <a:spcBef>
                <a:spcPts val="480"/>
              </a:spcBef>
              <a:defRPr lang="en-us" sz="1600" cap="none"/>
            </a:pPr>
            <a:r>
              <a:rPr lang="en-us" sz="2200" cap="none">
                <a:solidFill>
                  <a:srgbClr val="0033CC"/>
                </a:solidFill>
                <a:latin typeface="Trebuchet MS" pitchFamily="2" charset="0"/>
                <a:ea typeface="Trebuchet MS" pitchFamily="2" charset="0"/>
                <a:cs typeface="Trebuchet MS" pitchFamily="2" charset="0"/>
              </a:rPr>
              <a:t> </a:t>
            </a:r>
            <a:endParaRPr lang="en-us" cap="none">
              <a:solidFill>
                <a:srgbClr val="0033CC"/>
              </a:solidFill>
              <a:latin typeface="Arial" pitchFamily="2" charset="0"/>
              <a:ea typeface="Arial" pitchFamily="2" charset="0"/>
              <a:cs typeface="Arial" pitchFamily="2" charset="0"/>
            </a:endParaR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fAwAAKYMAADeQgAAfiQAABAAAAAmAAAACAAAAP//////////"/>
              </a:ext>
            </a:extLst>
          </p:cNvSpPr>
          <p:nvPr/>
        </p:nvSpPr>
        <p:spPr>
          <a:xfrm>
            <a:off x="2029460" y="2056130"/>
            <a:ext cx="8840470" cy="3876040"/>
          </a:xfrm>
          <a:prstGeom prst="rect">
            <a:avLst/>
          </a:prstGeom>
          <a:noFill/>
          <a:ln>
            <a:noFill/>
          </a:ln>
          <a:effectLst/>
        </p:spPr>
        <p:txBody>
          <a:bodyPr vert="horz" wrap="square" lIns="91440" tIns="45720" rIns="91440" bIns="45720" numCol="1" spcCol="215900" anchor="ctr"/>
          <a:lstStyle/>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application uses the user’s webcam to capture the workout video and give results in real time.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The workout sequences are matched with the pre-set conditions and if matched, either a count is given or a “correct posture” is displayed.</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In case of incorrect posture, a voice guide which corrects the posture is called. </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r>
              <a:t>Before or while doing the exercise the user can control the application through gesture control, i.e., users can select, pause and play exercises.</a:t>
            </a:r>
          </a:p>
          <a:p>
            <a:pPr algn="just">
              <a:spcBef>
                <a:spcPts val="480"/>
              </a:spcBef>
              <a:defRPr lang="en-us" sz="2400" cap="none">
                <a:solidFill>
                  <a:srgbClr val="0033CC"/>
                </a:solidFill>
                <a:latin typeface="Trebuchet MS" pitchFamily="2" charset="0"/>
                <a:ea typeface="Trebuchet MS" pitchFamily="2" charset="0"/>
                <a:cs typeface="Trebuchet MS" pitchFamily="2" charset="0"/>
              </a:defRPr>
            </a:pP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Trebuchet MS" pitchFamily="2" charset="0"/>
                <a:cs typeface="Trebuchet MS" pitchFamily="2" charset="0"/>
              </a:rPr>
              <a:t>Non - Functional Requirements</a:t>
            </a:r>
            <a:endParaRPr lang="en-us" sz="1400" cap="none">
              <a:solidFill>
                <a:srgbClr val="000000"/>
              </a:solidFill>
              <a:latin typeface="Arial" pitchFamily="2" charset="0"/>
              <a:ea typeface="Arial" pitchFamily="2" charset="0"/>
              <a:cs typeface="Arial"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70;p9"/>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AwAAD8LAABDRQAAlyEAABAAAAAmAAAACAAAAP//////////"/>
              </a:ext>
            </a:extLst>
          </p:cNvSpPr>
          <p:nvPr/>
        </p:nvSpPr>
        <p:spPr>
          <a:xfrm>
            <a:off x="2057400" y="1828165"/>
            <a:ext cx="9201785" cy="3632200"/>
          </a:xfrm>
          <a:prstGeom prst="rect">
            <a:avLst/>
          </a:prstGeom>
          <a:noFill/>
          <a:ln>
            <a:noFill/>
          </a:ln>
          <a:effectLst/>
        </p:spPr>
        <p:txBody>
          <a:bodyPr vert="horz" wrap="square" lIns="91440" tIns="45720" rIns="91440" bIns="45720" numCol="1" spcCol="215900" anchor="ctr"/>
          <a:lstStyle/>
          <a:p>
            <a:pPr marL="342900" indent="12700" algn="just">
              <a:spcBef>
                <a:spcPts val="575"/>
              </a:spcBef>
              <a:defRPr lang="en-us" sz="2400" cap="none">
                <a:solidFill>
                  <a:srgbClr val="0000FF"/>
                </a:solidFill>
                <a:latin typeface="Trebuchet MS" pitchFamily="2" charset="0"/>
                <a:ea typeface="Calibri" pitchFamily="2" charset="0"/>
                <a:cs typeface="Calibri" pitchFamily="2" charset="0"/>
              </a:defRPr>
            </a:pP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Non-functional requirement include having good processing power so that real time results are displayed for the user.</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The camera should be able to give clear pictures, such that contours of the user from the video frames can be obtained.</a:t>
            </a:r>
          </a:p>
          <a:p>
            <a:pPr marL="342900" indent="12700" algn="just">
              <a:spcBef>
                <a:spcPts val="575"/>
              </a:spcBef>
              <a:defRPr lang="en-in" sz="2400" cap="none">
                <a:solidFill>
                  <a:srgbClr val="0000FF"/>
                </a:solidFill>
                <a:latin typeface="Trebuchet MS" pitchFamily="2" charset="0"/>
                <a:ea typeface="Calibri" pitchFamily="2" charset="0"/>
                <a:cs typeface="Calibri" pitchFamily="2" charset="0"/>
              </a:defRPr>
            </a:pPr>
            <a:r>
              <a:t>Since no images or videos are saved or stored for further processing, not much storage space is required.</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0AAEMEAAAgQgAARwoAABAAAAAmAAAACAAAAP//////////"/>
              </a:ext>
            </a:extLst>
          </p:cNvSpPr>
          <p:nvPr/>
        </p:nvSpPr>
        <p:spPr>
          <a:xfrm>
            <a:off x="2150745" y="692785"/>
            <a:ext cx="8598535" cy="977900"/>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Paper 1 - Literature Survey of Realtime Indoor Workout Analysis Using  Machine Learning and Computer Vision</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0AAKoLAAAWRwAAIiYAABAAAAAmAAAACAAAAP//////////"/>
              </a:ext>
            </a:extLst>
          </p:cNvSpPr>
          <p:nvPr/>
        </p:nvSpPr>
        <p:spPr>
          <a:xfrm>
            <a:off x="2223770" y="1896110"/>
            <a:ext cx="9331960" cy="430276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This research is focused on assisting people to workout independently on their own. The assistance is in the form of correcting the posture of the body for people  who find it difficult to follow the accurate postures when they visit gyms.</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The argument put forward is that incorrect postures during exercise cause more bad than good to the user.</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To solve this problem, visual feedback is given while performing workouts.</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In this model the user’s postures are recorded and compared with a pre recorded professional’s video.</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The system is build on deep learning for human pose detection.</a:t>
            </a:r>
          </a:p>
        </p:txBody>
      </p:sp>
      <p:pic>
        <p:nvPicPr>
          <p:cNvPr id="6" name="Picture1"/>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AAABTAgAAFBIAABoMAAAQAAAAJgAAAAgAAAD//////////w=="/>
              </a:ext>
            </a:extLst>
          </p:cNvPicPr>
          <p:nvPr/>
        </p:nvPicPr>
        <p:blipFill>
          <a:blip r:embed="rId4"/>
          <a:stretch>
            <a:fillRect/>
          </a:stretch>
        </p:blipFill>
        <p:spPr>
          <a:xfrm>
            <a:off x="101600" y="377825"/>
            <a:ext cx="2837180" cy="1589405"/>
          </a:xfrm>
          <a:prstGeom prst="rect">
            <a:avLst/>
          </a:prstGeom>
          <a:noFill/>
          <a:ln>
            <a:noFill/>
          </a:ln>
          <a:effectLst/>
        </p:spPr>
      </p:pic>
      <p:pic>
        <p:nvPicPr>
          <p:cNvPr id="7" name="Picture2"/>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swcAAAAAAAAAAAAAAAAAAAAAAABkAAAAZAAAAAAAAAAjAAAABAAAAGQAAAAXAAAAFAAAAAAAAAAAAAAA/38AAP9/AAAAAAAACQAAAAQAAAAJGII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iEAAALhAAAF8dAAAQAAAAJgAAAAgAAAD//////////w=="/>
              </a:ext>
            </a:extLst>
          </p:cNvPicPr>
          <p:nvPr/>
        </p:nvPicPr>
        <p:blipFill>
          <a:blip r:embed="rId5"/>
          <a:srcRect l="19710" t="0" r="0" b="0"/>
          <a:stretch>
            <a:fillRect/>
          </a:stretch>
        </p:blipFill>
        <p:spPr>
          <a:xfrm>
            <a:off x="0" y="2622550"/>
            <a:ext cx="2630170" cy="2152015"/>
          </a:xfrm>
          <a:prstGeom prst="rect">
            <a:avLst/>
          </a:prstGeom>
          <a:noFill/>
          <a:ln>
            <a:noFill/>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par>
                          <p:cTn id="8" fill="hold">
                            <p:stCondLst>
                              <p:cond delay="20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5">
                                            <p:txEl>
                                              <p:charRg st="4294967295" end="4294967295"/>
                                            </p:txEl>
                                          </p:spTgt>
                                        </p:tgtEl>
                                        <p:attrNameLst>
                                          <p:attrName>style.visibility</p:attrName>
                                        </p:attrNameLst>
                                      </p:cBhvr>
                                      <p:to>
                                        <p:strVal val="visible"/>
                                      </p:to>
                                    </p:set>
                                    <p:animEffect transition="in" filter="fade">
                                      <p:cBhvr>
                                        <p:cTn id="11" dur="2000"/>
                                        <p:tgtEl>
                                          <p:spTgt spid="5">
                                            <p:txEl>
                                              <p:charRg st="4294967295" end="429496729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P spid="7" grpId="0" animBg="1" advAuto="0"/>
    </p:bldLst>
    <p:extLst>
      <p:ext uri="smNativeData">
        <pr:smNativeData xmlns:pr="smNativeData" xmlns="smNativeData" val="11RAYgQAAAAFAAAA/v///wEAAAAKAAAAAAAAAAAAAAAAAAAAAAAAAAkAAAD/////AQAAAAoAAAAAAAAAAAAAAAAAAAAAAAAADgAAAP3///8BAAAACgAAAAAAAAAAAAAAAAAAAAAAAAATAAAA/f///wEAAAAKAAAAAAAAAAAAAAAAAAAAAAAAAA=="/>
      </p:ext>
    </p:ext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CIAAAAXkgAAKkFAAAQAAAAJgAAAAgAAAD//////////w=="/>
              </a:ext>
            </a:extLst>
          </p:cNvPicPr>
          <p:nvPr/>
        </p:nvPicPr>
        <p:blipFill>
          <a:blip r:embed="rId3"/>
          <a:stretch>
            <a:fillRect/>
          </a:stretch>
        </p:blipFill>
        <p:spPr>
          <a:xfrm>
            <a:off x="11280775" y="8636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RMAACARAAAAQgAAQiMAABAAAAAmAAAACAAAAP//////////"/>
              </a:ext>
            </a:extLst>
          </p:cNvSpPr>
          <p:nvPr/>
        </p:nvSpPr>
        <p:spPr>
          <a:xfrm>
            <a:off x="3104515" y="2783840"/>
            <a:ext cx="7624445" cy="294767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Time series data alignment techniques like Dynamic Time Wraping(DTW) and optical flow tracking are used to synchronize user and reference videos.</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Errors in user’s poses are detected with some threshold deviation between the limb angles.</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The model requires a professional to record the workout video and then this video is pre-processed before the user’s video which is captured can be and compared with this reference video.</a:t>
            </a:r>
          </a:p>
          <a:p>
            <a:pPr marL="685800" indent="-342900" algn="just">
              <a:spcBef>
                <a:spcPts val="575"/>
              </a:spcBef>
              <a:buFont typeface="Wingdings" pitchFamily="0" charset="2"/>
              <a:buChar char="§"/>
              <a:defRPr lang="en-us" sz="2200" cap="none">
                <a:solidFill>
                  <a:srgbClr val="0000FF"/>
                </a:solidFill>
                <a:latin typeface="Trebuchet MS" pitchFamily="2" charset="0"/>
                <a:ea typeface="Calibri" pitchFamily="2" charset="0"/>
                <a:cs typeface="Calibri" pitchFamily="2" charset="0"/>
              </a:defRPr>
            </a:pPr>
            <a:r>
              <a:t>Since the requirement is only with specific frames of the reference video, a high frame rate video is broken down such that only a few frames at fixed time instances are considered for analysis.</a:t>
            </a:r>
          </a:p>
        </p:txBody>
      </p:sp>
      <p:pic>
        <p:nvPicPr>
          <p:cNvPr id="6" name="Picture1"/>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WId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QCAAAAAAAAQhAAAKMKAAAQAAAAJgAAAAgAAAD//////////w=="/>
              </a:ext>
            </a:extLst>
          </p:cNvPicPr>
          <p:nvPr/>
        </p:nvPicPr>
        <p:blipFill>
          <a:blip r:embed="rId4"/>
          <a:stretch>
            <a:fillRect/>
          </a:stretch>
        </p:blipFill>
        <p:spPr>
          <a:xfrm>
            <a:off x="368300" y="0"/>
            <a:ext cx="2274570" cy="1729105"/>
          </a:xfrm>
          <a:prstGeom prst="rect">
            <a:avLst/>
          </a:prstGeom>
          <a:noFill/>
          <a:ln>
            <a:noFill/>
          </a:ln>
          <a:effectLst/>
        </p:spPr>
      </p:pic>
      <p:sp>
        <p:nvSpPr>
          <p:cNvPr id="7" name="TextArtObject1"/>
          <p:cNvSpPr>
            <a:extLst>
              <a:ext uri="smNativeData">
                <pr:smNativeData xmlns:pr="smNativeData" xmlns="smNativeData" val="SMDATA_16_11RAYhMAAAAlAAAAEAAAAA8BAAAAkAAAAEgAAACQAAAASAAAAAAAAAAAAAAAAAAAAAEAAABQAAAAmpmZmZmZ6b8AAAAAAAAAAAAAAAAAAOA/AAAAAAAA4D8AAAAAAADgPwAAAAAAAOA/AAAAAAAA4D8AAAAAAADgPwAAAAAAAOA/AAAAAAAA4D8CAAAAjAAAAAEAAAAAAAAAM8z/AAAAAAAAAAAAAAAAAAAAAAAAAAAAAAAAAAAAAAAAAAAAZAAAAAEAAABAAAAAAAAAAAAAAAAAAAAAAAAAAAAAAAAVAAAACBn7ACMAAAAajUgANAAAAP//AABJAAAA7j8XAFgAAADoF2YAAAAAAAAAAAAAAAAAAAAAAAAAAAAAAAAAFAAAADwAAAABAAAAAAAAAAAAmQABAAAAAQAAABQAAAAUAAAAFAAAAAEAAAAAAAAAZAAAAGQAAAAAAAAAZAAAAGQAAAAVAAAAYAAAAAAAAAAAAAAADwAAACADAAAAAAAAAAAAAAEAAACgMgAAVgcAAKr4//8BAAAAf39/AAEAAABkAAAAAAAAABQAAABAHwAAAAAAACYAAAAAAAAAwOD//wAAAAAmAAAAZAAAABYAAABMAAAAAQAAAAAAAAAEAAAAnfr//wEAAAAAAJkAAAAAAGMAAACd////ZAAAAGQAAAAAAAAAzMzMAAAAAABQAAAAUAAAAGQAAABkAAAAAAAAAAYAAABRAAAASQBtAHAAYQBjAHQAAABsAGEAYwBrAAAAAAAAAAAAcgBiAAAAAAAAAAAAAAAAAAAAAAAAAAAAAAAAAAAAAAAAABAOAAAAAAAAAFoAAABkAAAAFwAAABQAAAAAAAAAAAAAAP9/AAD/fwAAAAAAAAkAAAAEAAAAAAAAAB4AAABoAAAAAAAAAAAAAAAAAAAAAAAAAAAAAAAQJwAAECcAAAAAAAAAAAAAAAAAAAAAAAAAAAAAAAAAAAAAAAAAAAAAFAAAAAAAAADAwP8AAAAAAGQAAAAyAAAAAAAAAGQAAAAAAAAAf39/AAoAAAAiAAAAGAAAAAAAAAAAAAAAAAAAAAAAAAAAAAAAAAAAACQAAAAkAAAAAAAAAAcAAAAAAAAAAAAAAAAAAAAAAAAAAAAAAAAAAAB/f38AJQAAAFgAAAAAAAAAAAAAAAAAAAAAAAAAAAAAAAAAAAAAAAAAAAAAAAAAAAAAAAAAAAAAAD8AAAAAAAAAoIYBAAAAAAAAAAAAAAAAAAwAAAABAAAAAAAAAAAAAAAAAAAAHwAAAFQAAAAzzP8AAAAAAAgZ+wAajUgA//8AAO4/FwDoF2YAAAAAAAAAAAAAAAAAAACZAH9/fwAAAJkAzMzMAMDA/wB/f38AAAAAAAAAAAAAAAAAAAAAAAAAAAAhAAAAGAAAABQAAABrAQAAvBAAACkRAACMEwAAEAAAACYAAAAIAAAA//////////8="/>
              </a:ext>
            </a:extLst>
          </p:cNvSpPr>
          <p:nvPr/>
        </p:nvSpPr>
        <p:spPr>
          <a:xfrm>
            <a:off x="230505" y="2720340"/>
            <a:ext cx="2559050" cy="457200"/>
          </a:xfrm>
          <a:prstGeom prst="rect">
            <a:avLst/>
          </a:prstGeom>
        </p:spPr>
        <p:txBody>
          <a:bodyPr wrap="none" fromWordArt="1">
            <a:prstTxWarp prst="textWave1">
              <a:avLst>
                <a:gd name="adj1" fmla="val 10000"/>
                <a:gd name="adj2" fmla="val 0"/>
              </a:avLst>
            </a:prstTxWarp>
            <a:spAutoFit/>
          </a:bodyPr>
          <a:lstStyle/>
          <a:p>
            <a:pPr algn="l"/>
            <a:r>
              <a:rPr sz="3600" spc="-215">
                <a:ln w="635" cap="flat" cmpd="sng" algn="ctr">
                  <a:solidFill>
                    <a:srgbClr val="000099"/>
                  </a:solidFill>
                  <a:prstDash val="solid"/>
                  <a:headEnd type="none"/>
                  <a:tailEnd type="none"/>
                </a:ln>
                <a:solidFill>
                  <a:srgbClr val="33CCFF"/>
                </a:solidFill>
                <a:effectLst>
                  <a:outerShdw blurRad="12700" dist="88905" dir="18900000" algn="ctr">
                    <a:srgbClr val="000099"/>
                  </a:outerShdw>
                </a:effectLst>
                <a:latin typeface="Impact"/>
              </a:rPr>
              <a:t>Pre-Process</a:t>
            </a:r>
          </a:p>
        </p:txBody>
      </p:sp>
      <p:sp>
        <p:nvSpPr>
          <p:cNvPr id="8" name="AutoShape1"/>
          <p:cNvSpPr>
            <a:extLst>
              <a:ext uri="smNativeData">
                <pr:smNativeData xmlns:pr="smNativeData" xmlns="smNativeData" val="SMDATA_15_11RAYhMAAAAlAAAAywAAAA8BAAAAkAAAAEgAAACQAAAASAAAAAAAAAAAAAAAAAAAAAEAAABQAAAA1KD3dkrr4j9p/FjbBQPQPwAAAAAAAOA/AAAAAAAA4D8AAAAAAADgPwAAAAAAAOA/AAAAAAAA4D8AAAAAAADgPwAAAAAAAOA/AAAAAAAA4D8CAAAAjAAAAAEAAAAAAAAARHLE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XgYAAEgLAACpCwAA0g8AABAAAAAmAAAACAAAAP//////////"/>
              </a:ext>
            </a:extLst>
          </p:cNvSpPr>
          <p:nvPr/>
        </p:nvSpPr>
        <p:spPr>
          <a:xfrm>
            <a:off x="1035050" y="1833880"/>
            <a:ext cx="860425" cy="737870"/>
          </a:xfrm>
          <a:prstGeom prst="downArrow">
            <a:avLst>
              <a:gd name="adj1" fmla="val 25018"/>
              <a:gd name="adj2" fmla="val 40878"/>
            </a:avLst>
          </a:prstGeom>
          <a:solidFill>
            <a:schemeClr val="accent1"/>
          </a:solidFill>
          <a:ln w="12700" cap="flat" cmpd="sng" algn="ctr">
            <a:solidFill>
              <a:schemeClr val="tx1"/>
            </a:solidFill>
            <a:prstDash val="solid"/>
            <a:headEnd type="none"/>
            <a:tailEnd type="none"/>
          </a:ln>
          <a:effectLst/>
        </p:spPr>
      </p:sp>
      <p:grpSp>
        <p:nvGrpSpPr>
          <p:cNvPr id="9" name="Group1"/>
          <p:cNvGrpSpPr>
            <a:extLst>
              <a:ext uri="smNativeData">
                <pr:smNativeData xmlns:pr="smNativeData" xmlns="smNativeData" val="SMDATA_6_11RAYhMAAAAlAAAAAQAAAA8BAAAAkAAAAEgAAACQAAAASAAAAAAAAAAAAAAAAAAAABcAAAAUAAAAAAAAAAAAAAD/fwAA/38AAAAAAAAJAAAABAAAADE5Q1MfAAAAVAAAAAAAAAAAAAAAAAAAAAAAAAAAAAAAAAAAAAAAAAAAAAAAAAAAAAAAAAAAAAAAAAAAAAAAAAAAAAAAAAAAAAAAAAAAAAAAAAAAAAAAAAAAAAAAAAAAACEAAAAYAAAAFAAAAP4FAAB1GAAAjQ0AAOkcAAAQAAAAJgAAAAgAAAD/////AAAAAA=="/>
              </a:ext>
            </a:extLst>
          </p:cNvGrpSpPr>
          <p:nvPr/>
        </p:nvGrpSpPr>
        <p:grpSpPr>
          <a:xfrm>
            <a:off x="974090" y="3975735"/>
            <a:ext cx="1228725" cy="723900"/>
            <a:chOff x="974090" y="3975735"/>
            <a:chExt cx="1228725" cy="723900"/>
          </a:xfrm>
        </p:grpSpPr>
        <p:sp>
          <p:nvSpPr>
            <p:cNvPr id="11" name="AutoShape2"/>
            <p:cNvSpPr>
              <a:extLst>
                <a:ext uri="smNativeData">
                  <pr:smNativeData xmlns:pr="smNativeData" xmlns="smNativeData" val="SMDATA_15_11RAYhMAAAAlAAAArAAAAA8BAAAAkAAAAEgAAACQAAAASAAAAAAAAAAAAAAAAAAAAAEAAABQAAAAAAAAAAAAAABWVVVVVVXVPwAAAAAAAOA/AAAAAAAA4D8AAAAAAADgPwAAAAAAAOA/AAAAAAAA4D8AAAAAAADgPwAAAAAAAOA/AAAAAAAA4D8CAAAAjAAAAAEAAAAEAAAARHLEDP///wgAAAAAAAAAAAAAAAAAAAAAAAAAAAAAAAAAAAAAZAAAAAEAAABAAAAAAAAAAAAAAAAAAAAAAQ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UAAHUYAACNDQAA6RwAAAAAAAAmAAAACAAAAP//////////"/>
                </a:ext>
              </a:extLst>
            </p:cNvSpPr>
            <p:nvPr/>
          </p:nvSpPr>
          <p:spPr>
            <a:xfrm>
              <a:off x="974090" y="3975735"/>
              <a:ext cx="1228725" cy="723900"/>
            </a:xfrm>
            <a:prstGeom prst="snip2DiagRect">
              <a:avLst>
                <a:gd name="adj1" fmla="val 0"/>
                <a:gd name="adj2" fmla="val 28289"/>
              </a:avLst>
            </a:prstGeom>
            <a:gradFill flip="none" rotWithShape="0">
              <a:gsLst>
                <a:gs pos="0">
                  <a:schemeClr val="accent1"/>
                </a:gs>
                <a:gs pos="50000">
                  <a:schemeClr val="bg1"/>
                </a:gs>
                <a:gs pos="100000">
                  <a:schemeClr val="accent1"/>
                </a:gs>
              </a:gsLst>
              <a:path path="rect"/>
              <a:tileRect/>
            </a:gradFill>
            <a:ln w="12700" cap="flat" cmpd="sng" algn="ctr">
              <a:solidFill>
                <a:schemeClr val="tx1"/>
              </a:solidFill>
              <a:prstDash val="solid"/>
              <a:headEnd type="none"/>
              <a:tailEnd type="none"/>
            </a:ln>
            <a:effectLst/>
          </p:spPr>
        </p:sp>
        <p:sp>
          <p:nvSpPr>
            <p:cNvPr id="10" name="Textbox1"/>
            <p:cNvSpPr txBox="1">
              <a:extLst>
                <a:ext uri="smNativeData">
                  <pr:smNativeData xmlns:pr="smNativeData" xmlns="smNativeData" val="SMDATA_15_11RA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c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cAAMAZAAD6DAAAdRsAAAAgAAAmAAAACAAAAP//////////"/>
                </a:ext>
              </a:extLst>
            </p:cNvSpPr>
            <p:nvPr/>
          </p:nvSpPr>
          <p:spPr>
            <a:xfrm>
              <a:off x="1285240" y="4185920"/>
              <a:ext cx="824230" cy="277495"/>
            </a:xfrm>
            <a:prstGeom prst="rect">
              <a:avLst/>
            </a:prstGeom>
            <a:noFill/>
            <a:ln>
              <a:noFill/>
            </a:ln>
            <a:effectLst/>
          </p:spPr>
          <p:txBody>
            <a:bodyPr vert="horz" wrap="square" numCol="1" spcCol="215900" anchor="t"/>
            <a:lstStyle/>
            <a:p>
              <a:pPr>
                <a:defRPr lang="en-us"/>
              </a:pPr>
              <a:r>
                <a:t>Model</a:t>
              </a:r>
            </a:p>
          </p:txBody>
        </p:sp>
      </p:grpSp>
      <p:sp>
        <p:nvSpPr>
          <p:cNvPr id="12" name="AutoShape3"/>
          <p:cNvSpPr>
            <a:extLst>
              <a:ext uri="smNativeData">
                <pr:smNativeData xmlns:pr="smNativeData" xmlns="smNativeData" val="SMDATA_15_11RAYhMAAAAlAAAAywAAAA8BAAAAkAAAAEgAAACQAAAASAAAAAAAAAAAAAAAAAAAAAEAAABQAAAAWqSPcsxw4D9Zob7N3f7RPwAAAAAAAOA/AAAAAAAA4D8AAAAAAADgPwAAAAAAAOA/AAAAAAAA4D8AAAAAAADgPwAAAAAAAOA/AAAAAAAA4D8CAAAAjAAAAAEAAAAAAAAARHLE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M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wYAAGkTAAC6CwAA8xcAABAAAAAmAAAACAAAAP//////////"/>
              </a:ext>
            </a:extLst>
          </p:cNvSpPr>
          <p:nvPr/>
        </p:nvSpPr>
        <p:spPr>
          <a:xfrm>
            <a:off x="1045845" y="3155315"/>
            <a:ext cx="860425" cy="737870"/>
          </a:xfrm>
          <a:prstGeom prst="downArrow">
            <a:avLst>
              <a:gd name="adj1" fmla="val 28118"/>
              <a:gd name="adj2" fmla="val 48623"/>
            </a:avLst>
          </a:prstGeom>
          <a:solidFill>
            <a:schemeClr val="accent1"/>
          </a:solidFill>
          <a:ln w="12700" cap="flat" cmpd="sng" algn="ctr">
            <a:solidFill>
              <a:schemeClr val="tx1"/>
            </a:solidFill>
            <a:prstDash val="solid"/>
            <a:headEnd type="none"/>
            <a:tailEnd type="none"/>
          </a:ln>
          <a:effectLst/>
        </p:spPr>
      </p:sp>
      <p:pic>
        <p:nvPicPr>
          <p:cNvPr id="13" name="Picture2"/>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ADAACUIQAAeA4AADAqAAAQAAAAJgAAAAgAAAD//////////w=="/>
              </a:ext>
            </a:extLst>
          </p:cNvPicPr>
          <p:nvPr/>
        </p:nvPicPr>
        <p:blipFill>
          <a:blip r:embed="rId5"/>
          <a:stretch>
            <a:fillRect/>
          </a:stretch>
        </p:blipFill>
        <p:spPr>
          <a:xfrm>
            <a:off x="629920" y="5458460"/>
            <a:ext cx="1722120" cy="1399540"/>
          </a:xfrm>
          <a:prstGeom prst="rect">
            <a:avLst/>
          </a:prstGeom>
          <a:noFill/>
          <a:ln>
            <a:noFill/>
          </a:ln>
          <a:effectLst/>
        </p:spPr>
      </p:pic>
      <p:sp>
        <p:nvSpPr>
          <p:cNvPr id="14" name="AutoShape4"/>
          <p:cNvSpPr>
            <a:extLst>
              <a:ext uri="smNativeData">
                <pr:smNativeData xmlns:pr="smNativeData" xmlns="smNativeData" val="SMDATA_15_11RAYhMAAAAlAAAAygAAAA8BAAAAkAAAAEgAAACQAAAASAAAAAAAAAABAAAAAAAAAAEAAABQAAAAk7eb1xaC2z8w3so+h9TUPwAAAAAAAOA/AAAAAAAA4D8AAAAAAADgPwAAAAAAAOA/AAAAAAAA4D8AAAAAAADgPwAAAAAAAOA/AAAAAAAA4D8CAAAAjAAAAAEAAAAAAAAARHLE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qQcAAJ8dAAD5CgAANiEAABAAAAAmAAAACAAAAP//////////"/>
              </a:ext>
            </a:extLst>
          </p:cNvSpPr>
          <p:nvPr/>
        </p:nvSpPr>
        <p:spPr>
          <a:xfrm>
            <a:off x="1245235" y="4815205"/>
            <a:ext cx="538480" cy="583565"/>
          </a:xfrm>
          <a:prstGeom prst="upArrow">
            <a:avLst>
              <a:gd name="adj1" fmla="val 32547"/>
              <a:gd name="adj2" fmla="val 61793"/>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defRPr lang="en-us"/>
            </a:pPr>
          </a:p>
        </p:txBody>
      </p:sp>
      <p:sp>
        <p:nvSpPr>
          <p:cNvPr id="15" name="Textbox2"/>
          <p:cNvSpPr txBox="1">
            <a:extLst>
              <a:ext uri="smNativeData">
                <pr:smNativeData xmlns:pr="smNativeData" xmlns="smNativeData" val="SMDATA_15_11RA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Kw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xAAAGUBAADGGwAARQMAABAgAAAmAAAACAAAAP//////////"/>
              </a:ext>
            </a:extLst>
          </p:cNvSpPr>
          <p:nvPr/>
        </p:nvSpPr>
        <p:spPr>
          <a:xfrm>
            <a:off x="2740025" y="226695"/>
            <a:ext cx="1774825" cy="304800"/>
          </a:xfrm>
          <a:prstGeom prst="rect">
            <a:avLst/>
          </a:prstGeom>
          <a:noFill/>
          <a:ln>
            <a:noFill/>
          </a:ln>
          <a:effectLst/>
        </p:spPr>
        <p:txBody>
          <a:bodyPr vert="horz" wrap="square" numCol="1" spcCol="215900" anchor="t"/>
          <a:lstStyle/>
          <a:p>
            <a:pPr>
              <a:defRPr lang="en-us" sz="1400" cap="none"/>
            </a:pPr>
            <a:r>
              <a:t>Reference Video</a:t>
            </a:r>
          </a:p>
        </p:txBody>
      </p:sp>
      <p:sp>
        <p:nvSpPr>
          <p:cNvPr id="16" name="Textbox3"/>
          <p:cNvSpPr txBox="1">
            <a:extLst>
              <a:ext uri="smNativeData">
                <pr:smNativeData xmlns:pr="smNativeData" xmlns="smNativeData" val="SMDATA_15_11RAYh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KwC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4AAFglAABFGQAAOCcAABAgAAAmAAAACAAAAP//////////"/>
              </a:ext>
            </a:extLst>
          </p:cNvSpPr>
          <p:nvPr/>
        </p:nvSpPr>
        <p:spPr>
          <a:xfrm>
            <a:off x="2332990" y="6070600"/>
            <a:ext cx="1774825" cy="304800"/>
          </a:xfrm>
          <a:prstGeom prst="rect">
            <a:avLst/>
          </a:prstGeom>
          <a:noFill/>
          <a:ln>
            <a:noFill/>
          </a:ln>
          <a:effectLst/>
        </p:spPr>
        <p:txBody>
          <a:bodyPr vert="horz" wrap="square" numCol="1" spcCol="215900" anchor="t"/>
          <a:lstStyle/>
          <a:p>
            <a:pPr>
              <a:defRPr lang="en-us" sz="1400" cap="none"/>
            </a:pPr>
            <a:r>
              <a:t>User’s Video</a:t>
            </a:r>
          </a:p>
        </p:txBody>
      </p:sp>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5">
                                            <p:bg/>
                                          </p:spTgt>
                                        </p:tgtEl>
                                        <p:attrNameLst>
                                          <p:attrName>style.visibility</p:attrName>
                                        </p:attrNameLst>
                                      </p:cBhvr>
                                      <p:to>
                                        <p:strVal val="visible"/>
                                      </p:to>
                                    </p:set>
                                    <p:animEffect transition="in" filter="fade">
                                      <p:cBhvr>
                                        <p:cTn id="12" dur="2000"/>
                                        <p:tgtEl>
                                          <p:spTgt spid="15">
                                            <p:bg/>
                                          </p:spTgt>
                                        </p:tgtEl>
                                      </p:cBhvr>
                                    </p:animEffect>
                                  </p:childTnLst>
                                </p:cTn>
                              </p:par>
                            </p:childTnLst>
                          </p:cTn>
                        </p:par>
                        <p:par>
                          <p:cTn id="13" fill="hold">
                            <p:stCondLst>
                              <p:cond delay="2000"/>
                            </p:stCondLst>
                            <p:childTnLst>
                              <p:par>
                                <p:cTn id="14" presetID="10" presetClass="entr" presetSubtype="0" fill="hold" grpId="0" nodeType="afterEffect">
                                  <p:stCondLst>
                                    <p:cond delay="0"/>
                                  </p:stCondLst>
                                  <p:iterate type="lt">
                                    <p:tmPct val="10000"/>
                                  </p:iterate>
                                  <p:childTnLst>
                                    <p:set>
                                      <p:cBhvr>
                                        <p:cTn id="15" dur="1" fill="hold">
                                          <p:stCondLst>
                                            <p:cond delay="0"/>
                                          </p:stCondLst>
                                        </p:cTn>
                                        <p:tgtEl>
                                          <p:spTgt spid="15">
                                            <p:txEl>
                                              <p:charRg st="4294967295" end="4294967295"/>
                                            </p:txEl>
                                          </p:spTgt>
                                        </p:tgtEl>
                                        <p:attrNameLst>
                                          <p:attrName>style.visibility</p:attrName>
                                        </p:attrNameLst>
                                      </p:cBhvr>
                                      <p:to>
                                        <p:strVal val="visible"/>
                                      </p:to>
                                    </p:set>
                                    <p:animEffect transition="in" filter="fade">
                                      <p:cBhvr>
                                        <p:cTn id="16" dur="2000"/>
                                        <p:tgtEl>
                                          <p:spTgt spid="15">
                                            <p:txEl>
                                              <p:charRg st="4294967295" end="429496729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2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iterate type="lt">
                                    <p:tmPct val="10000"/>
                                  </p:iterate>
                                  <p:childTnLst>
                                    <p:set>
                                      <p:cBhvr>
                                        <p:cTn id="45" dur="1" fill="hold">
                                          <p:stCondLst>
                                            <p:cond delay="0"/>
                                          </p:stCondLst>
                                        </p:cTn>
                                        <p:tgtEl>
                                          <p:spTgt spid="16">
                                            <p:bg/>
                                          </p:spTgt>
                                        </p:tgtEl>
                                        <p:attrNameLst>
                                          <p:attrName>style.visibility</p:attrName>
                                        </p:attrNameLst>
                                      </p:cBhvr>
                                      <p:to>
                                        <p:strVal val="visible"/>
                                      </p:to>
                                    </p:set>
                                    <p:animEffect transition="in" filter="fade">
                                      <p:cBhvr>
                                        <p:cTn id="46" dur="2000"/>
                                        <p:tgtEl>
                                          <p:spTgt spid="16">
                                            <p:bg/>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iterate type="lt">
                                    <p:tmPct val="10000"/>
                                  </p:iterate>
                                  <p:childTnLst>
                                    <p:set>
                                      <p:cBhvr>
                                        <p:cTn id="49" dur="1" fill="hold">
                                          <p:stCondLst>
                                            <p:cond delay="0"/>
                                          </p:stCondLst>
                                        </p:cTn>
                                        <p:tgtEl>
                                          <p:spTgt spid="16">
                                            <p:txEl>
                                              <p:charRg st="4294967295" end="4294967295"/>
                                            </p:txEl>
                                          </p:spTgt>
                                        </p:tgtEl>
                                        <p:attrNameLst>
                                          <p:attrName>style.visibility</p:attrName>
                                        </p:attrNameLst>
                                      </p:cBhvr>
                                      <p:to>
                                        <p:strVal val="visible"/>
                                      </p:to>
                                    </p:set>
                                    <p:animEffect transition="in" filter="fade">
                                      <p:cBhvr>
                                        <p:cTn id="50" dur="2000"/>
                                        <p:tgtEl>
                                          <p:spTgt spid="16">
                                            <p:txEl>
                                              <p:charRg st="4294967295" end="429496729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P spid="8" grpId="0" animBg="1" advAuto="0"/>
      <p:bldP spid="9" grpId="0" animBg="1" advAuto="0"/>
      <p:bldP spid="12" grpId="0" animBg="1" advAuto="0"/>
      <p:bldP spid="13" grpId="0" animBg="1" advAuto="0"/>
      <p:bldP spid="14" grpId="0" animBg="1" advAuto="0"/>
      <p:bldP spid="15" grpId="0" animBg="1" advAuto="0"/>
      <p:bldP spid="16" grpId="0" animBg="1" advAuto="0"/>
    </p:bldLst>
    <p:extLst>
      <p:ext uri="smNativeData">
        <pr:smNativeData xmlns:pr="smNativeData" xmlns="smNativeData" val="11RAYgsAAAAFAAAA/f///wEAAAAKAAAAAAAAAAAAAAAAAAAAAAAAAAoAAAD+////AQAAAAoAAAAAAAAAAAAAAAAAAAAAAAAADgAAAP////8BAAAACgAAAAAAAAAAAAAAAAAAAAAAAAATAAAA/f///wEAAAAKAAAAAAAAAAAAAAAAAAAAAAAAABgAAAD9////AQAAAAoAAAAAAAAAAAAAAAAAAAAAAAAAHQAAAP3///8BAAAACgAAAAAAAAAAAAAAAAAAAAAAAAAiAAAA/f///wEAAAAKAAAAAAAAAAAAAAAAAAAAAAAAACcAAAD9////AQAAAAoAAAAAAAAAAAAAAAAAAAAAAAAALAAAAP7///8BAAAACgAAAAAAAAAAAAAAAAAAAAAAAAAwAAAA/////wEAAAAKAAAAAAAAAAAAAAAAAAAAAAAAADUAAAD9////AQAAAAoAAAAAAAAAAAAAAAAAAAAAAAAA"/>
      </p:ext>
    </p:ext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Google Shape;38;p5"/>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EAAAAAAAAAM8zM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mZq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8zMAP///wEAAAAAAAAAAAAAAAAAAAAAAAAAAAAAAAAAAAAAAAAAAAAAAAJ/f38A5+bmA8zMzADAwP8Af39/AAAAAAAAAAAAAAAAAAAAAAAAAAAAIQAAABgAAAAUAAAAwBIAALoJAACgQQAA9AkAABAAAAAmAAAACAAAAP//////////"/>
              </a:ext>
            </a:extLst>
          </p:cNvSpPr>
          <p:nvPr/>
        </p:nvSpPr>
        <p:spPr>
          <a:xfrm>
            <a:off x="3048000" y="1581150"/>
            <a:ext cx="7620000" cy="36830"/>
          </a:xfrm>
          <a:prstGeom prst="rect">
            <a:avLst/>
          </a:prstGeom>
          <a:solidFill>
            <a:srgbClr val="33CCCC"/>
          </a:solidFill>
          <a:ln>
            <a:noFill/>
          </a:ln>
          <a:effectLst/>
        </p:spPr>
        <p:txBody>
          <a:bodyPr vert="horz" wrap="square" lIns="91440" tIns="45720" rIns="91440" bIns="45720" numCol="1" spcCol="215900" anchor="ctr"/>
          <a:lstStyle/>
          <a:p>
            <a:pPr>
              <a:defRPr lang="en-us"/>
            </a:pPr>
            <a:endParaRPr lang="en-us" cap="none">
              <a:solidFill>
                <a:srgbClr val="000000"/>
              </a:solidFill>
              <a:latin typeface="Arial" pitchFamily="2" charset="0"/>
              <a:ea typeface="Arial" pitchFamily="2" charset="0"/>
              <a:cs typeface="Arial" pitchFamily="2" charset="0"/>
            </a:endParaRPr>
          </a:p>
        </p:txBody>
      </p:sp>
      <p:sp>
        <p:nvSpPr>
          <p:cNvPr id="3" name="Google Shape;39;p5"/>
          <p:cNvSpPr>
            <a:extLst>
              <a:ext uri="smNativeData">
                <pr:smNativeData xmlns:pr="smNativeData" xmlns="smNativeData" val="SMDATA_15_11RAY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FRU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8hUAAAgHAACgQQAA3wkAABAAAAAmAAAACAAAAP//////////"/>
              </a:ext>
            </a:extLst>
          </p:cNvSpPr>
          <p:nvPr/>
        </p:nvSpPr>
        <p:spPr>
          <a:xfrm>
            <a:off x="3567430" y="1143000"/>
            <a:ext cx="7100570" cy="461645"/>
          </a:xfrm>
          <a:prstGeom prst="rect">
            <a:avLst/>
          </a:prstGeom>
          <a:noFill/>
          <a:ln>
            <a:noFill/>
          </a:ln>
          <a:effectLst/>
        </p:spPr>
        <p:txBody>
          <a:bodyPr vert="horz" wrap="square" lIns="91440" tIns="45720" rIns="91440" bIns="45720" numCol="1" spcCol="215900" anchor="t"/>
          <a:lstStyle/>
          <a:p>
            <a:pPr marL="342900" indent="-342900" algn="r">
              <a:defRPr lang="en-us"/>
            </a:pPr>
            <a:r>
              <a:rPr lang="en-us" sz="2400" cap="none">
                <a:solidFill>
                  <a:srgbClr val="FF0000"/>
                </a:solidFill>
                <a:latin typeface="Trebuchet MS" pitchFamily="2" charset="0"/>
                <a:ea typeface="Calibri" pitchFamily="2" charset="0"/>
                <a:cs typeface="Calibri" pitchFamily="2" charset="0"/>
              </a:rPr>
              <a:t>1 - Literature Survey</a:t>
            </a:r>
            <a:endParaRPr lang="en-us" sz="2400" cap="none">
              <a:solidFill>
                <a:srgbClr val="FF0000"/>
              </a:solidFill>
              <a:latin typeface="Trebuchet MS" pitchFamily="2" charset="0"/>
              <a:ea typeface="Calibri" pitchFamily="2" charset="0"/>
              <a:cs typeface="Calibri" pitchFamily="2" charset="0"/>
            </a:endParaRPr>
          </a:p>
        </p:txBody>
      </p:sp>
      <p:pic>
        <p:nvPicPr>
          <p:cNvPr id="4" name="Picture"/>
          <p:cNvPicPr>
            <a:extLst>
              <a:ext uri="smNativeData">
                <pr:smNativeData xmlns:pr="smNativeData" xmlns="smNativeData" val="SMDATA_17_11RAYh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VFAABaAAAAXkgAAHsFAAAQAAAAJgAAAAgAAAD//////////w=="/>
              </a:ext>
            </a:extLst>
          </p:cNvPicPr>
          <p:nvPr/>
        </p:nvPicPr>
        <p:blipFill>
          <a:blip r:embed="rId3"/>
          <a:stretch>
            <a:fillRect/>
          </a:stretch>
        </p:blipFill>
        <p:spPr>
          <a:xfrm>
            <a:off x="11280775" y="57150"/>
            <a:ext cx="483235" cy="833755"/>
          </a:xfrm>
          <a:prstGeom prst="rect">
            <a:avLst/>
          </a:prstGeom>
          <a:noFill/>
          <a:ln>
            <a:noFill/>
          </a:ln>
          <a:effectLst/>
        </p:spPr>
      </p:pic>
      <p:sp>
        <p:nvSpPr>
          <p:cNvPr id="5" name="Google Shape;62;p8"/>
          <p:cNvSpPr>
            <a:extLst>
              <a:ext uri="smNativeData">
                <pr:smNativeData xmlns:pr="smNativeData" xmlns="smNativeData" val="SMDATA_15_11RAY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FRU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GBgAAAoMAAABQgAATCgAABAAAAAmAAAACAAAAP//////////"/>
              </a:ext>
            </a:extLst>
          </p:cNvSpPr>
          <p:nvPr/>
        </p:nvSpPr>
        <p:spPr>
          <a:xfrm>
            <a:off x="3916680" y="1957070"/>
            <a:ext cx="6812915" cy="4593590"/>
          </a:xfrm>
          <a:prstGeom prst="rect">
            <a:avLst/>
          </a:prstGeom>
          <a:noFill/>
          <a:ln>
            <a:noFill/>
          </a:ln>
          <a:effectLst/>
        </p:spPr>
        <p:txBody>
          <a:bodyPr vert="horz" wrap="square" lIns="91440" tIns="45720" rIns="91440" bIns="45720" numCol="1" spcCol="215900" anchor="ctr"/>
          <a:lstStyle/>
          <a:p>
            <a:pPr marL="685800" indent="-342900" algn="just">
              <a:spcBef>
                <a:spcPts val="575"/>
              </a:spcBef>
              <a:buFont typeface="Wingdings" pitchFamily="0" charset="2"/>
              <a:buChar char="§"/>
              <a:defRPr lang="en-us" sz="2000" cap="none">
                <a:solidFill>
                  <a:srgbClr val="FF0000"/>
                </a:solidFill>
                <a:latin typeface="Trebuchet MS" pitchFamily="2" charset="0"/>
                <a:ea typeface="Calibri" pitchFamily="2" charset="0"/>
                <a:cs typeface="Calibri" pitchFamily="2" charset="0"/>
              </a:defRPr>
            </a:pPr>
            <a:r>
              <a:t>The number of frames to choose is based on a pre set threshold, if a frame falls at a time difference lower than the previous selected frame, then this frame is ignored else it is selected as the next frame.</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The closest matching frames between the referenced video and the user’s video is found using the DTW algorithm.</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r>
              <a:t>A critical step in this paper includes affine transformation, since matching of frames is done, we need to take care of referenced and user’s body ratio, tilts in the camera and person to camera distance. This is done by basic matrix transformation AX=Y.</a:t>
            </a:r>
          </a:p>
          <a:p>
            <a:pPr marL="685800" indent="-342900" algn="just">
              <a:spcBef>
                <a:spcPts val="575"/>
              </a:spcBef>
              <a:buFont typeface="Wingdings" pitchFamily="0" charset="2"/>
              <a:buChar char="§"/>
              <a:defRPr lang="en-us" sz="2000" cap="none">
                <a:solidFill>
                  <a:srgbClr val="0000FF"/>
                </a:solidFill>
                <a:latin typeface="Trebuchet MS" pitchFamily="2" charset="0"/>
                <a:ea typeface="Calibri" pitchFamily="2" charset="0"/>
                <a:cs typeface="Calibri" pitchFamily="2" charset="0"/>
              </a:defRPr>
            </a:pPr>
          </a:p>
        </p:txBody>
      </p:sp>
      <p:pic>
        <p:nvPicPr>
          <p:cNvPr id="6" name="Picture1"/>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UAAABVBAAAeRoAAP8FAAAQAAAAJgAAAAgAAAD//////////w=="/>
              </a:ext>
            </a:extLst>
          </p:cNvPicPr>
          <p:nvPr/>
        </p:nvPicPr>
        <p:blipFill>
          <a:blip r:embed="rId4"/>
          <a:stretch>
            <a:fillRect/>
          </a:stretch>
        </p:blipFill>
        <p:spPr>
          <a:xfrm>
            <a:off x="135255" y="704215"/>
            <a:ext cx="4168140" cy="270510"/>
          </a:xfrm>
          <a:prstGeom prst="rect">
            <a:avLst/>
          </a:prstGeom>
          <a:noFill/>
          <a:ln w="25400" cap="flat" cmpd="sng" algn="ctr">
            <a:solidFill>
              <a:schemeClr val="tx1"/>
            </a:solidFill>
            <a:prstDash val="solid"/>
            <a:headEnd type="none"/>
            <a:tailEnd type="none"/>
          </a:ln>
          <a:effectLst/>
        </p:spPr>
      </p:pic>
      <p:pic>
        <p:nvPicPr>
          <p:cNvPr id="7" name="Picture2"/>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sBAACKBgAAsBEAAFYdAAAQAAAAJgAAAAgAAAD//////////w=="/>
              </a:ext>
            </a:extLst>
          </p:cNvPicPr>
          <p:nvPr/>
        </p:nvPicPr>
        <p:blipFill>
          <a:blip r:embed="rId5"/>
          <a:stretch>
            <a:fillRect/>
          </a:stretch>
        </p:blipFill>
        <p:spPr>
          <a:xfrm>
            <a:off x="260985" y="1062990"/>
            <a:ext cx="2614295" cy="3705860"/>
          </a:xfrm>
          <a:prstGeom prst="rect">
            <a:avLst/>
          </a:prstGeom>
          <a:noFill/>
          <a:ln w="25400" cap="flat" cmpd="sng" algn="ctr">
            <a:solidFill>
              <a:schemeClr val="tx1"/>
            </a:solidFill>
            <a:prstDash val="solid"/>
            <a:headEnd type="none"/>
            <a:tailEnd type="none"/>
          </a:ln>
          <a:effectLst/>
        </p:spPr>
      </p:pic>
      <p:pic>
        <p:nvPicPr>
          <p:cNvPr id="8" name="Picture3"/>
          <p:cNvPicPr>
            <a:picLocks noChangeAspect="1"/>
            <a:extLst>
              <a:ext uri="smNativeData">
                <pr:smNativeData xmlns:pr="smNativeData" xmlns="smNativeData" val="SMDATA_17_11RAYh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koAAAAAQAAAAIAAAAAAAAAAAAAAAA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AQHgAALxsAADAqAAAQAAAAJgAAAAgAAAD//////////w=="/>
              </a:ext>
            </a:extLst>
          </p:cNvPicPr>
          <p:nvPr/>
        </p:nvPicPr>
        <p:blipFill>
          <a:blip r:embed="rId6"/>
          <a:stretch>
            <a:fillRect/>
          </a:stretch>
        </p:blipFill>
        <p:spPr>
          <a:xfrm>
            <a:off x="0" y="4886960"/>
            <a:ext cx="4418965" cy="1971040"/>
          </a:xfrm>
          <a:prstGeom prst="rect">
            <a:avLst/>
          </a:prstGeom>
          <a:noFill/>
          <a:ln w="25400" cap="flat" cmpd="sng" algn="ctr">
            <a:solidFill>
              <a:schemeClr val="tx1"/>
            </a:solidFill>
            <a:prstDash val="solid"/>
            <a:headEnd type="none"/>
            <a:tailEnd type="none"/>
          </a:ln>
          <a:effectLst/>
        </p:spPr>
      </p:pic>
    </p:spTree>
  </p:cSld>
  <p:clrMapOvr>
    <a:masterClrMapping/>
  </p:clrMapOvr>
  <p:transition spd="med" p14:dur="1300">
    <p:fade/>
    <p:extLst>
      <p:ext uri="smNativeData">
        <pr:smNativeData xmlns:pr="smNativeData" xmlns="smNativeData" val="11RAYgAAAAAUBQAAAAAAAAYAAAAAAAAAAAAAAAAAAAAAAAAAAQAAAAAAAAAAAAAAAAAAAAAAAAAAAAAA"/>
      </p:ext>
    </p:ext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P spid="8" grpId="0" animBg="1" advAuto="0"/>
    </p:bldLst>
    <p:extLst>
      <p:ext uri="smNativeData">
        <pr:smNativeData xmlns:pr="smNativeData" xmlns="smNativeData" val="11RAYgMAAAAFAAAA/f///wEAAAAKAAAAAAAAAAAAAAAAAAAAAAAAAAoAAAD9////AQAAAAoAAAAAAAAAAAAAAAAAAAAAAAAADwAAAP3///8BAAAACgAAAAAAAAAAAAAAAAAAAAAAAAA="/>
      </p:ext>
    </p:extLst>
  </p:timing>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dc:creator>
  <cp:keywords/>
  <dc:description/>
  <cp:lastModifiedBy>jgvis</cp:lastModifiedBy>
  <cp:revision>0</cp:revision>
  <dcterms:created xsi:type="dcterms:W3CDTF">2022-03-16T15:42:37Z</dcterms:created>
  <dcterms:modified xsi:type="dcterms:W3CDTF">2022-03-27T12:13:11Z</dcterms:modified>
</cp:coreProperties>
</file>