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9"/>
  </p:notesMasterIdLst>
  <p:sldIdLst>
    <p:sldId id="256" r:id="rId2"/>
    <p:sldId id="257" r:id="rId3"/>
    <p:sldId id="271" r:id="rId4"/>
    <p:sldId id="272" r:id="rId5"/>
    <p:sldId id="273" r:id="rId6"/>
    <p:sldId id="274" r:id="rId7"/>
    <p:sldId id="288" r:id="rId8"/>
    <p:sldId id="282" r:id="rId9"/>
    <p:sldId id="275" r:id="rId10"/>
    <p:sldId id="284" r:id="rId11"/>
    <p:sldId id="283" r:id="rId12"/>
    <p:sldId id="287" r:id="rId13"/>
    <p:sldId id="286" r:id="rId14"/>
    <p:sldId id="289" r:id="rId15"/>
    <p:sldId id="290" r:id="rId16"/>
    <p:sldId id="285" r:id="rId17"/>
    <p:sldId id="291" r:id="rId18"/>
    <p:sldId id="292" r:id="rId19"/>
    <p:sldId id="293" r:id="rId20"/>
    <p:sldId id="294" r:id="rId21"/>
    <p:sldId id="295" r:id="rId22"/>
    <p:sldId id="296" r:id="rId23"/>
    <p:sldId id="278" r:id="rId24"/>
    <p:sldId id="280" r:id="rId25"/>
    <p:sldId id="281" r:id="rId26"/>
    <p:sldId id="279" r:id="rId27"/>
    <p:sldId id="265" r:id="rId28"/>
  </p:sldIdLst>
  <p:sldSz cx="12192000" cy="6858000"/>
  <p:notesSz cx="6797675" cy="987425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47450589" val="1042" revOS="4"/>
      <pr:smFileRevision xmlns:mc="http://schemas.openxmlformats.org/markup-compatibility/2006" xmlns:p14="http://schemas.microsoft.com/office/powerpoint/2010/main" xmlns:p15="http://schemas.microsoft.com/office/powerpoint/2012/main" xmlns:pr="smNativeData" xmlns="smNativeData" dt="1647450589" val="101"/>
      <pr:guideOptions xmlns:mc="http://schemas.openxmlformats.org/markup-compatibility/2006" xmlns:p14="http://schemas.microsoft.com/office/powerpoint/2010/main" xmlns:p15="http://schemas.microsoft.com/office/powerpoint/2012/main" xmlns:pr="smNativeData" xmlns="smNativeData" dt="1647450589"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 d="100"/>
        <a:sy n="15" d="100"/>
      </p:scale>
      <p:origin x="0" y="0"/>
    </p:cViewPr>
  </p:sorterViewPr>
  <p:notesViewPr>
    <p:cSldViewPr snapToGrid="0">
      <p:cViewPr>
        <p:scale>
          <a:sx n="74" d="100"/>
          <a:sy n="74" d="100"/>
        </p:scale>
        <p:origin x="1168" y="21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GvPP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AgEgAACgMAABAAAAAmAAAACAAAAL2/AAD/HwAA"/>
              </a:ext>
            </a:extLst>
          </p:cNvSpPr>
          <p:nvPr>
            <p:ph type="hdr" idx="2"/>
          </p:nvPr>
        </p:nvSpPr>
        <p:spPr>
          <a:xfrm>
            <a:off x="0" y="0"/>
            <a:ext cx="2946400" cy="494030"/>
          </a:xfrm>
          <a:prstGeom prst="rect">
            <a:avLst/>
          </a:prstGeo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endParaRPr/>
          </a:p>
        </p:txBody>
      </p:sp>
      <p:sp>
        <p:nvSpPr>
          <p:cNvPr id="3" name="Google Shape;4;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AAAAADPKQAACgMAABAAAAAmAAAACAAAAL2/AAD/HwAA"/>
              </a:ext>
            </a:extLst>
          </p:cNvSpPr>
          <p:nvPr>
            <p:ph type="dt" idx="10"/>
          </p:nvPr>
        </p:nvSpPr>
        <p:spPr>
          <a:xfrm>
            <a:off x="3849370" y="0"/>
            <a:ext cx="2947035" cy="494030"/>
          </a:xfrm>
          <a:prstGeom prst="rect">
            <a:avLst/>
          </a:prstGeom>
          <a:noFill/>
          <a:ln>
            <a:noFill/>
          </a:ln>
        </p:spPr>
        <p:txBody>
          <a:bodyPr vert="horz" wrap="square" lIns="91440" tIns="45720" rIns="91440" bIns="45720" numCol="1" spcCol="215900" anchor="t">
            <a:prstTxWarp prst="textNoShape">
              <a:avLst/>
            </a:prstTxWarp>
          </a:bodyPr>
          <a:lstStyle>
            <a:lvl1pPr marR="0" algn="r">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endParaRPr/>
          </a:p>
        </p:txBody>
      </p:sp>
      <p:sp>
        <p:nvSpPr>
          <p:cNvPr id="4" name="Google Shape;5;n"/>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HCPt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3"/>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
        <p:nvSpPr>
          <p:cNvPr id="5" name="Google Shape;6;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O4zl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2/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lvl1pPr marL="4572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1pPr>
            <a:lvl2pPr marL="9144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2pPr>
            <a:lvl3pPr marL="13716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3pPr>
            <a:lvl4pPr marL="18288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4pPr>
            <a:lvl5pPr marL="22860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5pPr>
            <a:lvl6pPr marL="27432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6pPr>
            <a:lvl7pPr marL="32004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7pPr>
            <a:lvl8pPr marL="36576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8pPr>
            <a:lvl9pPr marL="41148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9pPr>
          </a:lstStyle>
          <a:p>
            <a:pPr>
              <a:defRPr lang="en-us"/>
            </a:pPr>
            <a:endParaRPr/>
          </a:p>
        </p:txBody>
      </p:sp>
      <p:sp>
        <p:nvSpPr>
          <p:cNvPr id="6" name="Google Shape;7;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LE5AAAgEgAAuzwAABAAAAAmAAAACAAAAL2/AAD/HwAA"/>
              </a:ext>
            </a:extLst>
          </p:cNvSpPr>
          <p:nvPr>
            <p:ph type="ftr" idx="11"/>
          </p:nvPr>
        </p:nvSpPr>
        <p:spPr>
          <a:xfrm>
            <a:off x="0" y="9378315"/>
            <a:ext cx="2946400" cy="494030"/>
          </a:xfrm>
          <a:prstGeom prst="rect">
            <a:avLst/>
          </a:prstGeom>
          <a:noFill/>
          <a:ln>
            <a:noFill/>
          </a:ln>
        </p:spPr>
        <p:txBody>
          <a:bodyPr vert="horz" wrap="square" lIns="91440" tIns="45720" rIns="91440" bIns="45720" numCol="1" spcCol="215900" anchor="b">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endParaRPr/>
          </a:p>
        </p:txBody>
      </p:sp>
      <p:sp>
        <p:nvSpPr>
          <p:cNvPr id="7" name="Google Shape;8;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BjFl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LE5AADPKQAAuzwAABAAAAAmAAAACAAAAL0/AAD/HwAA"/>
              </a:ext>
            </a:extLst>
          </p:cNvSpPr>
          <p:nvPr>
            <p:ph type="sldNum" idx="12"/>
          </p:nvPr>
        </p:nvSpPr>
        <p:spPr>
          <a:xfrm>
            <a:off x="3849370" y="9378315"/>
            <a:ext cx="2947035" cy="494030"/>
          </a:xfrm>
          <a:prstGeom prst="rect">
            <a:avLst/>
          </a:prstGeom>
          <a:noFill/>
          <a:ln>
            <a:noFill/>
          </a:ln>
        </p:spPr>
        <p:txBody>
          <a:bodyPr vert="horz" wrap="square" lIns="91440" tIns="45720" rIns="91440" bIns="45720" numCol="1" spcCol="215900" anchor="b">
            <a:prstTxWarp prst="textNoShape">
              <a:avLst/>
            </a:prstTxWarp>
          </a:bodyPr>
          <a:lstStyle/>
          <a:p>
            <a:pPr marL="0" marR="0" indent="0" algn="r">
              <a:lnSpc>
                <a:spcPct val="100000"/>
              </a:lnSpc>
              <a:spcBef>
                <a:spcPts val="0"/>
              </a:spcBef>
              <a:spcAft>
                <a:spcPts val="0"/>
              </a:spcAft>
              <a:buNone/>
              <a:defRPr lang="en-us"/>
            </a:pPr>
            <a:fld id="{3DD4E979-37D0-811F-9E6C-C14AA7226894}" type="slidenum">
              <a:rPr lang="en-us" sz="1200" cap="none">
                <a:solidFill>
                  <a:srgbClr val="000000"/>
                </a:solidFill>
                <a:latin typeface="Arial" pitchFamily="2" charset="0"/>
                <a:ea typeface="Arial" pitchFamily="2" charset="0"/>
                <a:cs typeface="Arial" pitchFamily="2" charset="0"/>
              </a:rPr>
              <a:t>‹#›</a:t>
            </a:fld>
            <a:endParaRPr lang="en-us" sz="1200" cap="none">
              <a:solidFill>
                <a:srgbClr val="000000"/>
              </a:solidFill>
              <a:latin typeface="Arial" pitchFamily="2" charset="0"/>
              <a:ea typeface="Arial" pitchFamily="2" charset="0"/>
              <a:cs typeface="Arial" pitchFamily="2" charset="0"/>
            </a:endParaRPr>
          </a:p>
        </p:txBody>
      </p:sp>
    </p:spTree>
  </p:cSld>
  <p:clrMap bg1="lt1" tx1="dk1" bg2="lt2" tx2="dk2" accent1="accent1" accent2="accent2" accent3="accent3" accent4="accent4" accent5="accent5" accent6="accent6" hlink="hlink" folHlink="folHlink"/>
  <p:hf hdr="0" ftr="0" dt="0"/>
  <p:notesStyle>
    <a:lvl1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2;p1: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JnPG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23;p1: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sZIS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extLst>
      <p:ext uri="{BB962C8B-B14F-4D97-AF65-F5344CB8AC3E}">
        <p14:creationId xmlns:p14="http://schemas.microsoft.com/office/powerpoint/2010/main" val="2952912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363" cy="3703638"/>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extLst>
      <p:ext uri="{BB962C8B-B14F-4D97-AF65-F5344CB8AC3E}">
        <p14:creationId xmlns:p14="http://schemas.microsoft.com/office/powerpoint/2010/main" val="150315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29;p2: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8;p10: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89;p10: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29;p2: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NjY/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0/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endParaRPr/>
          </a:p>
        </p:txBody>
      </p:sp>
      <p:sp>
        <p:nvSpPr>
          <p:cNvPr id="3" name="Google Shape;36;p3: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CwAAAC0AAAAAqgAAAI0EAAAqKQAAVhs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C48-06D0-811A-9E6C-F04FA22268A5}" type="datetime1">
              <a:t>3/18/2022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B718-56D0-8141-9E6C-A014F92268F5}" type="slidenum">
              <a:t>‹#›</a:t>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A081-CFD0-8156-9E6C-3903EE22686C}" type="datetime1">
              <a:t>3/18/2022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F18E-C0D0-8107-9E6C-3652BF226863}" type="slidenum">
              <a:t>‹#›</a:t>
            </a:fld>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M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j4Z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D66C-22D0-8120-9E6C-D47598226881}" type="datetime1">
              <a:t>3/18/2022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D61-2FD0-811B-9E6C-D94EA322688C}" type="slidenum">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D40-0ED0-811B-9E6C-F84EA32268AD}" type="datetime1">
              <a:t>3/18/2022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2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80AF-E1D0-8176-9E6C-1723CE226842}"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49D-D3D0-8112-9E6C-2547AA226870}" type="datetime1">
              <a:t>3/18/2022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225-6BD0-8114-9E6C-9D41AC2268C8}" type="slidenum">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FB14-5AD0-810D-9E6C-AC58B52268F9}" type="datetime1">
              <a:t>3/18/2022</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9FF3-BDD0-8169-9E6C-4B3CD122681E}" type="slidenum">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E841-0FD0-811E-9E6C-F94BA62268AC}" type="datetime1">
              <a:t>3/18/2022</a:t>
            </a:fld>
            <a:endParaRPr/>
          </a:p>
        </p:txBody>
      </p:sp>
      <p:sp>
        <p:nvSpPr>
          <p:cNvPr id="8" name="Footer 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8539-77D0-8173-9E6C-8126CB2268D4}" type="slidenum">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B5F9-B7D0-8143-9E6C-4116FB226814}" type="datetime1">
              <a:t>3/18/2022</a:t>
            </a:fld>
            <a:endParaRPr/>
          </a:p>
        </p:txBody>
      </p:sp>
      <p:sp>
        <p:nvSpPr>
          <p:cNvPr id="4" name="Foot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A8AE-E0D0-815E-9E6C-160BE6226843}" type="slidenum">
              <a:t>‹#›</a:t>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BF9-B7D0-813D-9E6C-416885226814}" type="datetime1">
              <a:t>3/18/2022</a:t>
            </a:fld>
            <a:endParaRPr/>
          </a:p>
        </p:txBody>
      </p:sp>
      <p:sp>
        <p:nvSpPr>
          <p:cNvPr id="3" name="Footer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F65D-13D0-8100-9E6C-E555B82268B0}"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Syj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6A5-EBD0-8130-9E6C-1D6588226848}" type="datetime1">
              <a:t>3/18/2022</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EAA4-EAD0-811C-9E6C-1C49A4226849}" type="slidenum">
              <a:t>‹#›</a:t>
            </a:fld>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Click icon to add picture</a:t>
            </a:r>
          </a:p>
        </p:txBody>
      </p:sp>
      <p:sp>
        <p:nvSpPr>
          <p:cNvPr id="4" name="Text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DD4C82B-65D0-813E-9E6C-936B862268C6}" type="datetime1">
              <a:t>3/18/2022</a:t>
            </a:fld>
            <a:endParaRP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iSl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DD4DC12-5CD0-812A-9E6C-AA7F922268FF}" type="slidenum">
              <a:t>‹#›</a:t>
            </a:fld>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DD4D126-68D0-8127-9E6C-9E729F2268CB}" type="datetime1">
              <a:t>3/18/2022</a:t>
            </a:fld>
            <a:endParaRPr/>
          </a:p>
        </p:txBody>
      </p:sp>
      <p:sp>
        <p:nvSpPr>
          <p:cNvPr id="5" name="Footer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DD49EAE-E0D0-8168-9E6C-163DD0226843}" type="slidenum">
              <a:t>‹#›</a:t>
            </a:fld>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p3"/>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sAADgaAACHRwAAMCoAABAAAAAmAAAACAAAAP//////////"/>
              </a:ext>
            </a:extLst>
          </p:cNvSpPr>
          <p:nvPr/>
        </p:nvSpPr>
        <p:spPr>
          <a:xfrm>
            <a:off x="1935480" y="4262120"/>
            <a:ext cx="9692005" cy="2595880"/>
          </a:xfrm>
          <a:prstGeom prst="rect">
            <a:avLst/>
          </a:prstGeom>
          <a:noFill/>
          <a:ln>
            <a:noFill/>
          </a:ln>
          <a:effectLst/>
        </p:spPr>
        <p:txBody>
          <a:bodyPr vert="horz" wrap="square" lIns="91440" tIns="45720" rIns="91440" bIns="45720" numCol="1" spcCol="215900" anchor="t"/>
          <a:lstStyle/>
          <a:p>
            <a:pPr>
              <a:defRPr lang="en-us"/>
            </a:pPr>
            <a:r>
              <a:rPr lang="en-us" sz="2000" cap="none">
                <a:solidFill>
                  <a:srgbClr val="0033CC"/>
                </a:solidFill>
                <a:latin typeface="Trebuchet MS" pitchFamily="2" charset="0"/>
                <a:ea typeface="Trebuchet MS" pitchFamily="2" charset="0"/>
                <a:cs typeface="Trebuchet MS" pitchFamily="2" charset="0"/>
              </a:rPr>
              <a:t>Project Title     :  Computer Vision Based Workout Application</a:t>
            </a:r>
          </a:p>
          <a:p>
            <a:pPr>
              <a:defRPr lang="en-us"/>
            </a:pPr>
            <a:r>
              <a:rPr lang="en-us" sz="2000" cap="none">
                <a:solidFill>
                  <a:srgbClr val="0033CC"/>
                </a:solidFill>
                <a:latin typeface="Trebuchet MS" pitchFamily="2" charset="0"/>
                <a:ea typeface="Trebuchet MS" pitchFamily="2" charset="0"/>
                <a:cs typeface="Trebuchet MS" pitchFamily="2" charset="0"/>
              </a:rPr>
              <a:t>Project ID         : PW22_PP_03   </a:t>
            </a:r>
          </a:p>
          <a:p>
            <a:pPr>
              <a:defRPr lang="en-us"/>
            </a:pPr>
            <a:r>
              <a:rPr lang="en-us" sz="2000" cap="none">
                <a:solidFill>
                  <a:srgbClr val="0033CC"/>
                </a:solidFill>
                <a:latin typeface="Trebuchet MS" pitchFamily="2" charset="0"/>
                <a:ea typeface="Trebuchet MS" pitchFamily="2" charset="0"/>
                <a:cs typeface="Trebuchet MS" pitchFamily="2" charset="0"/>
              </a:rPr>
              <a:t>Project Guide	: Prof. Savitri S.             </a:t>
            </a:r>
          </a:p>
          <a:p>
            <a:pPr>
              <a:defRPr lang="en-us"/>
            </a:pPr>
            <a:r>
              <a:rPr lang="en-us" sz="2000" cap="none">
                <a:solidFill>
                  <a:srgbClr val="0033CC"/>
                </a:solidFill>
                <a:latin typeface="Trebuchet MS" pitchFamily="2" charset="0"/>
                <a:ea typeface="Trebuchet MS" pitchFamily="2" charset="0"/>
                <a:cs typeface="Trebuchet MS" pitchFamily="2" charset="0"/>
              </a:rPr>
              <a:t>Project Team 	: </a:t>
            </a:r>
            <a:r>
              <a:rPr lang="en-us" sz="2400" cap="none">
                <a:solidFill>
                  <a:srgbClr val="0033CC"/>
                </a:solidFill>
              </a:rPr>
              <a:t>Vishnu J G(PES1UG19CS574)</a:t>
            </a:r>
          </a:p>
          <a:p>
            <a:pPr lvl="1">
              <a:spcBef>
                <a:spcPts val="0"/>
              </a:spcBef>
              <a:spcAft>
                <a:spcPts val="0"/>
              </a:spcAft>
              <a:defRPr lang="en-us"/>
            </a:pPr>
            <a:r>
              <a:rPr lang="en-us" sz="2000" cap="none">
                <a:solidFill>
                  <a:srgbClr val="0033CC"/>
                </a:solidFill>
              </a:rPr>
              <a:t>		        </a:t>
            </a:r>
            <a:r>
              <a:rPr lang="en-us" sz="2400" cap="none">
                <a:solidFill>
                  <a:srgbClr val="0033CC"/>
                </a:solidFill>
              </a:rPr>
              <a:t>  Tejas D R(PES1UG19CS537)</a:t>
            </a:r>
          </a:p>
          <a:p>
            <a:pPr lvl="1">
              <a:spcBef>
                <a:spcPts val="0"/>
              </a:spcBef>
              <a:spcAft>
                <a:spcPts val="0"/>
              </a:spcAft>
              <a:defRPr lang="en-us"/>
            </a:pPr>
            <a:r>
              <a:rPr lang="en-us" sz="2400" cap="none">
                <a:solidFill>
                  <a:srgbClr val="0033CC"/>
                </a:solidFill>
              </a:rPr>
              <a:t> 		         Srujan. A. S(PES1UG19CS509)</a:t>
            </a:r>
          </a:p>
          <a:p>
            <a:pPr lvl="1">
              <a:defRPr lang="en-us"/>
            </a:pPr>
            <a:r>
              <a:rPr lang="en-us" sz="2400" cap="none">
                <a:solidFill>
                  <a:srgbClr val="0033CC"/>
                </a:solidFill>
              </a:rPr>
              <a:t>		         PRADEEP V(PES1UG19CS330)</a:t>
            </a:r>
          </a:p>
          <a:p>
            <a:pPr>
              <a:defRPr lang="en-us"/>
            </a:pPr>
            <a:endParaRPr lang="en-us" sz="2000" cap="none">
              <a:solidFill>
                <a:srgbClr val="0033CC"/>
              </a:solidFill>
              <a:latin typeface="Trebuchet MS" pitchFamily="2" charset="0"/>
              <a:ea typeface="Trebuchet MS" pitchFamily="2" charset="0"/>
              <a:cs typeface="Trebuchet MS" pitchFamily="2" charset="0"/>
            </a:endParaRPr>
          </a:p>
          <a:p>
            <a:pPr>
              <a:defRPr lang="en-us"/>
            </a:pPr>
            <a:endParaRPr lang="en-us" sz="2000" cap="none">
              <a:solidFill>
                <a:srgbClr val="0033CC"/>
              </a:solidFill>
              <a:latin typeface="Trebuchet MS" pitchFamily="2" charset="0"/>
              <a:ea typeface="Trebuchet MS" pitchFamily="2" charset="0"/>
              <a:cs typeface="Trebuchet MS" pitchFamily="2" charset="0"/>
            </a:endParaRPr>
          </a:p>
        </p:txBody>
      </p:sp>
      <p:pic>
        <p:nvPicPr>
          <p:cNvPr id="3"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4" name="Rectangle 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qAwAANgJAABoPQAAqhcAABAgAAAmAAAACAAAAP//////////"/>
              </a:ext>
            </a:extLst>
          </p:cNvSpPr>
          <p:nvPr/>
        </p:nvSpPr>
        <p:spPr>
          <a:xfrm>
            <a:off x="2057400" y="1600200"/>
            <a:ext cx="7924800" cy="2246630"/>
          </a:xfrm>
          <a:prstGeom prst="rect">
            <a:avLst/>
          </a:prstGeom>
          <a:noFill/>
          <a:ln>
            <a:noFill/>
          </a:ln>
          <a:effectLst/>
        </p:spPr>
        <p:txBody>
          <a:bodyPr vert="horz" wrap="square" lIns="91440" tIns="45720" rIns="91440" bIns="45720" numCol="1" spcCol="215900" anchor="t"/>
          <a:lstStyle/>
          <a:p>
            <a:pPr algn="ctr">
              <a:defRPr lang="en-us"/>
            </a:pPr>
            <a:r>
              <a:rPr lang="en-us" sz="2800" cap="none">
                <a:latin typeface="Trebuchet MS" pitchFamily="2" charset="0"/>
                <a:ea typeface="Calibri" pitchFamily="2" charset="0"/>
                <a:cs typeface="Calibri" pitchFamily="2" charset="0"/>
              </a:rPr>
              <a:t>UE19CS390A – Capstone Project Phase – 1</a:t>
            </a:r>
          </a:p>
          <a:p>
            <a:pPr algn="ctr">
              <a:defRPr lang="en-us"/>
            </a:pPr>
            <a:r>
              <a:rPr lang="en-us" sz="2800" cap="none">
                <a:latin typeface="Trebuchet MS" pitchFamily="2" charset="0"/>
                <a:ea typeface="Calibri" pitchFamily="2" charset="0"/>
                <a:cs typeface="Calibri" pitchFamily="2" charset="0"/>
              </a:rPr>
              <a:t> </a:t>
            </a:r>
          </a:p>
          <a:p>
            <a:pPr algn="ctr">
              <a:defRPr lang="en-us"/>
            </a:pPr>
            <a:r>
              <a:rPr lang="en-us" sz="2800" cap="none">
                <a:solidFill>
                  <a:srgbClr val="FF0000"/>
                </a:solidFill>
                <a:latin typeface="Trebuchet MS" pitchFamily="2" charset="0"/>
                <a:ea typeface="Calibri" pitchFamily="2" charset="0"/>
                <a:cs typeface="Calibri" pitchFamily="2" charset="0"/>
              </a:rPr>
              <a:t>Project Progress Review #2</a:t>
            </a:r>
          </a:p>
          <a:p>
            <a:pPr algn="ctr">
              <a:defRPr lang="en-us"/>
            </a:pPr>
            <a:r>
              <a:rPr lang="en-us" sz="2800" cap="none">
                <a:solidFill>
                  <a:srgbClr val="FF0000"/>
                </a:solidFill>
                <a:latin typeface="Trebuchet MS" pitchFamily="2" charset="0"/>
                <a:ea typeface="Calibri" pitchFamily="2" charset="0"/>
                <a:cs typeface="Calibri" pitchFamily="2" charset="0"/>
              </a:rPr>
              <a:t>(Project Requirements Specification and Literature Survey)</a:t>
            </a:r>
            <a:endParaRPr lang="en-us" sz="2400" cap="none">
              <a:solidFill>
                <a:srgbClr val="FF0000"/>
              </a:solidFill>
              <a:latin typeface="Trebuchet MS" pitchFamily="2" charset="0"/>
              <a:ea typeface="Calibri" pitchFamily="2" charset="0"/>
              <a:cs typeface="Calibri"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1 -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56863"/>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wAAAoMAAABQgAATCgAAAAAAAAmAAAACAAAAP//////////"/>
              </a:ext>
            </a:extLst>
          </p:cNvSpPr>
          <p:nvPr/>
        </p:nvSpPr>
        <p:spPr>
          <a:xfrm>
            <a:off x="2079625" y="1957070"/>
            <a:ext cx="8649970" cy="459359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The number of frames to choose is based on a pre set threshold, if a frame falls at a time difference lower than the previous selected frame, then this frame is ignored else it is selected as the next frame.</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The closest matching frames between the referenced video and the user’s video is found using the DTW algorithm.</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A critical step in this paper includes affine transformation, since matching of frames is done, we need to take care of referenced and user’s body ratio, tilts in the camera and person to camera distance. This is done by basic matrix transformation AX=Y.</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7P3//9wPAABYMAAAIycAAAAAAAAmAAAACAAAAP//////////"/>
              </a:ext>
            </a:extLst>
          </p:cNvSpPr>
          <p:nvPr/>
        </p:nvSpPr>
        <p:spPr>
          <a:xfrm>
            <a:off x="-337820" y="2578100"/>
            <a:ext cx="8196580" cy="378396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200" cap="none">
                <a:solidFill>
                  <a:srgbClr val="0000FF"/>
                </a:solidFill>
                <a:latin typeface="Trebuchet MS" pitchFamily="2" charset="0"/>
                <a:ea typeface="Calibri" pitchFamily="2" charset="0"/>
                <a:cs typeface="Calibri" pitchFamily="2" charset="0"/>
              </a:defRPr>
            </a:pPr>
            <a:r>
              <a:t>The image above shows the basic flow of the application.</a:t>
            </a:r>
          </a:p>
          <a:p>
            <a:pPr marL="685800" indent="-342900" algn="just">
              <a:spcBef>
                <a:spcPts val="575"/>
              </a:spcBef>
              <a:buFont typeface="Wingdings" charset="2"/>
              <a:buChar char="§"/>
              <a:defRPr lang="en-us" sz="2200" cap="none">
                <a:solidFill>
                  <a:srgbClr val="0000FF"/>
                </a:solidFill>
                <a:latin typeface="Trebuchet MS" pitchFamily="2" charset="0"/>
                <a:ea typeface="Calibri" pitchFamily="2" charset="0"/>
                <a:cs typeface="Calibri" pitchFamily="2" charset="0"/>
              </a:defRPr>
            </a:pPr>
            <a:r>
              <a:t>The graph shows how frames are matched, hortizontal lines shows that many user’s frames have mapped to the same reference frame(which is a problem needed to be additionally handled)</a:t>
            </a:r>
          </a:p>
          <a:p>
            <a:pPr marL="685800" indent="-342900" algn="just">
              <a:spcBef>
                <a:spcPts val="575"/>
              </a:spcBef>
              <a:buFont typeface="Wingdings" charset="2"/>
              <a:buChar char="§"/>
              <a:defRPr lang="en-us" sz="2200" cap="none">
                <a:solidFill>
                  <a:srgbClr val="0000FF"/>
                </a:solidFill>
                <a:latin typeface="Trebuchet MS" pitchFamily="2" charset="0"/>
                <a:ea typeface="Calibri" pitchFamily="2" charset="0"/>
                <a:cs typeface="Calibri" pitchFamily="2" charset="0"/>
              </a:defRPr>
            </a:pPr>
            <a:r>
              <a:t>In the graph we can also observe vertical lines which shows how a single frame of the user has been mapped to multiple reference frames(which is a bigger drawback)</a:t>
            </a: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CdpM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CAAB6BAAANSkAAHEPAAAAAAAAJgAAAAgAAAD//////////w=="/>
              </a:ext>
            </a:extLst>
          </p:cNvPicPr>
          <p:nvPr/>
        </p:nvPicPr>
        <p:blipFill>
          <a:blip r:embed="rId4"/>
          <a:stretch>
            <a:fillRect/>
          </a:stretch>
        </p:blipFill>
        <p:spPr>
          <a:xfrm>
            <a:off x="347980" y="727710"/>
            <a:ext cx="6350635" cy="1782445"/>
          </a:xfrm>
          <a:prstGeom prst="rect">
            <a:avLst/>
          </a:prstGeom>
          <a:noFill/>
          <a:ln w="25400" cap="flat" cmpd="sng" algn="ctr">
            <a:solidFill>
              <a:schemeClr val="tx1"/>
            </a:solidFill>
            <a:prstDash val="solid"/>
            <a:headEnd type="none"/>
            <a:tailEnd type="none"/>
          </a:ln>
          <a:effectLst/>
        </p:spPr>
      </p:pic>
      <p:pic>
        <p:nvPicPr>
          <p:cNvPr id="7"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dvsS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yAAAPDwAAAEsAADEmAAAAAAAAJgAAAAgAAAD//////////w=="/>
              </a:ext>
            </a:extLst>
          </p:cNvPicPr>
          <p:nvPr/>
        </p:nvPicPr>
        <p:blipFill>
          <a:blip r:embed="rId5"/>
          <a:stretch>
            <a:fillRect/>
          </a:stretch>
        </p:blipFill>
        <p:spPr>
          <a:xfrm>
            <a:off x="8282305" y="2447925"/>
            <a:ext cx="3909695" cy="3760470"/>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RYAANMEAADLQQAAZAkAAAAAAAAmAAAACAAAAP//////////"/>
              </a:ext>
            </a:extLst>
          </p:cNvSpPr>
          <p:nvPr/>
        </p:nvSpPr>
        <p:spPr>
          <a:xfrm>
            <a:off x="3576955" y="784225"/>
            <a:ext cx="7118350" cy="7423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Paper 2 - Literature Survey Workout tracking  using Pose-Estimation and DNN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8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AwAAO0PAACAQQAADyIAAAAAAAAmAAAACAAAAP//////////"/>
              </a:ext>
            </a:extLst>
          </p:cNvSpPr>
          <p:nvPr/>
        </p:nvSpPr>
        <p:spPr>
          <a:xfrm>
            <a:off x="2009140" y="2588895"/>
            <a:ext cx="86385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Main focus in this paper is to reduce deaths due to lack of fitness.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err="1"/>
              <a:t>Auto_fit</a:t>
            </a:r>
            <a:r>
              <a:rPr dirty="0"/>
              <a:t> uses </a:t>
            </a:r>
            <a:r>
              <a:rPr dirty="0" err="1"/>
              <a:t>Postnet</a:t>
            </a:r>
            <a:r>
              <a:rPr dirty="0"/>
              <a:t> for doing pose estimation to find 17 body </a:t>
            </a:r>
            <a:r>
              <a:rPr dirty="0" err="1"/>
              <a:t>keypoints</a:t>
            </a:r>
            <a:r>
              <a:rPr dirty="0"/>
              <a:t> followed by using the DNN classifier to identify the state of exercise and then counts the repetitions performed.</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err="1"/>
              <a:t>Auto_fit</a:t>
            </a:r>
            <a:r>
              <a:rPr dirty="0"/>
              <a:t> takes live video feed and counts the repetitions of exercise performed. It works on two common exercises.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In the first part, it creates the skeleton of the user with 17 points like wrist, knees, ankles, etc. these points are identified using TensorFlow </a:t>
            </a:r>
            <a:r>
              <a:rPr dirty="0" err="1"/>
              <a:t>Postnet</a:t>
            </a:r>
            <a:r>
              <a:rPr dirty="0"/>
              <a:t> model which uses Mobilenet_V1 under the hood.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nsLR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4gAAAI8OAADtRwAAnSgAAAAAAAAmAAAACAAAAP//////////"/>
              </a:ext>
            </a:extLst>
          </p:cNvSpPr>
          <p:nvPr/>
        </p:nvSpPr>
        <p:spPr>
          <a:xfrm>
            <a:off x="143510" y="2366645"/>
            <a:ext cx="11548745" cy="423545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t>The identified points are then passed to a deep neural network model which is trained to identify the correct pose and count the repetitions of an exercise through live camera feed.</a:t>
            </a:r>
          </a:p>
          <a:p>
            <a:pPr marL="685800" indent="-342900" algn="just">
              <a:spcBef>
                <a:spcPts val="575"/>
              </a:spcBef>
              <a:buFont typeface="Wingdings" charset="2"/>
              <a:buChar char="§"/>
              <a:defRPr lang="en-us" sz="2000" b="0" cap="none">
                <a:solidFill>
                  <a:srgbClr val="0000FF"/>
                </a:solidFill>
                <a:latin typeface="Trebuchet MS" pitchFamily="2" charset="0"/>
                <a:ea typeface="Calibri" pitchFamily="2" charset="0"/>
                <a:cs typeface="Calibri" pitchFamily="2" charset="0"/>
              </a:defRPr>
            </a:pPr>
            <a:r>
              <a:rPr lang="en-us" i="1" cap="none">
                <a:solidFill>
                  <a:srgbClr val="FF0000"/>
                </a:solidFill>
              </a:rPr>
              <a:t>Nevertheless, such procedures typically bank on estimating the skeleton of the user, this technique can be undependable when users are at a greater distance from the cameras and there is substantial occlusion, this scenario is very likely to happen at the gym</a:t>
            </a:r>
            <a:r>
              <a:t>.</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t>In this phase first, the exercise is taken and divide it into initial and final states. Then   video is divded into two parts and labeled as initial and final states. Then both the videos are feed into the posenet model which generates the coordinates of body key points for corresponding videos. Then those coordinates are combined into a single dataset and are given as input to the DNN classifier for training. As shown in the figure above.</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endParaRP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4U+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AAAAA6CYAANAOAAAAAAAAJgAAAAgAAAD//////////w=="/>
              </a:ext>
            </a:extLst>
          </p:cNvPicPr>
          <p:nvPr/>
        </p:nvPicPr>
        <p:blipFill>
          <a:blip r:embed="rId4"/>
          <a:stretch>
            <a:fillRect/>
          </a:stretch>
        </p:blipFill>
        <p:spPr>
          <a:xfrm>
            <a:off x="0" y="-29497"/>
            <a:ext cx="6324600" cy="2407920"/>
          </a:xfrm>
          <a:prstGeom prst="rect">
            <a:avLst/>
          </a:prstGeom>
          <a:no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LU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BgVAAAgRAAAOicAAAAAAAAmAAAACAAAAP//////////"/>
              </a:ext>
            </a:extLst>
          </p:cNvSpPr>
          <p:nvPr/>
        </p:nvSpPr>
        <p:spPr>
          <a:xfrm>
            <a:off x="2029460" y="3429000"/>
            <a:ext cx="90449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For testing, the video stream is taken live from the camera and fed into the </a:t>
            </a:r>
            <a:r>
              <a:rPr dirty="0" err="1"/>
              <a:t>posenet</a:t>
            </a:r>
            <a:r>
              <a:rPr dirty="0"/>
              <a:t> model which generates the coordinates of body key-points in that frame.</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rPr dirty="0"/>
              <a:t>Those </a:t>
            </a:r>
            <a:r>
              <a:rPr dirty="0" err="1"/>
              <a:t>keypoint</a:t>
            </a:r>
            <a:r>
              <a:rPr dirty="0"/>
              <a:t> coordinates are then fed into the DNN classifier which was trained in the first phase. The DNN classifier identifies the pose as the initial or final state of the exercise.</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endParaRPr dirty="0"/>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6j27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IEAAABjCAAAbSMAAJMUAAAAAAAAJgAAAAgAAAD//////////w=="/>
              </a:ext>
            </a:extLst>
          </p:cNvPicPr>
          <p:nvPr/>
        </p:nvPicPr>
        <p:blipFill>
          <a:blip r:embed="rId4"/>
          <a:stretch>
            <a:fillRect/>
          </a:stretch>
        </p:blipFill>
        <p:spPr>
          <a:xfrm>
            <a:off x="81915" y="1363345"/>
            <a:ext cx="5676900" cy="1981200"/>
          </a:xfrm>
          <a:prstGeom prst="rect">
            <a:avLst/>
          </a:prstGeom>
          <a:noFill/>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UzX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For pose estimation, deep convolutional neural networks (CNNs) are used to form pose coordinates.</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err="1"/>
              <a:t>PoseNet</a:t>
            </a:r>
            <a:r>
              <a:rPr dirty="0"/>
              <a:t> is a vision model that is used to estimate the pose of a person in an image or video by estimating where key body joints are.</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The </a:t>
            </a:r>
            <a:r>
              <a:rPr dirty="0" err="1"/>
              <a:t>PoseNet</a:t>
            </a:r>
            <a:r>
              <a:rPr dirty="0"/>
              <a:t> model is image size invariant, which means it can predict pose positions on the same scale as the original image regardless of whether the image is downscaled.</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This is a plus point as compared to the previous paper where we had to manually correct the size ratio.</a:t>
            </a: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y98u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oBAAAFCgAA0hwAADUoAAAAAAAAJgAAAAgAAAD//////////w=="/>
              </a:ext>
            </a:extLst>
          </p:cNvPicPr>
          <p:nvPr/>
        </p:nvPicPr>
        <p:blipFill>
          <a:blip r:embed="rId4"/>
          <a:stretch>
            <a:fillRect/>
          </a:stretch>
        </p:blipFill>
        <p:spPr>
          <a:xfrm>
            <a:off x="260350" y="1628775"/>
            <a:ext cx="4424680" cy="4907280"/>
          </a:xfrm>
          <a:prstGeom prst="rect">
            <a:avLst/>
          </a:prstGeom>
          <a:noFill/>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Binary-Cross Entropy is used as a loss function and RMSprop as an optimizer. DNN consists of 4 layers. In the first layer, there are 128 neurons and then there are 2 hidden layers with 64 and 32 neurons respectively and the output layer has 1 neuron which gives 0,1 as result here </a:t>
            </a:r>
            <a:r>
              <a:rPr dirty="0" err="1"/>
              <a:t>relu</a:t>
            </a:r>
            <a:r>
              <a:rPr dirty="0"/>
              <a:t> is used as the activation function.</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dirty="0"/>
              <a:t>This model can only identify 2 stages, </a:t>
            </a:r>
            <a:r>
              <a:rPr dirty="0" err="1"/>
              <a:t>intital</a:t>
            </a:r>
            <a:r>
              <a:rPr dirty="0"/>
              <a:t> and final which is used as count for </a:t>
            </a:r>
            <a:r>
              <a:rPr dirty="0" err="1"/>
              <a:t>repetions</a:t>
            </a:r>
            <a:r>
              <a:rPr dirty="0"/>
              <a:t> performed.</a:t>
            </a:r>
          </a:p>
        </p:txBody>
      </p:sp>
      <p:pic>
        <p:nvPicPr>
          <p:cNvPr id="6"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TKb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B3CgAA/hoAALEWAAAAAAAAJgAAAAgAAAD//////////w=="/>
              </a:ext>
            </a:extLst>
          </p:cNvPicPr>
          <p:nvPr/>
        </p:nvPicPr>
        <p:blipFill>
          <a:blip r:embed="rId4"/>
          <a:stretch>
            <a:fillRect/>
          </a:stretch>
        </p:blipFill>
        <p:spPr>
          <a:xfrm>
            <a:off x="0" y="1701165"/>
            <a:ext cx="4387850" cy="1987550"/>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146323" y="802640"/>
            <a:ext cx="7521677" cy="8058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Paper 3 - Literature Survey on </a:t>
            </a:r>
            <a:r>
              <a:rPr lang="en-US" sz="2400" dirty="0">
                <a:solidFill>
                  <a:srgbClr val="FF0000"/>
                </a:solidFill>
                <a:latin typeface="Trebuchet MS" panose="020B0603020202020204" pitchFamily="34" charset="0"/>
              </a:rPr>
              <a:t>Robust Hand Gesture Recognition Algorithm for Simple Mouse Control</a:t>
            </a:r>
            <a:endParaRPr lang="en-us" sz="2400" cap="none" dirty="0">
              <a:solidFill>
                <a:srgbClr val="FF0000"/>
              </a:solidFill>
              <a:latin typeface="Trebuchet MS" panose="020B0603020202020204" pitchFamily="34" charset="0"/>
            </a:endParaRPr>
          </a:p>
        </p:txBody>
      </p:sp>
      <p:pic>
        <p:nvPicPr>
          <p:cNvPr id="4" name="Picture"/>
          <p:cNvPicPr>
            <a:extLst>
              <a:ext uri="smNativeData">
                <pr:smNativeData xmlns="smNativeData" xmlns:pr="smNativeData" xmlns:p15="http://schemas.microsoft.com/office/powerpoint/2012/main" xmlns:p14="http://schemas.microsoft.com/office/powerpoint/2010/main" xmlns:mc="http://schemas.openxmlformats.org/markup-compatibility/2006"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2123767" y="2070572"/>
            <a:ext cx="8667054"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sz="2400" dirty="0"/>
              <a:t>This paper mainly focuses on the principle of touch free control of the application or device, which helps the user to control their device from far, by not actually using hardware to navigate.</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400" dirty="0"/>
              <a:t>This is very useful for a person who is doing workout and wants to control the application to navigate to certain posture from his position.</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400" dirty="0"/>
              <a:t>In this paper they have used hand gesture recognition algorithm for performing this task.</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lang="en-US" sz="2400" dirty="0"/>
              <a:t>The process of the gesture recognition can be divided into two separate problems 1) Segmentation of hands 2) Noise removal 3) Recognition.</a:t>
            </a:r>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endParaRPr dirty="0"/>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endParaRPr dirty="0"/>
          </a:p>
        </p:txBody>
      </p:sp>
    </p:spTree>
    <p:extLst>
      <p:ext uri="{BB962C8B-B14F-4D97-AF65-F5344CB8AC3E}">
        <p14:creationId xmlns:p14="http://schemas.microsoft.com/office/powerpoint/2010/main" val="388779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3/18/2022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18</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93057" y="1381196"/>
            <a:ext cx="7325033" cy="4975154"/>
          </a:xfrm>
          <a:prstGeom prst="rect">
            <a:avLst/>
          </a:prstGeom>
          <a:noFill/>
          <a:ln>
            <a:noFill/>
          </a:ln>
          <a:effectLst/>
        </p:spPr>
        <p:txBody>
          <a:bodyPr vert="horz" wrap="square" lIns="91440" tIns="45720" rIns="91440" bIns="45720" numCol="1" spcCol="215900" anchor="ctr"/>
          <a:lstStyle/>
          <a:p>
            <a:pPr marL="800100" indent="-457200" algn="just">
              <a:spcBef>
                <a:spcPts val="575"/>
              </a:spcBef>
              <a:buAutoNum type="alphaUcPeriod"/>
              <a:defRPr lang="en-us" sz="2000" cap="none">
                <a:solidFill>
                  <a:srgbClr val="0000FF"/>
                </a:solidFill>
                <a:latin typeface="Trebuchet MS" pitchFamily="2" charset="0"/>
                <a:ea typeface="Calibri" pitchFamily="2" charset="0"/>
                <a:cs typeface="Calibri" pitchFamily="2" charset="0"/>
              </a:defRPr>
            </a:pPr>
            <a:r>
              <a:rPr lang="en-IN" sz="2400" u="sng" dirty="0"/>
              <a:t>Hand Detection</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Assuming that the hand is the major portion in the image, it would be easy to segment it by using the segmentation techniques.</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This classical method for segmenting the skin pixels sets upper and lower bound values using which the hand is segmented.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The images are resized to a fixed resolution before performing the recognition process, usually to the resolution of the camera used.</a:t>
            </a:r>
            <a:endParaRPr sz="2400" u="sng" dirty="0"/>
          </a:p>
        </p:txBody>
      </p:sp>
      <p:pic>
        <p:nvPicPr>
          <p:cNvPr id="9" name="Picture 8" descr="A picture containing text&#10;&#10;Description automatically generated">
            <a:extLst>
              <a:ext uri="{FF2B5EF4-FFF2-40B4-BE49-F238E27FC236}">
                <a16:creationId xmlns:a16="http://schemas.microsoft.com/office/drawing/2014/main" id="{0C2D03F3-F2C5-47DD-8906-AEC7CFCEA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276" y="2305824"/>
            <a:ext cx="3217608" cy="3217608"/>
          </a:xfrm>
          <a:prstGeom prst="rect">
            <a:avLst/>
          </a:prstGeom>
        </p:spPr>
      </p:pic>
    </p:spTree>
    <p:extLst>
      <p:ext uri="{BB962C8B-B14F-4D97-AF65-F5344CB8AC3E}">
        <p14:creationId xmlns:p14="http://schemas.microsoft.com/office/powerpoint/2010/main" val="347668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3/18/2022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19</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83225" y="1746321"/>
            <a:ext cx="7620000" cy="4975154"/>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IN" sz="2000" u="sng" dirty="0"/>
              <a:t>B. Noise Removal</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It classifies noisy objects as skin; therefore noise removal of the segmented image is absolutely necessary. </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An image morphology algorithm which uses CNN to perform image erosion and image dilation to eliminate noise is used.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Erosion trims down the image area where the hand is not present and Dilation expands the area of the Image pixels which are not eroded.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In this paper, they performed erode function with a structure of 8 x 8 square element three times and dilate function with a structure of 6 x 6 square element three times. Most of the noise was removed.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endParaRPr lang="en-US" sz="2400" dirty="0"/>
          </a:p>
        </p:txBody>
      </p:sp>
      <p:pic>
        <p:nvPicPr>
          <p:cNvPr id="8" name="Picture 7" descr="A picture containing text&#10;&#10;Description automatically generated">
            <a:extLst>
              <a:ext uri="{FF2B5EF4-FFF2-40B4-BE49-F238E27FC236}">
                <a16:creationId xmlns:a16="http://schemas.microsoft.com/office/drawing/2014/main" id="{4B06CCBF-DD61-46B6-9F88-C462C11DE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278" y="2315798"/>
            <a:ext cx="3013526" cy="3318086"/>
          </a:xfrm>
          <a:prstGeom prst="rect">
            <a:avLst/>
          </a:prstGeom>
        </p:spPr>
      </p:pic>
    </p:spTree>
    <p:extLst>
      <p:ext uri="{BB962C8B-B14F-4D97-AF65-F5344CB8AC3E}">
        <p14:creationId xmlns:p14="http://schemas.microsoft.com/office/powerpoint/2010/main" val="97823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Abstract and Scope </a:t>
            </a:r>
            <a:endParaRPr lang="en-us" sz="1400" cap="none">
              <a:solidFill>
                <a:srgbClr val="000000"/>
              </a:solidFill>
              <a:latin typeface="Arial" pitchFamily="2" charset="0"/>
              <a:ea typeface="Arial" pitchFamily="2" charset="0"/>
              <a:cs typeface="Arial" pitchFamily="2" charset="0"/>
            </a:endParaRPr>
          </a:p>
        </p:txBody>
      </p:sp>
      <p:sp>
        <p:nvSpPr>
          <p:cNvPr id="4" name="Google Shape;33;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A6NgAAPQUAABAAAAAmAAAACAAAAP//////////"/>
              </a:ext>
            </a:extLst>
          </p:cNvSpPr>
          <p:nvPr/>
        </p:nvSpPr>
        <p:spPr>
          <a:xfrm>
            <a:off x="0" y="0"/>
            <a:ext cx="8815070" cy="851535"/>
          </a:xfrm>
          <a:prstGeom prst="rect">
            <a:avLst/>
          </a:prstGeom>
          <a:noFill/>
          <a:ln>
            <a:noFill/>
          </a:ln>
          <a:effectLst/>
        </p:spPr>
        <p:txBody>
          <a:bodyPr vert="horz" wrap="square" lIns="91440" tIns="45720" rIns="91440" bIns="45720" numCol="1" spcCol="215900" anchor="ctr"/>
          <a:lstStyle/>
          <a:p>
            <a:pPr marL="457200" algn="just">
              <a:spcBef>
                <a:spcPts val="480"/>
              </a:spcBef>
              <a:defRPr lang="en-us"/>
            </a:pPr>
            <a:r>
              <a:rPr lang="en-us" sz="2000" cap="none">
                <a:solidFill>
                  <a:srgbClr val="0033CC"/>
                </a:solidFill>
                <a:latin typeface="Trebuchet MS" pitchFamily="2" charset="0"/>
                <a:ea typeface="Trebuchet MS" pitchFamily="2" charset="0"/>
                <a:cs typeface="Trebuchet MS" pitchFamily="2" charset="0"/>
              </a:rPr>
              <a:t>Provide a basic introduction of the Project and also an overview of the scope it entails. </a:t>
            </a:r>
          </a:p>
        </p:txBody>
      </p:sp>
      <p:pic>
        <p:nvPicPr>
          <p:cNvPr id="5"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s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HEP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QkAALsMAADLQQAAbSQAABAAAAAmAAAACAAAAP//////////"/>
              </a:ext>
            </a:extLst>
          </p:cNvSpPr>
          <p:nvPr/>
        </p:nvSpPr>
        <p:spPr>
          <a:xfrm>
            <a:off x="1567815" y="2069465"/>
            <a:ext cx="9127490" cy="3851910"/>
          </a:xfrm>
          <a:prstGeom prst="rect">
            <a:avLst/>
          </a:prstGeom>
          <a:noFill/>
          <a:ln>
            <a:noFill/>
          </a:ln>
          <a:effectLst/>
        </p:spPr>
        <p:txBody>
          <a:bodyPr vert="horz" wrap="square" numCol="1" spcCol="215900" anchor="t"/>
          <a:lstStyle/>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Our project focus is on building a </a:t>
            </a:r>
            <a:r>
              <a:rPr dirty="0" err="1"/>
              <a:t>convinient</a:t>
            </a:r>
            <a:r>
              <a:rPr dirty="0"/>
              <a:t>, user friendly and self contained workout application which is based on computer vision.</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The application will be able to guide the user during his/her workout sessions and correct postures where applicable.</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We wish to implement hands free control of this application, by this the user can control the whole application without having to come out of their workout and use mouse or keyboard.</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rPr dirty="0"/>
              <a:t>Having been able to identify the poses and errors in posture of the user during the exercise we may be able to give voice feedbacks to help the user correct his/her posture.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3/18/2022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20</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21774" y="1617980"/>
            <a:ext cx="7688826" cy="4975154"/>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IN" sz="2000" u="sng" dirty="0"/>
              <a:t>C. Gesture Recognition</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The </a:t>
            </a:r>
            <a:r>
              <a:rPr lang="en-US" sz="2000" dirty="0" err="1"/>
              <a:t>centre</a:t>
            </a:r>
            <a:r>
              <a:rPr lang="en-US" sz="2000" dirty="0"/>
              <a:t> coordinate of the hand would be calculated, then the size of the hand would then be determined by drawing a circle increasing the radius of the circle from its </a:t>
            </a:r>
            <a:r>
              <a:rPr lang="en-US" sz="2000" dirty="0" err="1"/>
              <a:t>centre</a:t>
            </a:r>
            <a:r>
              <a:rPr lang="en-US" sz="2000" dirty="0"/>
              <a:t> coordinate.</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Now in order to recognize the finger tips they have used the convex hull algorithm. The convex hull algorithm is used to solve the problem of finding the biggest polygon including all vertices.</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The distance between the center and a pixel which is in convex hull set is calculated and if the distance is longer than the radius of the hand, then a finger is spread.</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000" dirty="0"/>
              <a:t>Similarly using this approach the gestures are identified and recognized an certain thresholds are set in order to reject the invalid results.</a:t>
            </a:r>
            <a:endParaRPr lang="en-US" sz="2400" dirty="0"/>
          </a:p>
        </p:txBody>
      </p:sp>
      <p:pic>
        <p:nvPicPr>
          <p:cNvPr id="9" name="Picture 8" descr="Map&#10;&#10;Description automatically generated">
            <a:extLst>
              <a:ext uri="{FF2B5EF4-FFF2-40B4-BE49-F238E27FC236}">
                <a16:creationId xmlns:a16="http://schemas.microsoft.com/office/drawing/2014/main" id="{C41A31BD-B7A8-4806-A43F-F129FAA6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211" y="2169539"/>
            <a:ext cx="2927002" cy="3433294"/>
          </a:xfrm>
          <a:prstGeom prst="rect">
            <a:avLst/>
          </a:prstGeom>
        </p:spPr>
      </p:pic>
    </p:spTree>
    <p:extLst>
      <p:ext uri="{BB962C8B-B14F-4D97-AF65-F5344CB8AC3E}">
        <p14:creationId xmlns:p14="http://schemas.microsoft.com/office/powerpoint/2010/main" val="12083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A493D-0F3B-4173-9E3B-329635F532C4}"/>
              </a:ext>
            </a:extLst>
          </p:cNvPr>
          <p:cNvSpPr>
            <a:spLocks noGrp="1"/>
          </p:cNvSpPr>
          <p:nvPr>
            <p:ph type="dt" sz="half" idx="10"/>
          </p:nvPr>
        </p:nvSpPr>
        <p:spPr/>
        <p:txBody>
          <a:bodyPr/>
          <a:lstStyle/>
          <a:p>
            <a:pPr>
              <a:defRPr lang="en-us"/>
            </a:pPr>
            <a:fld id="{3DD4CBF9-B7D0-813D-9E6C-416885226814}" type="datetime1">
              <a:rPr lang="en-US" smtClean="0"/>
              <a:t>3/18/2022</a:t>
            </a:fld>
            <a:endParaRPr lang="en-US"/>
          </a:p>
        </p:txBody>
      </p:sp>
      <p:sp>
        <p:nvSpPr>
          <p:cNvPr id="3" name="Slide Number Placeholder 2">
            <a:extLst>
              <a:ext uri="{FF2B5EF4-FFF2-40B4-BE49-F238E27FC236}">
                <a16:creationId xmlns:a16="http://schemas.microsoft.com/office/drawing/2014/main" id="{100871D0-514D-48FE-B8E2-38AFD7F2280D}"/>
              </a:ext>
            </a:extLst>
          </p:cNvPr>
          <p:cNvSpPr>
            <a:spLocks noGrp="1"/>
          </p:cNvSpPr>
          <p:nvPr>
            <p:ph type="sldNum" sz="quarter" idx="12"/>
          </p:nvPr>
        </p:nvSpPr>
        <p:spPr/>
        <p:txBody>
          <a:bodyPr/>
          <a:lstStyle/>
          <a:p>
            <a:pPr>
              <a:defRPr lang="en-us"/>
            </a:pPr>
            <a:fld id="{3DD4F65D-13D0-8100-9E6C-E555B82268B0}" type="slidenum">
              <a:rPr lang="en-IN" smtClean="0"/>
              <a:t>21</a:t>
            </a:fld>
            <a:endParaRPr lang="en-IN"/>
          </a:p>
        </p:txBody>
      </p:sp>
      <p:sp>
        <p:nvSpPr>
          <p:cNvPr id="4" name="Google Shape;38;p5">
            <a:extLst>
              <a:ext uri="{FF2B5EF4-FFF2-40B4-BE49-F238E27FC236}">
                <a16:creationId xmlns:a16="http://schemas.microsoft.com/office/drawing/2014/main" id="{6CE84785-C10D-486F-B3D3-D618B43EF79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a:extLst>
              <a:ext uri="{FF2B5EF4-FFF2-40B4-BE49-F238E27FC236}">
                <a16:creationId xmlns:a16="http://schemas.microsoft.com/office/drawing/2014/main" id="{F03B59DA-C39A-4D0E-843D-9AAB5B5CA33E}"/>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dirty="0">
                <a:solidFill>
                  <a:srgbClr val="FF0000"/>
                </a:solidFill>
                <a:latin typeface="Trebuchet MS" pitchFamily="2" charset="0"/>
              </a:rPr>
              <a:t>3</a:t>
            </a:r>
            <a:r>
              <a:rPr lang="en-us" sz="2400" cap="none" dirty="0">
                <a:solidFill>
                  <a:srgbClr val="FF0000"/>
                </a:solidFill>
                <a:latin typeface="Trebuchet MS" pitchFamily="2" charset="0"/>
                <a:ea typeface="Calibri" pitchFamily="2" charset="0"/>
                <a:cs typeface="Calibri" pitchFamily="2" charset="0"/>
              </a:rPr>
              <a:t> - Literature Survey</a:t>
            </a:r>
          </a:p>
        </p:txBody>
      </p:sp>
      <p:sp>
        <p:nvSpPr>
          <p:cNvPr id="6" name="Google Shape;62;p8">
            <a:extLst>
              <a:ext uri="{FF2B5EF4-FFF2-40B4-BE49-F238E27FC236}">
                <a16:creationId xmlns:a16="http://schemas.microsoft.com/office/drawing/2014/main" id="{8EA0895E-186F-4FDC-AF75-DAB6C854D39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921774" y="1617980"/>
            <a:ext cx="7688826" cy="4975154"/>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sz="2400" dirty="0"/>
              <a:t>Using the above gesture recognition technique, they had implemented a small program for performing simple mouse actions. The actions performed were</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left click</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right click</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double clicking</a:t>
            </a:r>
          </a:p>
          <a:p>
            <a:pPr marL="685800" indent="-342900" algn="just">
              <a:spcBef>
                <a:spcPts val="575"/>
              </a:spcBef>
              <a:buFont typeface="Wingdings" panose="05000000000000000000" pitchFamily="2" charset="2"/>
              <a:buChar char="§"/>
              <a:defRPr lang="en-us" sz="2000" cap="none">
                <a:solidFill>
                  <a:srgbClr val="0000FF"/>
                </a:solidFill>
                <a:latin typeface="Trebuchet MS" pitchFamily="2" charset="0"/>
                <a:ea typeface="Calibri" pitchFamily="2" charset="0"/>
                <a:cs typeface="Calibri" pitchFamily="2" charset="0"/>
              </a:defRPr>
            </a:pPr>
            <a:r>
              <a:rPr lang="en-US" sz="2400" dirty="0"/>
              <a:t>scrolling</a:t>
            </a:r>
            <a:endParaRPr lang="en-US" sz="2000" dirty="0"/>
          </a:p>
        </p:txBody>
      </p:sp>
      <p:pic>
        <p:nvPicPr>
          <p:cNvPr id="1026" name="Picture 2" descr="Design of hand gesture recognition system for human-computer interaction |  SpringerLink">
            <a:extLst>
              <a:ext uri="{FF2B5EF4-FFF2-40B4-BE49-F238E27FC236}">
                <a16:creationId xmlns:a16="http://schemas.microsoft.com/office/drawing/2014/main" id="{A9587949-0473-4662-8921-EE409D1F6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754" y="3621001"/>
            <a:ext cx="4522839" cy="2844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49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146323" y="802640"/>
            <a:ext cx="7521677" cy="8058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dirty="0">
                <a:solidFill>
                  <a:srgbClr val="FF0000"/>
                </a:solidFill>
                <a:latin typeface="Trebuchet MS" pitchFamily="2" charset="0"/>
                <a:ea typeface="Calibri" pitchFamily="2" charset="0"/>
                <a:cs typeface="Calibri" pitchFamily="2" charset="0"/>
              </a:rPr>
              <a:t>Paper 4 - Literature Survey on</a:t>
            </a:r>
            <a:endParaRPr lang="en-us" sz="2400" cap="none" dirty="0">
              <a:solidFill>
                <a:srgbClr val="FF0000"/>
              </a:solidFill>
              <a:latin typeface="Trebuchet MS" panose="020B0603020202020204" pitchFamily="34"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AAAAAAmAAAACAAAAP//////////"/>
              </a:ext>
            </a:extLst>
          </p:cNvSpPr>
          <p:nvPr/>
        </p:nvSpPr>
        <p:spPr>
          <a:xfrm>
            <a:off x="2123767" y="2070572"/>
            <a:ext cx="8667054"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r>
              <a:rPr sz="2400" dirty="0"/>
              <a:t>This paper mainly focuses on</a:t>
            </a:r>
            <a:endParaRPr dirty="0"/>
          </a:p>
          <a:p>
            <a:pPr marL="685800" indent="-342900" algn="just">
              <a:spcBef>
                <a:spcPts val="575"/>
              </a:spcBef>
              <a:buFont typeface="Wingdings" charset="2"/>
              <a:buChar char="§"/>
              <a:defRPr lang="en-us" sz="2000" cap="none">
                <a:solidFill>
                  <a:srgbClr val="0000FF"/>
                </a:solidFill>
                <a:latin typeface="Trebuchet MS" pitchFamily="2" charset="0"/>
                <a:ea typeface="Calibri" pitchFamily="2" charset="0"/>
                <a:cs typeface="Calibri" pitchFamily="2" charset="0"/>
              </a:defRPr>
            </a:pPr>
            <a:endParaRPr dirty="0"/>
          </a:p>
        </p:txBody>
      </p:sp>
    </p:spTree>
    <p:extLst>
      <p:ext uri="{BB962C8B-B14F-4D97-AF65-F5344CB8AC3E}">
        <p14:creationId xmlns:p14="http://schemas.microsoft.com/office/powerpoint/2010/main" val="37397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Summary of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KApQ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NMQAACgQQAAOicAABAAAAAmAAAACAAAAP//////////"/>
              </a:ext>
            </a:extLst>
          </p:cNvSpPr>
          <p:nvPr/>
        </p:nvSpPr>
        <p:spPr>
          <a:xfrm>
            <a:off x="2029460" y="2734945"/>
            <a:ext cx="8638540" cy="3641725"/>
          </a:xfrm>
          <a:prstGeom prst="rect">
            <a:avLst/>
          </a:prstGeom>
          <a:noFill/>
          <a:ln>
            <a:noFill/>
          </a:ln>
          <a:effectLst/>
        </p:spPr>
        <p:txBody>
          <a:bodyPr vert="horz" wrap="square" lIns="91440" tIns="45720" rIns="91440" bIns="45720" numCol="1" spcCol="215900" anchor="ctr"/>
          <a:lstStyle/>
          <a:p>
            <a:pPr algn="just">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A conclusion should then state clearly the main conclusions of the review and give a clear explanation of their importance and relevance.</a:t>
            </a:r>
          </a:p>
          <a:p>
            <a:pPr algn="just">
              <a:buFont typeface="Wingdings"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lgn="just">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Give a glimpse of the proposed methodology.</a:t>
            </a:r>
          </a:p>
          <a:p>
            <a:pPr>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The strengths or weaknesses in the methods of the studies reviewed should be highlighted.   </a:t>
            </a:r>
          </a:p>
          <a:p>
            <a:pPr>
              <a:buFont typeface="Wingdings"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buFont typeface="Wingdings" charset="2"/>
              <a:buChar char="§"/>
              <a:defRPr lang="en-us"/>
            </a:pPr>
            <a:r>
              <a:rPr lang="en-us" sz="2400" cap="none">
                <a:solidFill>
                  <a:srgbClr val="0000FF"/>
                </a:solidFill>
                <a:latin typeface="Trebuchet MS" pitchFamily="2" charset="0"/>
                <a:ea typeface="Calibri" pitchFamily="2" charset="0"/>
                <a:cs typeface="Calibri" pitchFamily="2" charset="0"/>
              </a:rPr>
              <a:t>Include the relevant similarities and differences between papers/products.</a:t>
            </a:r>
          </a:p>
          <a:p>
            <a:pPr>
              <a:defRPr lang="en-us"/>
            </a:pPr>
            <a:r>
              <a:rPr lang="en-us" sz="2400" cap="none">
                <a:solidFill>
                  <a:srgbClr val="0000FF"/>
                </a:solidFill>
                <a:latin typeface="Trebuchet MS" pitchFamily="2" charset="0"/>
                <a:ea typeface="Calibri" pitchFamily="2" charset="0"/>
                <a:cs typeface="Calibri" pitchFamily="2" charset="0"/>
              </a:rPr>
              <a:t> </a:t>
            </a:r>
          </a:p>
          <a:p>
            <a:pPr algn="just">
              <a:buFont typeface="Wingdings" charset="2"/>
              <a:buChar char="§"/>
              <a:defRPr lang="en-us"/>
            </a:pPr>
            <a:endParaRPr lang="en-us" sz="2400" cap="none">
              <a:solidFill>
                <a:srgbClr val="0000FF"/>
              </a:solidFill>
              <a:latin typeface="Trebuchet MS" pitchFamily="2" charset="0"/>
              <a:ea typeface="Calibri" pitchFamily="2" charset="0"/>
              <a:cs typeface="Calibri" pitchFamily="2" charset="0"/>
            </a:endParaRPr>
          </a:p>
          <a:p>
            <a:pPr>
              <a:defRPr lang="en-us"/>
            </a:pPr>
            <a:r>
              <a:rPr lang="en-us" sz="2400" cap="none">
                <a:solidFill>
                  <a:srgbClr val="0000FF"/>
                </a:solidFill>
                <a:latin typeface="Trebuchet MS" pitchFamily="2" charset="0"/>
                <a:ea typeface="Calibri" pitchFamily="2" charset="0"/>
                <a:cs typeface="Calibri" pitchFamily="2"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Any other information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juy9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PQJAACgQQAAzSEAABAAAAAmAAAACAAAAP//////////"/>
              </a:ext>
            </a:extLst>
          </p:cNvSpPr>
          <p:nvPr/>
        </p:nvSpPr>
        <p:spPr>
          <a:xfrm>
            <a:off x="2029460" y="1617980"/>
            <a:ext cx="8638540" cy="3876675"/>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Provide any other information you wish to add on.</a:t>
            </a: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 </a:t>
            </a:r>
          </a:p>
          <a:p>
            <a:pPr marL="342900" indent="12700" algn="just">
              <a:spcBef>
                <a:spcPts val="575"/>
              </a:spcBef>
              <a:defRPr lang="en-us"/>
            </a:pP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Note: Changes can be made in the template, with the consent of the guide for inclusion of any other information.</a:t>
            </a:r>
            <a:endParaRPr lang="en-in" sz="2400" cap="none">
              <a:latin typeface="Trebuchet MS" pitchFamily="2" charset="0"/>
              <a:ea typeface="Calibri" pitchFamily="2" charset="0"/>
              <a:cs typeface="Calibri"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Conclusion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0Qtz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EAAPQJAACgQQAAZR8AABAAAAAmAAAACAAAAP//////////"/>
              </a:ext>
            </a:extLst>
          </p:cNvSpPr>
          <p:nvPr/>
        </p:nvSpPr>
        <p:spPr>
          <a:xfrm>
            <a:off x="2922905" y="1617980"/>
            <a:ext cx="7745095" cy="3485515"/>
          </a:xfrm>
          <a:prstGeom prst="rect">
            <a:avLst/>
          </a:prstGeom>
          <a:noFill/>
          <a:ln>
            <a:noFill/>
          </a:ln>
          <a:effectLst/>
        </p:spPr>
        <p:txBody>
          <a:bodyPr vert="horz" wrap="square" lIns="91440" tIns="45720" rIns="91440" bIns="45720" numCol="1" spcCol="215900" anchor="ctr"/>
          <a:lstStyle/>
          <a:p>
            <a:pPr marL="342900" indent="12700" algn="just">
              <a:spcBef>
                <a:spcPts val="575"/>
              </a:spcBef>
              <a:spcAft>
                <a:spcPts val="0"/>
              </a:spcAft>
              <a:defRPr lang="en-us"/>
            </a:pPr>
            <a:r>
              <a:rPr lang="en-in" sz="2400" cap="none">
                <a:solidFill>
                  <a:srgbClr val="0000FF"/>
                </a:solidFill>
                <a:latin typeface="Trebuchet MS" pitchFamily="2" charset="0"/>
                <a:ea typeface="Calibri" pitchFamily="2" charset="0"/>
                <a:cs typeface="Calibri" pitchFamily="2" charset="0"/>
              </a:rPr>
              <a:t>State the conclusion of your work.</a:t>
            </a:r>
            <a:endParaRPr lang="en-in" sz="2000" cap="none">
              <a:latin typeface="Trebuchet MS" pitchFamily="2" charset="0"/>
              <a:ea typeface="Calibri" pitchFamily="2" charset="0"/>
              <a:cs typeface="Calibri"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References</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ZQH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AkAAPQJAACgQQAAOicAABAAAAAmAAAACAAAAP//////////"/>
              </a:ext>
            </a:extLst>
          </p:cNvSpPr>
          <p:nvPr/>
        </p:nvSpPr>
        <p:spPr>
          <a:xfrm>
            <a:off x="1524000" y="1617980"/>
            <a:ext cx="9144000" cy="475869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Provide references pertaining to your research according to IEEE format.</a:t>
            </a:r>
          </a:p>
          <a:p>
            <a:pPr marL="342900" indent="12700" algn="just">
              <a:spcBef>
                <a:spcPts val="575"/>
              </a:spcBef>
              <a:defRPr lang="en-us"/>
            </a:pPr>
            <a:endParaRPr lang="en-in" sz="2400" cap="none">
              <a:solidFill>
                <a:srgbClr val="0000FF"/>
              </a:solidFill>
              <a:latin typeface="Trebuchet MS" pitchFamily="2" charset="0"/>
              <a:ea typeface="Calibri" pitchFamily="2" charset="0"/>
              <a:cs typeface="Calibri" pitchFamily="2" charset="0"/>
            </a:endParaRPr>
          </a:p>
          <a:p>
            <a:pPr marL="342900" indent="12700" algn="just">
              <a:spcBef>
                <a:spcPts val="575"/>
              </a:spcBef>
              <a:defRPr lang="en-us"/>
            </a:pPr>
            <a:r>
              <a:rPr lang="en-in" sz="2400" cap="none">
                <a:solidFill>
                  <a:srgbClr val="0000FF"/>
                </a:solidFill>
                <a:latin typeface="Trebuchet MS" pitchFamily="2" charset="0"/>
                <a:ea typeface="Calibri" pitchFamily="2" charset="0"/>
                <a:cs typeface="Calibri" pitchFamily="2" charset="0"/>
              </a:rPr>
              <a:t>Example:</a:t>
            </a:r>
          </a:p>
          <a:p>
            <a:pPr marL="342900" indent="12700" algn="just">
              <a:spcBef>
                <a:spcPts val="575"/>
              </a:spcBef>
              <a:defRPr lang="en-us"/>
            </a:pPr>
            <a:r>
              <a:rPr lang="en-us" sz="2400" cap="none">
                <a:solidFill>
                  <a:schemeClr val="accent2"/>
                </a:solidFill>
                <a:latin typeface="Trebuchet MS" pitchFamily="2" charset="0"/>
                <a:ea typeface="Calibri" pitchFamily="2" charset="0"/>
                <a:cs typeface="Calibri" pitchFamily="2" charset="0"/>
              </a:rPr>
              <a:t>G. Eason, B. Noble, and I. N. Sneddon, “On certain integrals of Lipschitz-Hankel type involving products of Bessel functions,” Phil. Trans. Roy. Soc. London, vol. A247, pp. 529–551, April 1955. (references)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1;p12"/>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5BoAAKAUAADhLAAA+xgAABAAAAAmAAAACAAAAP//////////"/>
              </a:ext>
            </a:extLst>
          </p:cNvSpPr>
          <p:nvPr/>
        </p:nvSpPr>
        <p:spPr>
          <a:xfrm>
            <a:off x="4371340" y="3352800"/>
            <a:ext cx="2924175" cy="708025"/>
          </a:xfrm>
          <a:prstGeom prst="rect">
            <a:avLst/>
          </a:prstGeom>
          <a:noFill/>
          <a:ln>
            <a:noFill/>
          </a:ln>
          <a:effectLst/>
        </p:spPr>
        <p:txBody>
          <a:bodyPr vert="horz" wrap="square" lIns="91440" tIns="45720" rIns="91440" bIns="45720" numCol="1" spcCol="215900" anchor="t"/>
          <a:lstStyle/>
          <a:p>
            <a:pPr algn="ctr">
              <a:defRPr lang="en-us"/>
            </a:pPr>
            <a:r>
              <a:rPr lang="en-us" sz="4000" cap="none">
                <a:solidFill>
                  <a:srgbClr val="FF0000"/>
                </a:solidFill>
                <a:latin typeface="Trebuchet MS" pitchFamily="2" charset="0"/>
                <a:ea typeface="Trebuchet MS" pitchFamily="2" charset="0"/>
                <a:cs typeface="Trebuchet MS" pitchFamily="2" charset="0"/>
              </a:rPr>
              <a:t>Thank You</a:t>
            </a:r>
            <a:endParaRPr lang="en-us" sz="1400" cap="none">
              <a:solidFill>
                <a:srgbClr val="000000"/>
              </a:solidFill>
              <a:latin typeface="Arial" pitchFamily="2" charset="0"/>
              <a:ea typeface="Arial" pitchFamily="2" charset="0"/>
              <a:cs typeface="Arial" pitchFamily="2" charset="0"/>
            </a:endParaRPr>
          </a:p>
        </p:txBody>
      </p:sp>
      <p:pic>
        <p:nvPicPr>
          <p:cNvPr id="3"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Suggestions from Review – 1</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bDWx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Content Placeholder 2"/>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IwEAABQKAABrSAAAJCcAABAAAAAmAAAACAAAAP//////////"/>
              </a:ext>
            </a:extLst>
          </p:cNvSpPr>
          <p:nvPr/>
        </p:nvSpPr>
        <p:spPr>
          <a:xfrm>
            <a:off x="184785" y="1638300"/>
            <a:ext cx="11587480" cy="4724400"/>
          </a:xfrm>
          <a:prstGeom prst="rect">
            <a:avLst/>
          </a:prstGeom>
          <a:noFill/>
          <a:ln>
            <a:noFill/>
          </a:ln>
          <a:effectLst/>
        </p:spPr>
        <p:txBody>
          <a:bodyPr vert="horz" wrap="square" lIns="91440" tIns="45720" rIns="91440" bIns="45720" numCol="1" spcCol="215900" anchor="t"/>
          <a:lstStyle/>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Previously we faced the dilema of wheather or not to implement the side faced exercises, but our pannel members gave us clear instructions to stick to only front faced exercise implementation.</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The plan of implementing a centralized workout application was also cut short, as the pannel wanted us to implement a localised workout application and not include the complexity of cloud.</a:t>
            </a:r>
          </a:p>
          <a:p>
            <a:pPr marL="342900" indent="12700" algn="just">
              <a:spcBef>
                <a:spcPts val="575"/>
              </a:spcBef>
              <a:buFont typeface="Wingdings" charset="2"/>
              <a:buChar char="§"/>
              <a:defRPr lang="en-us" sz="1600" cap="none"/>
            </a:pPr>
            <a:r>
              <a:rPr lang="en-in" sz="2200" cap="none">
                <a:solidFill>
                  <a:srgbClr val="0000FF"/>
                </a:solidFill>
                <a:latin typeface="Trebuchet MS" pitchFamily="2" charset="0"/>
                <a:ea typeface="Calibri" pitchFamily="2" charset="0"/>
                <a:cs typeface="Calibri" pitchFamily="2" charset="0"/>
              </a:rPr>
              <a:t>Since these changes have brought around a major boast in our project progress. Initial implementation of mapping of the front faced image to skeletal structure has taken shape.</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Hands and fingers recognition and tracking has been implemented but the mapping gestures to functions is yet to be implemented.</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r>
              <a:t>Paper review which was initially focused on side as well as front implementation has now been brought down to front faced posture recognition only.</a:t>
            </a:r>
          </a:p>
          <a:p>
            <a:pPr marL="342900" indent="12700" algn="just">
              <a:spcBef>
                <a:spcPts val="575"/>
              </a:spcBef>
              <a:buFont typeface="Wingdings" charset="2"/>
              <a:buChar char="§"/>
              <a:defRPr lang="en-in" sz="2200" cap="none">
                <a:solidFill>
                  <a:srgbClr val="0000FF"/>
                </a:solidFill>
                <a:latin typeface="Trebuchet MS" pitchFamily="2" charset="0"/>
                <a:ea typeface="Calibri" pitchFamily="2" charset="0"/>
                <a:cs typeface="Calibri" pitchFamily="2" charset="0"/>
              </a:defRPr>
            </a:pPr>
            <a:endParaRP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Ic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tQEAAP7///9rMgAA5wIAABAAAAAmAAAACAAAAP//////////"/>
              </a:ext>
            </a:extLst>
          </p:cNvSpPr>
          <p:nvPr/>
        </p:nvSpPr>
        <p:spPr>
          <a:xfrm>
            <a:off x="277495" y="-1270"/>
            <a:ext cx="7918450" cy="473075"/>
          </a:xfrm>
          <a:prstGeom prst="rect">
            <a:avLst/>
          </a:prstGeom>
          <a:noFill/>
          <a:ln>
            <a:noFill/>
          </a:ln>
          <a:effectLst/>
        </p:spPr>
        <p:txBody>
          <a:bodyPr vert="horz" wrap="square" numCol="1" spcCol="215900" anchor="t"/>
          <a:lstStyle/>
          <a:p>
            <a:pPr marL="342900" indent="12700" algn="just">
              <a:spcBef>
                <a:spcPts val="575"/>
              </a:spcBef>
              <a:buFont typeface="Wingdings" charset="2"/>
              <a:buChar char="§"/>
              <a:defRPr lang="en-us" sz="1000" cap="none"/>
            </a:pPr>
            <a:r>
              <a:rPr lang="en-in" sz="1400" cap="none">
                <a:solidFill>
                  <a:srgbClr val="0000FF"/>
                </a:solidFill>
                <a:latin typeface="Trebuchet MS" pitchFamily="2" charset="0"/>
                <a:ea typeface="Calibri" pitchFamily="2" charset="0"/>
                <a:cs typeface="Calibri" pitchFamily="2" charset="0"/>
              </a:rPr>
              <a:t>Provide the suggestions and remarks given by the panel members. </a:t>
            </a:r>
          </a:p>
          <a:p>
            <a:pPr marL="342900" indent="12700" algn="just">
              <a:spcBef>
                <a:spcPts val="575"/>
              </a:spcBef>
              <a:buFont typeface="Wingdings" charset="2"/>
              <a:buChar char="§"/>
              <a:defRPr lang="en-us" sz="1000" cap="none"/>
            </a:pPr>
            <a:r>
              <a:rPr lang="en-in" sz="1400" cap="none">
                <a:solidFill>
                  <a:srgbClr val="0000FF"/>
                </a:solidFill>
                <a:latin typeface="Trebuchet MS" pitchFamily="2" charset="0"/>
                <a:ea typeface="Calibri" pitchFamily="2" charset="0"/>
                <a:cs typeface="Calibri" pitchFamily="2" charset="0"/>
              </a:rPr>
              <a:t>Mention the feasibility on the same showing the progress.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Constraints / Dependencies / Assumptions / Risks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54;p7"/>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w0AAAULAACbRAAAFSgAABAAAAAmAAAACAAAAP//////////"/>
              </a:ext>
            </a:extLst>
          </p:cNvSpPr>
          <p:nvPr/>
        </p:nvSpPr>
        <p:spPr>
          <a:xfrm>
            <a:off x="2115185" y="1791335"/>
            <a:ext cx="9037320" cy="4724400"/>
          </a:xfrm>
          <a:prstGeom prst="rect">
            <a:avLst/>
          </a:prstGeom>
          <a:noFill/>
          <a:ln>
            <a:noFill/>
          </a:ln>
          <a:effectLst/>
        </p:spPr>
        <p:txBody>
          <a:bodyPr vert="horz" wrap="square" lIns="91440" tIns="45720" rIns="91440" bIns="45720" numCol="1" spcCol="215900" anchor="ctr"/>
          <a:lstStyle/>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For smoother execution of the application, intense CPU/GPU useage is necessary. This is required as the application has to give real time results. Also, since it is just a single user localized application, only one application per user is applicable.</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Our assumption is that all the exercise that we are focusing on are such that the user always faces the camera, so no side view is analysed.</a:t>
            </a:r>
          </a:p>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One major obstacle that maybe posed to use in the later stage of the implementation is that we need to be able to integrate our backend and frontend, but since this is infesible, we have to think in the integration perspective right from the initial stage of the backend implementation.</a:t>
            </a:r>
          </a:p>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 </a:t>
            </a:r>
            <a:endParaRPr lang="en-us" cap="none">
              <a:solidFill>
                <a:srgbClr val="0033CC"/>
              </a:solidFill>
              <a:latin typeface="Arial" pitchFamily="2" charset="0"/>
              <a:ea typeface="Arial" pitchFamily="2" charset="0"/>
              <a:cs typeface="Arial" pitchFamily="2" charset="0"/>
            </a:endParaRP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B0G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ASRQAAsAQAABAgAAAmAAAACAAAAP//////////"/>
              </a:ext>
            </a:extLst>
          </p:cNvSpPr>
          <p:nvPr/>
        </p:nvSpPr>
        <p:spPr>
          <a:xfrm>
            <a:off x="0" y="0"/>
            <a:ext cx="11228070" cy="762000"/>
          </a:xfrm>
          <a:prstGeom prst="rect">
            <a:avLst/>
          </a:prstGeom>
          <a:noFill/>
          <a:ln>
            <a:noFill/>
          </a:ln>
          <a:effectLst/>
        </p:spPr>
        <p:txBody>
          <a:bodyPr vert="horz" wrap="square" numCol="1" spcCol="215900" anchor="t"/>
          <a:lstStyle/>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Describe the issues such as legal implications, usage limitations, specific software/hardware requirements etc under dependencies.</a:t>
            </a:r>
          </a:p>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Describe the assumptions made in your project/problem statement</a:t>
            </a:r>
          </a:p>
          <a:p>
            <a:pPr algn="just">
              <a:spcBef>
                <a:spcPts val="480"/>
              </a:spcBef>
              <a:defRPr lang="en-us" sz="900" cap="none"/>
            </a:pPr>
            <a:r>
              <a:rPr lang="en-us" sz="1200" cap="none">
                <a:solidFill>
                  <a:srgbClr val="0033CC"/>
                </a:solidFill>
                <a:latin typeface="Trebuchet MS" pitchFamily="2" charset="0"/>
                <a:ea typeface="Trebuchet MS" pitchFamily="2" charset="0"/>
                <a:cs typeface="Trebuchet MS" pitchFamily="2" charset="0"/>
              </a:rPr>
              <a:t>Talk about the risks that could pose obstacle to your final project delivery(technology failure or hardware failure threats or version compatibility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pMQ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KYMAADeQgAAfiQAABAAAAAmAAAACAAAAP//////////"/>
              </a:ext>
            </a:extLst>
          </p:cNvSpPr>
          <p:nvPr/>
        </p:nvSpPr>
        <p:spPr>
          <a:xfrm>
            <a:off x="2029460" y="2056130"/>
            <a:ext cx="8840470" cy="3876040"/>
          </a:xfrm>
          <a:prstGeom prst="rect">
            <a:avLst/>
          </a:prstGeom>
          <a:noFill/>
          <a:ln>
            <a:noFill/>
          </a:ln>
          <a:effectLst/>
        </p:spPr>
        <p:txBody>
          <a:bodyPr vert="horz" wrap="square" lIns="91440" tIns="45720" rIns="91440" bIns="45720" numCol="1" spcCol="215900" anchor="ctr"/>
          <a:lstStyle/>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endParaRP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application uses the user’s webcam to capture the workout video and give results in real time.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workout sequences are matched with the pre-set conditions and if matched, either a count is given or a “correct posture” is displayed.</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In case of incorrect posture, a voice guide which corrects the posture is called.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Before or while doing the exercise the user can control the application through gesture control, i.e., users can select, pause and play exercises.</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endParaRP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wF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AAAAADXPwAAEAUAABAgAAAmAAAACAAAAP//////////"/>
              </a:ext>
            </a:extLst>
          </p:cNvSpPr>
          <p:nvPr/>
        </p:nvSpPr>
        <p:spPr>
          <a:xfrm>
            <a:off x="0" y="0"/>
            <a:ext cx="10377805" cy="822960"/>
          </a:xfrm>
          <a:prstGeom prst="rect">
            <a:avLst/>
          </a:prstGeom>
          <a:noFill/>
          <a:ln>
            <a:noFill/>
          </a:ln>
          <a:effectLst/>
        </p:spPr>
        <p:txBody>
          <a:bodyPr vert="horz" wrap="square" numCol="1" spcCol="215900" anchor="t"/>
          <a:lstStyle/>
          <a:p>
            <a:pPr algn="just">
              <a:spcBef>
                <a:spcPts val="480"/>
              </a:spcBef>
              <a:defRPr lang="en-us"/>
            </a:pPr>
            <a:r>
              <a:rPr lang="en-us" sz="2400" cap="none">
                <a:solidFill>
                  <a:srgbClr val="0033CC"/>
                </a:solidFill>
                <a:latin typeface="Trebuchet MS" pitchFamily="2" charset="0"/>
                <a:ea typeface="Trebuchet MS" pitchFamily="2" charset="0"/>
                <a:cs typeface="Trebuchet MS" pitchFamily="2" charset="0"/>
              </a:rPr>
              <a:t>Describe fundamental actions the system must offer while processing inputs and generating the outputs.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Non - 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70;p9"/>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AwAAD8LAABDRQAAlyEAABAAAAAmAAAACAAAAP//////////"/>
              </a:ext>
            </a:extLst>
          </p:cNvSpPr>
          <p:nvPr/>
        </p:nvSpPr>
        <p:spPr>
          <a:xfrm>
            <a:off x="2057400" y="1828165"/>
            <a:ext cx="9201785" cy="363220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sz="2400" cap="none">
                <a:solidFill>
                  <a:srgbClr val="0000FF"/>
                </a:solidFill>
                <a:latin typeface="Trebuchet MS" pitchFamily="2" charset="0"/>
                <a:ea typeface="Calibri" pitchFamily="2" charset="0"/>
                <a:cs typeface="Calibri" pitchFamily="2" charset="0"/>
              </a:defRPr>
            </a:pPr>
            <a:endParaRP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Non-functional requirement include having good processing power so that real time results are displayed for the user.</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The camera should be able to give clear pictures, such that contours of the user from the video frames can be obtained.</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Since no images or videos are saved or stored for further processing, not much storage space is required.</a:t>
            </a:r>
          </a:p>
        </p:txBody>
      </p:sp>
      <p:sp>
        <p:nvSpPr>
          <p:cNvPr id="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0G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QAAAIEAAABPQwAAkQIAABAgAAAmAAAACAAAAP//////////"/>
              </a:ext>
            </a:extLst>
          </p:cNvSpPr>
          <p:nvPr/>
        </p:nvSpPr>
        <p:spPr>
          <a:xfrm>
            <a:off x="102235" y="81915"/>
            <a:ext cx="10839450" cy="335280"/>
          </a:xfrm>
          <a:prstGeom prst="rect">
            <a:avLst/>
          </a:prstGeom>
          <a:noFill/>
          <a:ln>
            <a:noFill/>
          </a:ln>
          <a:effectLst/>
        </p:spPr>
        <p:txBody>
          <a:bodyPr vert="horz" wrap="square" numCol="1" spcCol="215900" anchor="t"/>
          <a:lstStyle/>
          <a:p>
            <a:pPr marL="0" indent="0" algn="just">
              <a:spcBef>
                <a:spcPts val="575"/>
              </a:spcBef>
              <a:defRPr lang="en-us" sz="1100" cap="none"/>
            </a:pPr>
            <a:r>
              <a:rPr lang="en-us" sz="1600" cap="none">
                <a:solidFill>
                  <a:srgbClr val="0000FF"/>
                </a:solidFill>
                <a:latin typeface="Trebuchet MS" pitchFamily="2" charset="0"/>
                <a:ea typeface="Calibri" pitchFamily="2" charset="0"/>
                <a:cs typeface="Calibri" pitchFamily="2" charset="0"/>
              </a:rPr>
              <a:t>Write the key Non-Functional Requirements pertaining to your project.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2MSA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BgVAACgQQAAOicAABAAAAAmAAAACAAAAP//////////"/>
              </a:ext>
            </a:extLst>
          </p:cNvSpPr>
          <p:nvPr/>
        </p:nvSpPr>
        <p:spPr>
          <a:xfrm>
            <a:off x="2029460" y="3429000"/>
            <a:ext cx="86385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A critical assessment of the research that has been conducted on the topic.</a:t>
            </a:r>
          </a:p>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4 – 5 recently published research papers/products.</a:t>
            </a:r>
          </a:p>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Summarize the individual papers/products with as much detail as each deserves, depending up on its relative importance in the overall literature on the topic. </a:t>
            </a:r>
          </a:p>
          <a:p>
            <a:pPr marL="685800" indent="-342900" algn="just">
              <a:spcBef>
                <a:spcPts val="575"/>
              </a:spcBef>
              <a:buFont typeface="Wingdings" charset="2"/>
              <a:buChar char="§"/>
              <a:defRPr lang="en-us"/>
            </a:pPr>
            <a:r>
              <a:rPr lang="en-us" sz="2400" cap="none" dirty="0">
                <a:solidFill>
                  <a:srgbClr val="0000FF"/>
                </a:solidFill>
                <a:latin typeface="Trebuchet MS" pitchFamily="2" charset="0"/>
                <a:ea typeface="Calibri" pitchFamily="2" charset="0"/>
                <a:cs typeface="Calibri" pitchFamily="2" charset="0"/>
              </a:rPr>
              <a:t>Minimum 4 slides on each paper/product is required.</a:t>
            </a:r>
          </a:p>
          <a:p>
            <a:pPr marL="1078230" lvl="1" indent="-265430" algn="just">
              <a:spcBef>
                <a:spcPts val="575"/>
              </a:spcBef>
              <a:buFont typeface="Wingdings" charset="2"/>
              <a:buChar char="§"/>
              <a:defRPr lang="en-us"/>
            </a:pPr>
            <a:r>
              <a:rPr lang="en-in" sz="2400" cap="none" dirty="0">
                <a:solidFill>
                  <a:srgbClr val="0000FF"/>
                </a:solidFill>
                <a:latin typeface="Trebuchet MS" pitchFamily="2" charset="0"/>
                <a:ea typeface="Calibri" pitchFamily="2" charset="0"/>
                <a:cs typeface="Calibri" pitchFamily="2" charset="0"/>
              </a:rPr>
              <a:t>The survey should be organized into categories.</a:t>
            </a:r>
          </a:p>
          <a:p>
            <a:pPr marL="1270000" lvl="1" indent="-457200" algn="just">
              <a:spcBef>
                <a:spcPts val="575"/>
              </a:spcBef>
              <a:buAutoNum type="alphaLcParenR"/>
              <a:defRPr lang="en-us"/>
            </a:pPr>
            <a:r>
              <a:rPr lang="en-in" sz="2400" cap="none" dirty="0">
                <a:solidFill>
                  <a:srgbClr val="0000FF"/>
                </a:solidFill>
                <a:latin typeface="Trebuchet MS" pitchFamily="2" charset="0"/>
                <a:ea typeface="Calibri" pitchFamily="2" charset="0"/>
                <a:cs typeface="Calibri" pitchFamily="2" charset="0"/>
              </a:rPr>
              <a:t>Supporting and against the particular hypothesis.</a:t>
            </a:r>
          </a:p>
          <a:p>
            <a:pPr marL="1270000" lvl="1" indent="-457200" algn="just">
              <a:spcBef>
                <a:spcPts val="575"/>
              </a:spcBef>
              <a:buAutoNum type="alphaLcParenR"/>
              <a:defRPr lang="en-us"/>
            </a:pPr>
            <a:r>
              <a:rPr lang="en-in" sz="2400" cap="none" dirty="0">
                <a:solidFill>
                  <a:srgbClr val="0000FF"/>
                </a:solidFill>
                <a:latin typeface="Trebuchet MS" pitchFamily="2" charset="0"/>
                <a:ea typeface="Calibri" pitchFamily="2" charset="0"/>
                <a:cs typeface="Calibri" pitchFamily="2" charset="0"/>
              </a:rPr>
              <a:t>Some alternative hypothesis. </a:t>
            </a:r>
          </a:p>
          <a:p>
            <a:pPr marL="989330" lvl="1" indent="-176530" algn="just">
              <a:spcBef>
                <a:spcPts val="575"/>
              </a:spcBef>
              <a:buFont typeface="Wingdings" charset="2"/>
              <a:buChar char="§"/>
              <a:defRPr lang="en-us"/>
            </a:pPr>
            <a:endParaRPr lang="en-in" sz="2400" cap="none" dirty="0">
              <a:solidFill>
                <a:srgbClr val="0000FF"/>
              </a:solidFill>
              <a:latin typeface="Trebuchet MS" pitchFamily="2" charset="0"/>
              <a:ea typeface="Calibri" pitchFamily="2" charset="0"/>
              <a:cs typeface="Calibri" pitchFamily="2" charset="0"/>
            </a:endParaRPr>
          </a:p>
          <a:p>
            <a:pPr marL="342900" indent="-342900">
              <a:spcBef>
                <a:spcPts val="480"/>
              </a:spcBef>
              <a:spcAft>
                <a:spcPts val="0"/>
              </a:spcAft>
              <a:defRPr lang="en-us"/>
            </a:pPr>
            <a:endParaRPr lang="en-in" sz="2000" cap="none" dirty="0">
              <a:latin typeface="Trebuchet MS" pitchFamily="2" charset="0"/>
              <a:ea typeface="Calibri" pitchFamily="2" charset="0"/>
              <a:cs typeface="Calibri" pitchFamily="2" charset="0"/>
            </a:endParaRPr>
          </a:p>
          <a:p>
            <a:pPr marL="685800" indent="-342900" algn="just">
              <a:spcBef>
                <a:spcPts val="575"/>
              </a:spcBef>
              <a:buFont typeface="Wingdings" charset="2"/>
              <a:buChar char="§"/>
              <a:defRPr lang="en-us"/>
            </a:pPr>
            <a:endParaRPr lang="en-us" sz="2400" cap="none" dirty="0">
              <a:solidFill>
                <a:srgbClr val="0000FF"/>
              </a:solidFill>
              <a:latin typeface="Trebuchet MS" pitchFamily="2" charset="0"/>
              <a:ea typeface="Calibri" pitchFamily="2" charset="0"/>
              <a:cs typeface="Calibri" pitchFamily="2" charset="0"/>
            </a:endParaRPr>
          </a:p>
          <a:p>
            <a:pPr marL="685800" indent="-342900" algn="just">
              <a:spcBef>
                <a:spcPts val="575"/>
              </a:spcBef>
              <a:buFont typeface="Wingdings" charset="2"/>
              <a:buChar char="§"/>
              <a:defRPr lang="en-us"/>
            </a:pPr>
            <a:endParaRPr lang="en-us" sz="2400" cap="none" dirty="0">
              <a:solidFill>
                <a:srgbClr val="0000FF"/>
              </a:solidFill>
              <a:latin typeface="Trebuchet MS" pitchFamily="2" charset="0"/>
              <a:ea typeface="Calibri" pitchFamily="2" charset="0"/>
              <a:cs typeface="Calibri" pitchFamily="2" charset="0"/>
            </a:endParaRPr>
          </a:p>
          <a:p>
            <a:pPr marL="685800" indent="-342900" algn="just">
              <a:spcBef>
                <a:spcPts val="575"/>
              </a:spcBef>
              <a:buFont typeface="Arial" pitchFamily="2" charset="0"/>
              <a:buChar char="•"/>
              <a:defRPr lang="en-us"/>
            </a:pPr>
            <a:endParaRPr lang="en-in" sz="2400" cap="none" dirty="0">
              <a:solidFill>
                <a:srgbClr val="0000FF"/>
              </a:solidFill>
              <a:latin typeface="Trebuchet MS" pitchFamily="2" charset="0"/>
              <a:ea typeface="Calibri" pitchFamily="2" charset="0"/>
              <a:cs typeface="Calibri"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0AAEMEAAAgQgAARwoAABAAAAAmAAAACAAAAP//////////"/>
              </a:ext>
            </a:extLst>
          </p:cNvSpPr>
          <p:nvPr/>
        </p:nvSpPr>
        <p:spPr>
          <a:xfrm>
            <a:off x="2150745" y="692785"/>
            <a:ext cx="8598535" cy="97790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1 - Literature Survey of Realtime Indoor Workout Analysis Using  Machine Learning and Computer Vision</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jQWZ0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AkAABoMAACMQgAAkiYAABAAAAAmAAAACAAAAP//////////"/>
              </a:ext>
            </a:extLst>
          </p:cNvSpPr>
          <p:nvPr/>
        </p:nvSpPr>
        <p:spPr>
          <a:xfrm>
            <a:off x="1485900" y="1967230"/>
            <a:ext cx="9331960" cy="430276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This research is focused on assisting people to workout independently on their own. The assistance is in the form of correcting the posture of the body for people  who find it difficult to follow the accurate postures when they visit gyms.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The argument put forward is that incorrect postures during exercise cause more bad than good to the user.</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To solve this problem, visual feedback is given while performing workouts.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In this model the user’s postures are recorded and compared with a pre recorded professional’s video.</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The system is build on deep learning for human pose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A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p>
        </p:txBody>
      </p:sp>
      <p:pic>
        <p:nvPicPr>
          <p:cNvPr id="4" name="Picture"/>
          <p:cNvPicPr>
            <a:extLst>
              <a:ext uri="smNativeData">
                <pr:smNativeData xmlns:mc="http://schemas.openxmlformats.org/markup-compatibility/2006" xmlns:p14="http://schemas.microsoft.com/office/powerpoint/2010/main" xmlns:p15="http://schemas.microsoft.com/office/powerpoint/2012/main" xmlns:pr="smNativeData" xmlns="smNativeData" val="SMDATA_17_3Rky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mc="http://schemas.openxmlformats.org/markup-compatibility/2006" xmlns:p14="http://schemas.microsoft.com/office/powerpoint/2010/main" xmlns:p15="http://schemas.microsoft.com/office/powerpoint/2012/main" xmlns:pr="smNativeData" xmlns="smNativeData" val="SMDATA_15_3Rky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YAACARAAAAQgAAQiMAABAAAAAmAAAACAAAAP//////////"/>
              </a:ext>
            </a:extLst>
          </p:cNvSpPr>
          <p:nvPr/>
        </p:nvSpPr>
        <p:spPr>
          <a:xfrm>
            <a:off x="1044575" y="2783840"/>
            <a:ext cx="9684385"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Time series data alignment techniques like Dynamic Time Wraping(DTW) and optical flow tracking are used to synchronize user and reference videos.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Errors in user’s poses are detected with some threshold deviation between the limb angles.</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The model requires a professional to record the workout video and then this video is pre-processed before the user’s video which is captured can be and compared with this reference video.</a:t>
            </a:r>
          </a:p>
          <a:p>
            <a:pPr marL="685800" indent="-342900" algn="just">
              <a:spcBef>
                <a:spcPts val="575"/>
              </a:spcBef>
              <a:buFont typeface="Wingdings" charset="2"/>
              <a:buChar char="§"/>
              <a:defRPr lang="en-us" sz="2400" cap="none">
                <a:solidFill>
                  <a:srgbClr val="0000FF"/>
                </a:solidFill>
                <a:latin typeface="Trebuchet MS" pitchFamily="2" charset="0"/>
                <a:ea typeface="Calibri" pitchFamily="2" charset="0"/>
                <a:cs typeface="Calibri" pitchFamily="2" charset="0"/>
              </a:defRPr>
            </a:pPr>
            <a:r>
              <a:t>Since the requirement is only with specific frames of the reference video, a high frame rate video is broken down such that only a few frames at fixed time instances are considered for analysis.</a:t>
            </a: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58</TotalTime>
  <Words>2487</Words>
  <Application>Microsoft Office PowerPoint</Application>
  <PresentationFormat>Widescreen</PresentationFormat>
  <Paragraphs>157</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Trebuchet MS</vt:lpstr>
      <vt:lpstr>Wingdings</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dc:creator>
  <cp:keywords/>
  <dc:description/>
  <cp:lastModifiedBy>Tejas D R</cp:lastModifiedBy>
  <cp:revision>3</cp:revision>
  <dcterms:created xsi:type="dcterms:W3CDTF">2022-03-16T15:42:37Z</dcterms:created>
  <dcterms:modified xsi:type="dcterms:W3CDTF">2022-03-18T06:25:01Z</dcterms:modified>
</cp:coreProperties>
</file>