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365" r:id="rId4"/>
    <p:sldId id="366" r:id="rId5"/>
    <p:sldId id="367" r:id="rId6"/>
    <p:sldId id="368" r:id="rId7"/>
    <p:sldId id="369" r:id="rId8"/>
    <p:sldId id="370" r:id="rId9"/>
    <p:sldId id="371" r:id="rId10"/>
    <p:sldId id="378" r:id="rId11"/>
    <p:sldId id="372" r:id="rId12"/>
    <p:sldId id="373" r:id="rId13"/>
    <p:sldId id="374" r:id="rId14"/>
    <p:sldId id="375" r:id="rId15"/>
    <p:sldId id="379" r:id="rId16"/>
    <p:sldId id="376" r:id="rId17"/>
    <p:sldId id="377" r:id="rId18"/>
    <p:sldId id="34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15-09-2020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15-09-2020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15-09-2020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15-09-2020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15-09-2020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15-09-2020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15-09-2020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4781916" y="1688267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Data Structures and its Applications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err="1" smtClean="0"/>
              <a:t>Dinesh</a:t>
            </a:r>
            <a:r>
              <a:rPr lang="en-IN" sz="2400" b="1" dirty="0" smtClean="0"/>
              <a:t> Singh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 &amp; </a:t>
            </a:r>
            <a:r>
              <a:rPr lang="en-US" sz="2400" dirty="0"/>
              <a:t>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Stacks – Implementation of operations of stack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83" y="1397721"/>
            <a:ext cx="8699863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0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GB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display(</a:t>
            </a:r>
            <a:r>
              <a:rPr lang="en-GB" altLang="en-US" sz="20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struct</a:t>
            </a:r>
            <a:r>
              <a:rPr lang="en-GB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stack *</a:t>
            </a:r>
            <a:r>
              <a:rPr lang="en-GB" altLang="en-US" sz="20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ps</a:t>
            </a:r>
            <a:r>
              <a:rPr lang="en-GB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)</a:t>
            </a:r>
          </a:p>
          <a:p>
            <a:pPr marL="546100" lvl="0" indent="-4572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GB" altLang="en-US" sz="2000" b="1" dirty="0" smtClean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/*</a:t>
            </a:r>
            <a:r>
              <a:rPr lang="en-GB" altLang="en-US" sz="2000" b="1" dirty="0" err="1" smtClean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ps</a:t>
            </a:r>
            <a:r>
              <a:rPr lang="en-GB" altLang="en-US" sz="2000" b="1" dirty="0" smtClean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is pointer to the structure representing stack, top is integer that indicates the position of the current stack top within the array , items is an integer array that represents stack, STACK_SIZE is the maximum size of the stack */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{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if (</a:t>
            </a:r>
            <a:r>
              <a:rPr lang="en-GB" altLang="en-US" sz="20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ps</a:t>
            </a:r>
            <a:r>
              <a:rPr lang="en-GB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-&gt;top == -1) </a:t>
            </a:r>
            <a:r>
              <a:rPr lang="en-GB" altLang="en-US" sz="2000" b="1" dirty="0" smtClean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// check if the stack is the empty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000" b="1" dirty="0" smtClean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</a:t>
            </a:r>
            <a:r>
              <a:rPr lang="en-GB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  </a:t>
            </a:r>
            <a:r>
              <a:rPr lang="en-GB" altLang="en-US" sz="20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printf</a:t>
            </a:r>
            <a:r>
              <a:rPr lang="en-GB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(“STACK EMPTY “);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else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{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for (</a:t>
            </a:r>
            <a:r>
              <a:rPr lang="en-GB" altLang="en-US" sz="20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GB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GB" altLang="en-US" sz="20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ps</a:t>
            </a:r>
            <a:r>
              <a:rPr lang="en-GB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-&gt;</a:t>
            </a:r>
            <a:r>
              <a:rPr lang="en-GB" altLang="en-US" sz="20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top;i</a:t>
            </a:r>
            <a:r>
              <a:rPr lang="en-GB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&gt;=0;i--) </a:t>
            </a:r>
            <a:r>
              <a:rPr lang="en-GB" altLang="en-US" sz="2000" b="1" dirty="0" smtClean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// displays the elements from top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000" b="1" dirty="0" smtClean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  </a:t>
            </a:r>
            <a:r>
              <a:rPr lang="en-GB" altLang="en-US" sz="20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printf</a:t>
            </a:r>
            <a:r>
              <a:rPr lang="en-GB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(“%</a:t>
            </a:r>
            <a:r>
              <a:rPr lang="en-GB" altLang="en-US" sz="20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d”,ps</a:t>
            </a:r>
            <a:r>
              <a:rPr lang="en-GB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-&gt;items[</a:t>
            </a:r>
            <a:r>
              <a:rPr lang="en-GB" altLang="en-US" sz="20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GB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]);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}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Stacks – Implementation of operations of stack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83" y="1397721"/>
            <a:ext cx="8699863" cy="438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4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GB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peep(</a:t>
            </a:r>
            <a:r>
              <a:rPr lang="en-GB" altLang="en-US" sz="24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struct</a:t>
            </a:r>
            <a:r>
              <a:rPr lang="en-GB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stack *</a:t>
            </a:r>
            <a:r>
              <a:rPr lang="en-GB" altLang="en-US" sz="24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ps</a:t>
            </a:r>
            <a:r>
              <a:rPr lang="en-GB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)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if (</a:t>
            </a:r>
            <a:r>
              <a:rPr lang="en-GB" altLang="en-US" sz="24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ps</a:t>
            </a:r>
            <a:r>
              <a:rPr lang="en-GB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-&gt;top == -1)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     </a:t>
            </a:r>
            <a:r>
              <a:rPr lang="en-GB" altLang="en-US" sz="24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printf</a:t>
            </a:r>
            <a:r>
              <a:rPr lang="en-GB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(“STACK EMPTY ..”);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else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{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x=</a:t>
            </a:r>
            <a:r>
              <a:rPr lang="en-GB" altLang="en-US" sz="24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ps</a:t>
            </a:r>
            <a:r>
              <a:rPr lang="en-GB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-&gt;items[</a:t>
            </a:r>
            <a:r>
              <a:rPr lang="en-GB" altLang="en-US" sz="24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ps</a:t>
            </a:r>
            <a:r>
              <a:rPr lang="en-GB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-&gt;top]; //get the element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return x;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}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Stacks – Implementation of operations of stack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83" y="1397721"/>
            <a:ext cx="8699863" cy="5278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4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GB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empty(</a:t>
            </a:r>
            <a:r>
              <a:rPr lang="en-GB" altLang="en-US" sz="24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struct</a:t>
            </a:r>
            <a:r>
              <a:rPr lang="en-GB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stack *</a:t>
            </a:r>
            <a:r>
              <a:rPr lang="en-GB" altLang="en-US" sz="24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ps</a:t>
            </a:r>
            <a:r>
              <a:rPr lang="en-GB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)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if (</a:t>
            </a:r>
            <a:r>
              <a:rPr lang="en-GB" altLang="en-US" sz="24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ps</a:t>
            </a:r>
            <a:r>
              <a:rPr lang="en-GB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-&gt;top == -1)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     return 1;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return 0;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4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GB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overflow(</a:t>
            </a:r>
            <a:r>
              <a:rPr lang="en-GB" altLang="en-US" sz="24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struct</a:t>
            </a:r>
            <a:r>
              <a:rPr lang="en-GB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stack *</a:t>
            </a:r>
            <a:r>
              <a:rPr lang="en-GB" altLang="en-US" sz="24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ps</a:t>
            </a:r>
            <a:r>
              <a:rPr lang="en-GB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if (</a:t>
            </a:r>
            <a:r>
              <a:rPr lang="en-GB" altLang="en-US" sz="24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ps</a:t>
            </a:r>
            <a:r>
              <a:rPr lang="en-GB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-&gt;top==STACKSIZE-1)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return 1;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return 0;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Stacks – Implementation of operations of stack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83" y="1397721"/>
            <a:ext cx="8699863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400" b="1" u="sng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implementation of stack operations where the items array and  top are separate variables (Not part of structure)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1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void push(</a:t>
            </a:r>
            <a:r>
              <a:rPr lang="en-GB" altLang="en-US" sz="21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GB" altLang="en-US" sz="21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*s, </a:t>
            </a:r>
            <a:r>
              <a:rPr lang="en-GB" altLang="en-US" sz="21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GB" altLang="en-US" sz="21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*top, </a:t>
            </a:r>
            <a:r>
              <a:rPr lang="en-GB" altLang="en-US" sz="21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GB" altLang="en-US" sz="21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x)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1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1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if(*top==STACKSIZE-1)</a:t>
            </a:r>
            <a:r>
              <a:rPr lang="en-GB" altLang="en-US" sz="2100" b="1" dirty="0" smtClean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//check if the </a:t>
            </a:r>
            <a:r>
              <a:rPr lang="en-GB" altLang="en-US" sz="2100" b="1" smtClean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stack </a:t>
            </a:r>
            <a:r>
              <a:rPr lang="en-GB" altLang="en-US" sz="2100" b="1" smtClean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is full</a:t>
            </a:r>
            <a:endParaRPr lang="en-GB" altLang="en-US" sz="2100" b="1" dirty="0" smtClean="0">
              <a:solidFill>
                <a:srgbClr val="FF0000"/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100" b="1" dirty="0" smtClean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GB" altLang="en-US" sz="21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1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</a:t>
            </a:r>
            <a:r>
              <a:rPr lang="en-GB" altLang="en-US" sz="21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printf</a:t>
            </a:r>
            <a:r>
              <a:rPr lang="en-GB" altLang="en-US" sz="21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(“stack overflow..cannot insert”);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1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return 0;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1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}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1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else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1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{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1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++*top; </a:t>
            </a:r>
            <a:r>
              <a:rPr lang="en-GB" altLang="en-US" sz="2100" b="1" dirty="0" smtClean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//increment the top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1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s[*top]=x; </a:t>
            </a:r>
            <a:r>
              <a:rPr lang="en-GB" altLang="en-US" sz="2100" b="1" dirty="0" smtClean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//insert the element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1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}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1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return 1;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1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Stacks – Implementation of operations of stack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83" y="1397721"/>
            <a:ext cx="8699863" cy="547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buFont typeface="Arial" pitchFamily="34" charset="0"/>
              <a:buChar char="•"/>
              <a:tabLst/>
            </a:pPr>
            <a:r>
              <a:rPr lang="en-GB" altLang="en-US" sz="2400" b="1" u="sng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Implementation of stack operations where the items and the top are separate variables (Not part of structure)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2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GB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pop(</a:t>
            </a:r>
            <a:r>
              <a:rPr lang="en-GB" altLang="en-US" sz="22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GB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*s, </a:t>
            </a:r>
            <a:r>
              <a:rPr lang="en-GB" altLang="en-US" sz="22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GB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*top)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if(*top==-1)</a:t>
            </a:r>
            <a:r>
              <a:rPr lang="en-GB" altLang="en-US" sz="2200" b="1" dirty="0" smtClean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//check if the stack is empty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200" b="1" dirty="0" smtClean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GB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</a:t>
            </a:r>
            <a:r>
              <a:rPr lang="en-GB" altLang="en-US" sz="22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printf</a:t>
            </a:r>
            <a:r>
              <a:rPr lang="en-GB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(“Stack empty .. Cannot delete”);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return -1;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}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else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{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x=s[*top]; </a:t>
            </a:r>
            <a:r>
              <a:rPr lang="en-GB" altLang="en-US" sz="2200" b="1" dirty="0" smtClean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//insert the element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--*top; </a:t>
            </a:r>
            <a:r>
              <a:rPr lang="en-GB" altLang="en-US" sz="2200" b="1" dirty="0" smtClean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//decrement top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return x; </a:t>
            </a:r>
            <a:r>
              <a:rPr lang="en-GB" altLang="en-US" sz="2200" b="1" dirty="0" smtClean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// return the deleted element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} 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Stacks – Implementation of operations of stack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83" y="1397721"/>
            <a:ext cx="8699863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buFont typeface="Arial" pitchFamily="34" charset="0"/>
              <a:buChar char="•"/>
              <a:tabLst/>
            </a:pPr>
            <a:r>
              <a:rPr lang="en-GB" altLang="en-US" sz="2400" b="1" u="sng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Implementation of stack operations where the items and the top are separate variables (Not part of structure)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endParaRPr lang="en-GB" altLang="en-US" sz="2400" b="1" u="sng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display(</a:t>
            </a:r>
            <a:r>
              <a:rPr lang="en-GB" altLang="en-US" sz="22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GB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*s, </a:t>
            </a:r>
            <a:r>
              <a:rPr lang="en-GB" altLang="en-US" sz="22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GB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*top)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if(*top==-1)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</a:t>
            </a:r>
            <a:r>
              <a:rPr lang="en-GB" altLang="en-US" sz="22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printf</a:t>
            </a:r>
            <a:r>
              <a:rPr lang="en-GB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(“Empty stack”);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else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{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for(</a:t>
            </a:r>
            <a:r>
              <a:rPr lang="en-GB" altLang="en-US" sz="22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GB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=*</a:t>
            </a:r>
            <a:r>
              <a:rPr lang="en-GB" altLang="en-US" sz="22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top;i</a:t>
            </a:r>
            <a:r>
              <a:rPr lang="en-GB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&gt;=0;i--) </a:t>
            </a:r>
            <a:r>
              <a:rPr lang="en-GB" altLang="en-US" sz="2200" b="1" dirty="0" smtClean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// display the elements from the top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</a:t>
            </a:r>
            <a:r>
              <a:rPr lang="en-GB" altLang="en-US" sz="22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printf</a:t>
            </a:r>
            <a:r>
              <a:rPr lang="en-GB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(“%</a:t>
            </a:r>
            <a:r>
              <a:rPr lang="en-GB" altLang="en-US" sz="22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d”,s</a:t>
            </a:r>
            <a:r>
              <a:rPr lang="en-GB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GB" altLang="en-US" sz="22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GB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]);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}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Stacks – Application of Stack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83" y="1397721"/>
            <a:ext cx="8699863" cy="5755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buFont typeface="Arial" pitchFamily="34" charset="0"/>
              <a:buChar char="•"/>
              <a:tabLst/>
            </a:pPr>
            <a:r>
              <a:rPr lang="en-GB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Write an algorithm to determine if an input character string is of the form x C y where x is a string consisting of the letters ‘A’ and ‘B’ and where y is the reverse of x. At each point you may read only the character of the string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GB" altLang="en-US" sz="22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GB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check(t)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</a:t>
            </a:r>
            <a:r>
              <a:rPr lang="en-GB" altLang="en-US" sz="2200" b="1" dirty="0" smtClean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//the function returns 1 if string t is of the form x C y, else returns 0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200" b="1" dirty="0" smtClean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//uses stack s and its operations push and pop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{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   </a:t>
            </a:r>
            <a:r>
              <a:rPr lang="en-GB" altLang="en-US" sz="22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GB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=0;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   while(t[</a:t>
            </a:r>
            <a:r>
              <a:rPr lang="en-GB" altLang="en-US" sz="22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GB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]!=‘C’) </a:t>
            </a:r>
            <a:r>
              <a:rPr lang="en-GB" altLang="en-US" sz="2200" b="1" dirty="0" smtClean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//push all the characters of the string into the stack until C</a:t>
            </a:r>
            <a:r>
              <a:rPr lang="en-GB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altLang="en-US" sz="2200" b="1" dirty="0" smtClean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is encountered  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   {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      push(&amp;s, t[</a:t>
            </a:r>
            <a:r>
              <a:rPr lang="en-GB" altLang="en-US" sz="22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GB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]); 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      </a:t>
            </a:r>
            <a:r>
              <a:rPr lang="en-GB" altLang="en-US" sz="22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GB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=i+1;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   }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  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endParaRPr lang="en-GB" altLang="en-US" sz="22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Stacks – Application of Stack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82" y="1397721"/>
            <a:ext cx="10045338" cy="372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</a:t>
            </a:r>
            <a:r>
              <a:rPr lang="en-GB" altLang="en-US" sz="2200" b="1" dirty="0" smtClean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//pop the contents of the stack and compare with t[</a:t>
            </a:r>
            <a:r>
              <a:rPr lang="en-GB" altLang="en-US" sz="2200" b="1" dirty="0" err="1" smtClean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GB" altLang="en-US" sz="2200" b="1" dirty="0" smtClean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] until the end of  the string 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while(t[</a:t>
            </a:r>
            <a:r>
              <a:rPr lang="en-GB" altLang="en-US" sz="22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GB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]!=‘\0’)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x=pop(&amp;s);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if(t[</a:t>
            </a:r>
            <a:r>
              <a:rPr lang="en-GB" altLang="en-US" sz="22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GB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]!=x) </a:t>
            </a:r>
            <a:r>
              <a:rPr lang="en-GB" altLang="en-US" sz="2000" b="1" dirty="0" smtClean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//if the character popped out is not equal to the character read from the string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return 0; </a:t>
            </a:r>
            <a:r>
              <a:rPr lang="en-GB" altLang="en-US" sz="2200" b="1" dirty="0" smtClean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// not of the form </a:t>
            </a:r>
            <a:r>
              <a:rPr lang="en-GB" altLang="en-US" sz="2200" b="1" dirty="0" err="1" smtClean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xCy</a:t>
            </a:r>
            <a:endParaRPr lang="en-GB" altLang="en-US" sz="2200" b="1" dirty="0" smtClean="0">
              <a:solidFill>
                <a:srgbClr val="FF0000"/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200" b="1" dirty="0" smtClean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</a:t>
            </a:r>
            <a:r>
              <a:rPr lang="en-GB" altLang="en-US" sz="22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GB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=i+1;  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}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return 1; // string of the form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} 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endParaRPr lang="en-GB" altLang="en-US" sz="22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dineshs@pes.edu</a:t>
            </a:r>
            <a:endParaRPr lang="en-IN" sz="2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9F03FCF-7A6F-4612-88F7-18437FC4F2ED}"/>
              </a:ext>
            </a:extLst>
          </p:cNvPr>
          <p:cNvSpPr/>
          <p:nvPr/>
        </p:nvSpPr>
        <p:spPr>
          <a:xfrm>
            <a:off x="5460537" y="457301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+91 </a:t>
            </a:r>
            <a:r>
              <a:rPr lang="en-US" sz="2400" dirty="0" smtClean="0"/>
              <a:t>8088654402 </a:t>
            </a:r>
            <a:endParaRPr lang="en-IN" sz="2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xmlns="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err="1" smtClean="0"/>
              <a:t>Dinesh</a:t>
            </a:r>
            <a:r>
              <a:rPr lang="en-IN" sz="2400" b="1" dirty="0" smtClean="0"/>
              <a:t> Singh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 &amp; </a:t>
            </a:r>
            <a:r>
              <a:rPr lang="en-US" sz="2400" dirty="0"/>
              <a:t>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598882" y="1737360"/>
            <a:ext cx="87279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cap="all" dirty="0" smtClean="0"/>
              <a:t>Data structures and its applications</a:t>
            </a:r>
            <a:endParaRPr lang="en-US" sz="3600" b="1" cap="al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 smtClean="0">
                <a:solidFill>
                  <a:schemeClr val="accent1">
                    <a:lumMod val="75000"/>
                  </a:schemeClr>
                </a:solidFill>
              </a:rPr>
              <a:t>Stacks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err="1" smtClean="0"/>
              <a:t>Dinesh</a:t>
            </a:r>
            <a:r>
              <a:rPr lang="en-IN" sz="2400" b="1" dirty="0" smtClean="0"/>
              <a:t> Singh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</a:t>
            </a:r>
            <a:r>
              <a:rPr lang="en-US" sz="2000" dirty="0" smtClean="0"/>
              <a:t>Computer Science &amp; </a:t>
            </a:r>
            <a:r>
              <a:rPr lang="en-US" sz="2000" dirty="0"/>
              <a:t>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Stacks - Definition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83" y="1502225"/>
            <a:ext cx="8699863" cy="3262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GB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A Stack is a data Structure in which all the insertions and deletions of entries are at one end. This end is called the </a:t>
            </a:r>
            <a:r>
              <a:rPr lang="en-GB" altLang="en-US" sz="2400" b="1" u="sng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TOP</a:t>
            </a:r>
            <a:r>
              <a:rPr lang="en-GB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of the stack.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GB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When an item is added to a stack it is called push into the stack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GB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When an item is removed it is called pop from the stack. 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GB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The Last item pushed onto a stack is always the first that will be popped from the stack.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GB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This property is called the </a:t>
            </a:r>
            <a:r>
              <a:rPr lang="en-GB" altLang="en-US" sz="2400" b="1" i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last in, first out </a:t>
            </a:r>
            <a:r>
              <a:rPr lang="en-GB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or </a:t>
            </a:r>
            <a:r>
              <a:rPr lang="en-GB" altLang="en-US" sz="2400" b="1" u="sng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LIFO</a:t>
            </a:r>
            <a:r>
              <a:rPr lang="en-GB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for short</a:t>
            </a:r>
          </a:p>
        </p:txBody>
      </p:sp>
      <p:pic>
        <p:nvPicPr>
          <p:cNvPr id="3" name="Picture 4" descr="Concepts of Stack in Data Structu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08234" y="2076988"/>
            <a:ext cx="2542241" cy="20904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Stacks – Representation in C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83" y="1463036"/>
            <a:ext cx="8699863" cy="5247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A stack in C is declared as a structure containing two objects :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GB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An array to hold the elements of the stack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GB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An Integer to indicate the position of the current stack top within the array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GB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Stack of integers can be done by the following declaration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#define STACKSIZE 100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2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struct</a:t>
            </a:r>
            <a:r>
              <a:rPr lang="en-GB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stack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GB" altLang="en-US" sz="22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GB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top;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GB" altLang="en-US" sz="22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GB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items[STACKSIZE]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};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Once this is done, actual stack can be declared by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2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struct</a:t>
            </a:r>
            <a:r>
              <a:rPr lang="en-GB" altLang="en-US" sz="22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stack s;</a:t>
            </a:r>
          </a:p>
        </p:txBody>
      </p:sp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Stacks – Representation in C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83" y="1423847"/>
            <a:ext cx="8699863" cy="5724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Items need not be restricted to integers, items can be of any type. 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A stack can contain items of different types by using C unions.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#define STACKSIZE 100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#define INT 1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#define FLOAT 2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#define STRING 3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0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struct</a:t>
            </a:r>
            <a:r>
              <a:rPr lang="en-GB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altLang="en-US" sz="20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stackelement</a:t>
            </a:r>
            <a:r>
              <a:rPr lang="en-GB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{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GB" altLang="en-US" sz="20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GB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altLang="en-US" sz="20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etype</a:t>
            </a:r>
            <a:r>
              <a:rPr lang="en-GB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union{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GB" altLang="en-US" sz="20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GB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altLang="en-US" sz="20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ival</a:t>
            </a:r>
            <a:r>
              <a:rPr lang="en-GB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float </a:t>
            </a:r>
            <a:r>
              <a:rPr lang="en-GB" altLang="en-US" sz="20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fval</a:t>
            </a:r>
            <a:r>
              <a:rPr lang="en-GB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char *</a:t>
            </a:r>
            <a:r>
              <a:rPr lang="en-GB" altLang="en-US" sz="20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pavl</a:t>
            </a:r>
            <a:r>
              <a:rPr lang="en-GB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; //pointer to string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} element;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};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lang="en-GB" altLang="en-US" sz="22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Stacks – Representation in C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83" y="1423847"/>
            <a:ext cx="8699863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4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struct</a:t>
            </a:r>
            <a:r>
              <a:rPr lang="en-GB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stack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</a:t>
            </a:r>
            <a:r>
              <a:rPr lang="en-GB" altLang="en-US" sz="24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GB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top;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</a:t>
            </a:r>
            <a:r>
              <a:rPr lang="en-GB" altLang="en-US" sz="24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struct</a:t>
            </a:r>
            <a:r>
              <a:rPr lang="en-GB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altLang="en-US" sz="24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stackelement</a:t>
            </a:r>
            <a:r>
              <a:rPr lang="en-GB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items[STACKSIZE];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};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GB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The above declaration defines a stack whose items can either be integers, floating point numbers or string depending on the value of </a:t>
            </a:r>
            <a:r>
              <a:rPr lang="en-GB" altLang="en-US" sz="24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etype</a:t>
            </a:r>
            <a:r>
              <a:rPr lang="en-GB" altLang="en-US" sz="24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(previous slide).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lang="en-GB" altLang="en-US" sz="22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Stacks – Implementation of operations of stack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83" y="1397721"/>
            <a:ext cx="8699863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Operations on stack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GB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Inserting an element on to the stack : push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GB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Deleting an element from the stack : pop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GB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Checking the top element : peep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GB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Checking if the stack is empty : empty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GB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Checking if the stack is full : overflow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Representation of stack will be as follows</a:t>
            </a:r>
          </a:p>
          <a:p>
            <a:pPr marL="546100" lvl="0" indent="-4572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GB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#define STACKSIZE 100</a:t>
            </a:r>
          </a:p>
          <a:p>
            <a:pPr marL="546100" lvl="0" indent="-4572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GB" altLang="en-US" sz="20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struct</a:t>
            </a:r>
            <a:r>
              <a:rPr lang="en-GB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stack</a:t>
            </a:r>
          </a:p>
          <a:p>
            <a:pPr marL="546100" lvl="0" indent="-4572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GB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pPr marL="546100" lvl="0" indent="-4572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GB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GB" altLang="en-US" sz="20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GB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top;</a:t>
            </a:r>
          </a:p>
          <a:p>
            <a:pPr marL="546100" lvl="0" indent="-4572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GB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GB" altLang="en-US" sz="20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GB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items[STACKSIZE]</a:t>
            </a:r>
          </a:p>
          <a:p>
            <a:pPr marL="546100" lvl="0" indent="-4572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GB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};</a:t>
            </a:r>
            <a:endParaRPr lang="en-GB" altLang="en-US" sz="22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Stacks – Implementation of operations of stack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83" y="1397721"/>
            <a:ext cx="8699863" cy="5155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void push(</a:t>
            </a:r>
            <a:r>
              <a:rPr lang="en-GB" altLang="en-US" sz="20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struct</a:t>
            </a:r>
            <a:r>
              <a:rPr lang="en-GB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stack *</a:t>
            </a:r>
            <a:r>
              <a:rPr lang="en-GB" altLang="en-US" sz="20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ps</a:t>
            </a:r>
            <a:r>
              <a:rPr lang="en-GB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GB" altLang="en-US" sz="20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GB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x)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000" b="1" dirty="0" smtClean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/*</a:t>
            </a:r>
            <a:r>
              <a:rPr lang="en-GB" altLang="en-US" sz="2000" b="1" dirty="0" err="1" smtClean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ps</a:t>
            </a:r>
            <a:r>
              <a:rPr lang="en-GB" altLang="en-US" sz="2000" b="1" dirty="0" smtClean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is pointer to the structure representing stack, x is integer to be inserted</a:t>
            </a:r>
          </a:p>
          <a:p>
            <a:pPr marL="546100" lvl="0" indent="-4572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GB" altLang="en-US" sz="2000" b="1" dirty="0" smtClean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top is integer that indicates the position of the current stack top within the array, items is an integer array that represents stack, STACK_SIZE is the maximum size of the stack */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if (</a:t>
            </a:r>
            <a:r>
              <a:rPr lang="en-GB" altLang="en-US" sz="20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ps</a:t>
            </a:r>
            <a:r>
              <a:rPr lang="en-GB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-&gt;top == STACKSIZE -1) </a:t>
            </a:r>
            <a:r>
              <a:rPr lang="en-GB" altLang="en-US" sz="2000" b="1" dirty="0" smtClean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//check if the stack is full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     </a:t>
            </a:r>
            <a:r>
              <a:rPr lang="en-GB" altLang="en-US" sz="20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printf</a:t>
            </a:r>
            <a:r>
              <a:rPr lang="en-GB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(“STACK FULL Cannot insert..”);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else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{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++(</a:t>
            </a:r>
            <a:r>
              <a:rPr lang="en-GB" altLang="en-US" sz="20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ps</a:t>
            </a:r>
            <a:r>
              <a:rPr lang="en-GB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-&gt;top); </a:t>
            </a:r>
            <a:r>
              <a:rPr lang="en-GB" altLang="en-US" sz="2000" b="1" dirty="0" smtClean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//increment top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</a:t>
            </a:r>
            <a:r>
              <a:rPr lang="en-GB" altLang="en-US" sz="20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ps</a:t>
            </a:r>
            <a:r>
              <a:rPr lang="en-GB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-&gt;items[</a:t>
            </a:r>
            <a:r>
              <a:rPr lang="en-GB" altLang="en-US" sz="20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ps</a:t>
            </a:r>
            <a:r>
              <a:rPr lang="en-GB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-&gt;top]=x; </a:t>
            </a:r>
            <a:r>
              <a:rPr lang="en-GB" altLang="en-US" sz="2000" b="1" dirty="0" smtClean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//insert the element at a location top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}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Stacks – Implementation of operations of stack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83" y="1397721"/>
            <a:ext cx="8699863" cy="5155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0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GB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pop(</a:t>
            </a:r>
            <a:r>
              <a:rPr lang="en-GB" altLang="en-US" sz="20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struct</a:t>
            </a:r>
            <a:r>
              <a:rPr lang="en-GB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stack *</a:t>
            </a:r>
            <a:r>
              <a:rPr lang="en-GB" altLang="en-US" sz="20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ps</a:t>
            </a:r>
            <a:r>
              <a:rPr lang="en-GB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)</a:t>
            </a:r>
          </a:p>
          <a:p>
            <a:pPr marL="546100" lvl="0" indent="-4572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GB" altLang="en-US" sz="2000" b="1" dirty="0" smtClean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/*</a:t>
            </a:r>
            <a:r>
              <a:rPr lang="en-GB" altLang="en-US" sz="2000" b="1" dirty="0" err="1" smtClean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ps</a:t>
            </a:r>
            <a:r>
              <a:rPr lang="en-GB" altLang="en-US" sz="2000" b="1" dirty="0" smtClean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is pointer to the structure representing stack, top is integer that indicates the position of the current stack top within the array , items is an integer array that represents stack, STACK_SIZE is the maximum size of the stack */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{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if (</a:t>
            </a:r>
            <a:r>
              <a:rPr lang="en-GB" altLang="en-US" sz="20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ps</a:t>
            </a:r>
            <a:r>
              <a:rPr lang="en-GB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-&gt;top == -1) </a:t>
            </a:r>
            <a:r>
              <a:rPr lang="en-GB" altLang="en-US" sz="2000" b="1" dirty="0" smtClean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// check if the stack is the empty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     </a:t>
            </a:r>
            <a:r>
              <a:rPr lang="en-GB" altLang="en-US" sz="20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printf</a:t>
            </a:r>
            <a:r>
              <a:rPr lang="en-GB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(“STACK EMPTY Cannot DELETE..”);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else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{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x=</a:t>
            </a:r>
            <a:r>
              <a:rPr lang="en-GB" altLang="en-US" sz="20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ps</a:t>
            </a:r>
            <a:r>
              <a:rPr lang="en-GB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-&gt;items[</a:t>
            </a:r>
            <a:r>
              <a:rPr lang="en-GB" altLang="en-US" sz="20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ps</a:t>
            </a:r>
            <a:r>
              <a:rPr lang="en-GB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-&gt;top];</a:t>
            </a:r>
            <a:r>
              <a:rPr lang="en-GB" altLang="en-US" sz="2000" b="1" dirty="0" smtClean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//delete the element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000" b="1" dirty="0" smtClean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--(</a:t>
            </a:r>
            <a:r>
              <a:rPr lang="en-GB" altLang="en-US" sz="2000" b="1" dirty="0" err="1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ps</a:t>
            </a:r>
            <a:r>
              <a:rPr lang="en-GB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-&gt;top); </a:t>
            </a:r>
            <a:r>
              <a:rPr lang="en-GB" altLang="en-US" sz="2000" b="1" dirty="0" smtClean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//decrement top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return x;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}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000" b="1" dirty="0" smtClean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1447</Words>
  <Application>Microsoft Office PowerPoint</Application>
  <PresentationFormat>Widescreen</PresentationFormat>
  <Paragraphs>213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HP</cp:lastModifiedBy>
  <cp:revision>95</cp:revision>
  <dcterms:created xsi:type="dcterms:W3CDTF">2020-06-03T14:19:11Z</dcterms:created>
  <dcterms:modified xsi:type="dcterms:W3CDTF">2020-09-15T04:32:51Z</dcterms:modified>
</cp:coreProperties>
</file>