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5" r:id="rId4"/>
    <p:sldId id="377" r:id="rId5"/>
    <p:sldId id="376" r:id="rId6"/>
    <p:sldId id="378" r:id="rId7"/>
    <p:sldId id="383" r:id="rId8"/>
    <p:sldId id="379" r:id="rId9"/>
    <p:sldId id="382" r:id="rId10"/>
    <p:sldId id="380" r:id="rId11"/>
    <p:sldId id="384" r:id="rId12"/>
    <p:sldId id="385" r:id="rId13"/>
    <p:sldId id="381"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28-07-2020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28-07-2020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remove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2" name="Rectangle 1"/>
          <p:cNvSpPr/>
          <p:nvPr/>
        </p:nvSpPr>
        <p:spPr>
          <a:xfrm>
            <a:off x="621671" y="1398404"/>
            <a:ext cx="7109988" cy="5355312"/>
          </a:xfrm>
          <a:prstGeom prst="rect">
            <a:avLst/>
          </a:prstGeom>
        </p:spPr>
        <p:txBody>
          <a:bodyPr wrap="square">
            <a:spAutoFit/>
          </a:bodyPr>
          <a:lstStyle/>
          <a:p>
            <a:r>
              <a:rPr lang="en-IN" sz="1900" b="1" dirty="0" err="1">
                <a:solidFill>
                  <a:schemeClr val="accent1">
                    <a:lumMod val="75000"/>
                  </a:schemeClr>
                </a:solidFill>
              </a:rPr>
              <a:t>int</a:t>
            </a:r>
            <a:r>
              <a:rPr lang="en-IN" sz="1900" b="1" dirty="0">
                <a:solidFill>
                  <a:schemeClr val="accent1">
                    <a:lumMod val="75000"/>
                  </a:schemeClr>
                </a:solidFill>
              </a:rPr>
              <a:t> </a:t>
            </a:r>
            <a:r>
              <a:rPr lang="en-IN" sz="1900" b="1" dirty="0" smtClean="0">
                <a:solidFill>
                  <a:schemeClr val="accent1">
                    <a:lumMod val="75000"/>
                  </a:schemeClr>
                </a:solidFill>
              </a:rPr>
              <a:t>remove(</a:t>
            </a:r>
            <a:r>
              <a:rPr lang="en-IN" sz="1900" b="1" dirty="0" err="1" smtClean="0">
                <a:solidFill>
                  <a:schemeClr val="accent1">
                    <a:lumMod val="75000"/>
                  </a:schemeClr>
                </a:solidFill>
              </a:rPr>
              <a:t>struct</a:t>
            </a:r>
            <a:r>
              <a:rPr lang="en-IN" sz="1900" b="1" dirty="0" smtClean="0">
                <a:solidFill>
                  <a:schemeClr val="accent1">
                    <a:lumMod val="75000"/>
                  </a:schemeClr>
                </a:solidFill>
              </a:rPr>
              <a:t> queue *q)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err="1" smtClean="0">
                <a:solidFill>
                  <a:schemeClr val="accent1">
                    <a:lumMod val="75000"/>
                  </a:schemeClr>
                </a:solidFill>
              </a:rPr>
              <a:t>int</a:t>
            </a:r>
            <a:r>
              <a:rPr lang="en-IN" sz="1900" b="1" dirty="0" smtClean="0">
                <a:solidFill>
                  <a:schemeClr val="accent1">
                    <a:lumMod val="75000"/>
                  </a:schemeClr>
                </a:solidFill>
              </a:rPr>
              <a:t> </a:t>
            </a:r>
            <a:r>
              <a:rPr lang="en-IN" sz="1900" b="1" dirty="0">
                <a:solidFill>
                  <a:schemeClr val="accent1">
                    <a:lumMod val="75000"/>
                  </a:schemeClr>
                </a:solidFill>
              </a:rPr>
              <a:t>x;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smtClean="0">
                <a:solidFill>
                  <a:schemeClr val="accent1">
                    <a:lumMod val="75000"/>
                  </a:schemeClr>
                </a:solidFill>
              </a:rPr>
              <a:t>if(q-&gt;front==-</a:t>
            </a:r>
            <a:r>
              <a:rPr lang="en-IN" sz="1900" b="1" dirty="0">
                <a:solidFill>
                  <a:schemeClr val="accent1">
                    <a:lumMod val="75000"/>
                  </a:schemeClr>
                </a:solidFill>
              </a:rPr>
              <a:t>1)  </a:t>
            </a:r>
            <a:r>
              <a:rPr lang="en-IN" sz="1900" b="1" dirty="0" smtClean="0">
                <a:solidFill>
                  <a:schemeClr val="accent1">
                    <a:lumMod val="75000"/>
                  </a:schemeClr>
                </a:solidFill>
              </a:rPr>
              <a:t>//check for empty queue</a:t>
            </a: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a:solidFill>
                  <a:schemeClr val="accent1">
                    <a:lumMod val="75000"/>
                  </a:schemeClr>
                </a:solidFill>
              </a:rPr>
              <a:t> </a:t>
            </a:r>
            <a:r>
              <a:rPr lang="en-IN" sz="1900" b="1" dirty="0" smtClean="0">
                <a:solidFill>
                  <a:schemeClr val="accent1">
                    <a:lumMod val="75000"/>
                  </a:schemeClr>
                </a:solidFill>
              </a:rPr>
              <a:t>   </a:t>
            </a:r>
            <a:r>
              <a:rPr lang="en-IN" sz="1900" b="1" dirty="0" err="1">
                <a:solidFill>
                  <a:schemeClr val="accent1">
                    <a:lumMod val="75000"/>
                  </a:schemeClr>
                </a:solidFill>
              </a:rPr>
              <a:t>printf</a:t>
            </a:r>
            <a:r>
              <a:rPr lang="en-IN" sz="1900" b="1" dirty="0">
                <a:solidFill>
                  <a:schemeClr val="accent1">
                    <a:lumMod val="75000"/>
                  </a:schemeClr>
                </a:solidFill>
              </a:rPr>
              <a:t>("Queue empty..\n");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return -1;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else  </a:t>
            </a: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smtClean="0">
                <a:solidFill>
                  <a:schemeClr val="accent1">
                    <a:lumMod val="75000"/>
                  </a:schemeClr>
                </a:solidFill>
              </a:rPr>
              <a:t>x=q-&gt;items[q-&gt;front];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smtClean="0">
                <a:solidFill>
                  <a:schemeClr val="accent1">
                    <a:lumMod val="75000"/>
                  </a:schemeClr>
                </a:solidFill>
              </a:rPr>
              <a:t>if(q-&gt;front==q-&gt;rear)//</a:t>
            </a:r>
            <a:r>
              <a:rPr lang="en-IN" sz="1900" b="1" dirty="0">
                <a:solidFill>
                  <a:schemeClr val="accent1">
                    <a:lumMod val="75000"/>
                  </a:schemeClr>
                </a:solidFill>
              </a:rPr>
              <a:t>only one element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smtClean="0">
                <a:solidFill>
                  <a:schemeClr val="accent1">
                    <a:lumMod val="75000"/>
                  </a:schemeClr>
                </a:solidFill>
              </a:rPr>
              <a:t>q-&gt;front=q-&gt;rear=-</a:t>
            </a:r>
            <a:r>
              <a:rPr lang="en-IN" sz="1900" b="1" dirty="0">
                <a:solidFill>
                  <a:schemeClr val="accent1">
                    <a:lumMod val="75000"/>
                  </a:schemeClr>
                </a:solidFill>
              </a:rPr>
              <a:t>1; </a:t>
            </a:r>
            <a:endParaRPr lang="en-IN" sz="1900" b="1" dirty="0" smtClean="0">
              <a:solidFill>
                <a:schemeClr val="accent1">
                  <a:lumMod val="75000"/>
                </a:schemeClr>
              </a:solidFill>
            </a:endParaRPr>
          </a:p>
          <a:p>
            <a:r>
              <a:rPr lang="en-IN" sz="1900" b="1" dirty="0">
                <a:solidFill>
                  <a:schemeClr val="accent1">
                    <a:lumMod val="75000"/>
                  </a:schemeClr>
                </a:solidFill>
              </a:rPr>
              <a:t> </a:t>
            </a:r>
            <a:r>
              <a:rPr lang="en-IN" sz="1900" b="1" dirty="0" smtClean="0">
                <a:solidFill>
                  <a:schemeClr val="accent1">
                    <a:lumMod val="75000"/>
                  </a:schemeClr>
                </a:solidFill>
              </a:rPr>
              <a:t>else       </a:t>
            </a:r>
          </a:p>
          <a:p>
            <a:r>
              <a:rPr lang="en-IN" sz="1900" b="1" dirty="0" smtClean="0">
                <a:solidFill>
                  <a:schemeClr val="accent1">
                    <a:lumMod val="75000"/>
                  </a:schemeClr>
                </a:solidFill>
              </a:rPr>
              <a:t>        </a:t>
            </a:r>
            <a:r>
              <a:rPr lang="en-IN" sz="1900" b="1" dirty="0" smtClean="0">
                <a:solidFill>
                  <a:schemeClr val="accent1">
                    <a:lumMod val="75000"/>
                  </a:schemeClr>
                </a:solidFill>
              </a:rPr>
              <a:t>q-&gt;</a:t>
            </a:r>
            <a:r>
              <a:rPr lang="en-IN" sz="1900" b="1" dirty="0" err="1" smtClean="0">
                <a:solidFill>
                  <a:schemeClr val="accent1">
                    <a:lumMod val="75000"/>
                  </a:schemeClr>
                </a:solidFill>
              </a:rPr>
              <a:t>frontf</a:t>
            </a:r>
            <a:r>
              <a:rPr lang="en-IN" sz="1900" b="1" dirty="0" smtClean="0">
                <a:solidFill>
                  <a:schemeClr val="accent1">
                    <a:lumMod val="75000"/>
                  </a:schemeClr>
                </a:solidFill>
              </a:rPr>
              <a:t>=(q-&gt;front+1)%</a:t>
            </a:r>
            <a:r>
              <a:rPr lang="en-IN" sz="1900" b="1" dirty="0" smtClean="0">
                <a:solidFill>
                  <a:schemeClr val="accent1">
                    <a:lumMod val="75000"/>
                  </a:schemeClr>
                </a:solidFill>
              </a:rPr>
              <a:t>MAXQUEUE</a:t>
            </a:r>
            <a:r>
              <a:rPr lang="en-IN" sz="1900" b="1" dirty="0" smtClean="0">
                <a:solidFill>
                  <a:schemeClr val="accent1">
                    <a:lumMod val="75000"/>
                  </a:schemeClr>
                </a:solidFill>
              </a:rPr>
              <a:t>;   </a:t>
            </a:r>
            <a:r>
              <a:rPr lang="en-IN" sz="1900" b="1" dirty="0" smtClean="0">
                <a:solidFill>
                  <a:schemeClr val="accent1">
                    <a:lumMod val="75000"/>
                  </a:schemeClr>
                </a:solidFill>
              </a:rPr>
              <a:t>//increment the front </a:t>
            </a:r>
          </a:p>
          <a:p>
            <a:r>
              <a:rPr lang="en-IN" sz="1900" b="1" dirty="0" smtClean="0">
                <a:solidFill>
                  <a:schemeClr val="accent1">
                    <a:lumMod val="75000"/>
                  </a:schemeClr>
                </a:solidFill>
              </a:rPr>
              <a:t>      </a:t>
            </a:r>
            <a:r>
              <a:rPr lang="en-IN" sz="1900" b="1" dirty="0">
                <a:solidFill>
                  <a:schemeClr val="accent1">
                    <a:lumMod val="75000"/>
                  </a:schemeClr>
                </a:solidFill>
              </a:rPr>
              <a:t>return x;    </a:t>
            </a:r>
            <a:endParaRPr lang="en-IN" sz="1900" b="1" dirty="0" smtClean="0">
              <a:solidFill>
                <a:schemeClr val="accent1">
                  <a:lumMod val="75000"/>
                </a:schemeClr>
              </a:solidFill>
            </a:endParaRPr>
          </a:p>
          <a:p>
            <a:r>
              <a:rPr lang="en-IN" sz="1900" b="1" dirty="0" smtClean="0">
                <a:solidFill>
                  <a:schemeClr val="accent1">
                    <a:lumMod val="75000"/>
                  </a:schemeClr>
                </a:solidFill>
              </a:rPr>
              <a:t>    }  </a:t>
            </a:r>
          </a:p>
          <a:p>
            <a:r>
              <a:rPr lang="en-IN" sz="1900" b="1" dirty="0" smtClean="0">
                <a:solidFill>
                  <a:schemeClr val="accent1">
                    <a:lumMod val="75000"/>
                  </a:schemeClr>
                </a:solidFill>
              </a:rPr>
              <a:t>}</a:t>
            </a:r>
            <a:endParaRPr lang="en-IN" sz="1900" b="1" dirty="0">
              <a:solidFill>
                <a:schemeClr val="accent1">
                  <a:lumMod val="75000"/>
                </a:schemeClr>
              </a:solidFill>
            </a:endParaRPr>
          </a:p>
        </p:txBody>
      </p:sp>
    </p:spTree>
    <p:extLst>
      <p:ext uri="{BB962C8B-B14F-4D97-AF65-F5344CB8AC3E}">
        <p14:creationId xmlns:p14="http://schemas.microsoft.com/office/powerpoint/2010/main" val="881218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remove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2" name="Rectangle 1"/>
          <p:cNvSpPr/>
          <p:nvPr/>
        </p:nvSpPr>
        <p:spPr>
          <a:xfrm>
            <a:off x="621671" y="1371245"/>
            <a:ext cx="6096000" cy="5647700"/>
          </a:xfrm>
          <a:prstGeom prst="rect">
            <a:avLst/>
          </a:prstGeom>
        </p:spPr>
        <p:txBody>
          <a:bodyPr>
            <a:spAutoFit/>
          </a:bodyPr>
          <a:lstStyle/>
          <a:p>
            <a:r>
              <a:rPr lang="en-US" sz="1900" b="1" dirty="0" smtClean="0">
                <a:solidFill>
                  <a:schemeClr val="accent1">
                    <a:lumMod val="75000"/>
                  </a:schemeClr>
                </a:solidFill>
              </a:rPr>
              <a:t>//ANOTHER WAY TO IMPLEMENT REMOVE</a:t>
            </a:r>
            <a:endParaRPr lang="en-IN" sz="1900" b="1" dirty="0" smtClean="0">
              <a:solidFill>
                <a:schemeClr val="accent1">
                  <a:lumMod val="75000"/>
                </a:schemeClr>
              </a:solidFill>
            </a:endParaRPr>
          </a:p>
          <a:p>
            <a:r>
              <a:rPr lang="en-IN" sz="1900" b="1" dirty="0" err="1" smtClean="0">
                <a:solidFill>
                  <a:schemeClr val="accent1">
                    <a:lumMod val="75000"/>
                  </a:schemeClr>
                </a:solidFill>
              </a:rPr>
              <a:t>int</a:t>
            </a:r>
            <a:r>
              <a:rPr lang="en-IN" sz="1900" b="1" dirty="0" smtClean="0">
                <a:solidFill>
                  <a:schemeClr val="accent1">
                    <a:lumMod val="75000"/>
                  </a:schemeClr>
                </a:solidFill>
              </a:rPr>
              <a:t> </a:t>
            </a:r>
            <a:r>
              <a:rPr lang="en-IN" sz="1900" b="1" dirty="0" smtClean="0">
                <a:solidFill>
                  <a:schemeClr val="accent1">
                    <a:lumMod val="75000"/>
                  </a:schemeClr>
                </a:solidFill>
              </a:rPr>
              <a:t>remove(</a:t>
            </a:r>
            <a:r>
              <a:rPr lang="en-IN" sz="1900" b="1" dirty="0" err="1" smtClean="0">
                <a:solidFill>
                  <a:schemeClr val="accent1">
                    <a:lumMod val="75000"/>
                  </a:schemeClr>
                </a:solidFill>
              </a:rPr>
              <a:t>int</a:t>
            </a:r>
            <a:r>
              <a:rPr lang="en-IN" sz="1900" b="1" dirty="0" smtClean="0">
                <a:solidFill>
                  <a:schemeClr val="accent1">
                    <a:lumMod val="75000"/>
                  </a:schemeClr>
                </a:solidFill>
              </a:rPr>
              <a:t> </a:t>
            </a:r>
            <a:r>
              <a:rPr lang="en-IN" sz="1900" b="1" dirty="0">
                <a:solidFill>
                  <a:schemeClr val="accent1">
                    <a:lumMod val="75000"/>
                  </a:schemeClr>
                </a:solidFill>
              </a:rPr>
              <a:t>*q, </a:t>
            </a:r>
            <a:r>
              <a:rPr lang="en-IN" sz="1900" b="1" dirty="0" err="1">
                <a:solidFill>
                  <a:schemeClr val="accent1">
                    <a:lumMod val="75000"/>
                  </a:schemeClr>
                </a:solidFill>
              </a:rPr>
              <a:t>int</a:t>
            </a:r>
            <a:r>
              <a:rPr lang="en-IN" sz="1900" b="1" dirty="0">
                <a:solidFill>
                  <a:schemeClr val="accent1">
                    <a:lumMod val="75000"/>
                  </a:schemeClr>
                </a:solidFill>
              </a:rPr>
              <a:t> *f, </a:t>
            </a:r>
            <a:r>
              <a:rPr lang="en-IN" sz="1900" b="1" dirty="0" err="1">
                <a:solidFill>
                  <a:schemeClr val="accent1">
                    <a:lumMod val="75000"/>
                  </a:schemeClr>
                </a:solidFill>
              </a:rPr>
              <a:t>int</a:t>
            </a:r>
            <a:r>
              <a:rPr lang="en-IN" sz="1900" b="1" dirty="0">
                <a:solidFill>
                  <a:schemeClr val="accent1">
                    <a:lumMod val="75000"/>
                  </a:schemeClr>
                </a:solidFill>
              </a:rPr>
              <a:t> *</a:t>
            </a:r>
            <a:r>
              <a:rPr lang="en-IN" sz="1900" b="1" dirty="0" err="1">
                <a:solidFill>
                  <a:schemeClr val="accent1">
                    <a:lumMod val="75000"/>
                  </a:schemeClr>
                </a:solidFill>
              </a:rPr>
              <a:t>r,int</a:t>
            </a:r>
            <a:r>
              <a:rPr lang="en-IN" sz="1900" b="1" dirty="0">
                <a:solidFill>
                  <a:schemeClr val="accent1">
                    <a:lumMod val="75000"/>
                  </a:schemeClr>
                </a:solidFill>
              </a:rPr>
              <a:t> size)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err="1" smtClean="0">
                <a:solidFill>
                  <a:schemeClr val="accent1">
                    <a:lumMod val="75000"/>
                  </a:schemeClr>
                </a:solidFill>
              </a:rPr>
              <a:t>int</a:t>
            </a:r>
            <a:r>
              <a:rPr lang="en-IN" sz="1900" b="1" dirty="0" smtClean="0">
                <a:solidFill>
                  <a:schemeClr val="accent1">
                    <a:lumMod val="75000"/>
                  </a:schemeClr>
                </a:solidFill>
              </a:rPr>
              <a:t> </a:t>
            </a:r>
            <a:r>
              <a:rPr lang="en-IN" sz="1900" b="1" dirty="0">
                <a:solidFill>
                  <a:schemeClr val="accent1">
                    <a:lumMod val="75000"/>
                  </a:schemeClr>
                </a:solidFill>
              </a:rPr>
              <a:t>x;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if(*f==-1)  </a:t>
            </a:r>
            <a:r>
              <a:rPr lang="en-IN" sz="1900" b="1" dirty="0" smtClean="0">
                <a:solidFill>
                  <a:schemeClr val="accent1">
                    <a:lumMod val="75000"/>
                  </a:schemeClr>
                </a:solidFill>
              </a:rPr>
              <a:t>//check for empty queue</a:t>
            </a: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a:solidFill>
                  <a:schemeClr val="accent1">
                    <a:lumMod val="75000"/>
                  </a:schemeClr>
                </a:solidFill>
              </a:rPr>
              <a:t> </a:t>
            </a:r>
            <a:r>
              <a:rPr lang="en-IN" sz="1900" b="1" dirty="0" smtClean="0">
                <a:solidFill>
                  <a:schemeClr val="accent1">
                    <a:lumMod val="75000"/>
                  </a:schemeClr>
                </a:solidFill>
              </a:rPr>
              <a:t>   </a:t>
            </a:r>
            <a:r>
              <a:rPr lang="en-IN" sz="1900" b="1" dirty="0" err="1">
                <a:solidFill>
                  <a:schemeClr val="accent1">
                    <a:lumMod val="75000"/>
                  </a:schemeClr>
                </a:solidFill>
              </a:rPr>
              <a:t>printf</a:t>
            </a:r>
            <a:r>
              <a:rPr lang="en-IN" sz="1900" b="1" dirty="0">
                <a:solidFill>
                  <a:schemeClr val="accent1">
                    <a:lumMod val="75000"/>
                  </a:schemeClr>
                </a:solidFill>
              </a:rPr>
              <a:t>("Queue empty..\n");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return -1;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else  </a:t>
            </a:r>
          </a:p>
          <a:p>
            <a:r>
              <a:rPr lang="en-IN" sz="1900" b="1" dirty="0" smtClean="0">
                <a:solidFill>
                  <a:schemeClr val="accent1">
                    <a:lumMod val="75000"/>
                  </a:schemeClr>
                </a:solidFill>
              </a:rPr>
              <a:t>   </a:t>
            </a:r>
            <a:r>
              <a:rPr lang="en-IN" sz="1900" b="1" dirty="0">
                <a:solidFill>
                  <a:schemeClr val="accent1">
                    <a:lumMod val="75000"/>
                  </a:schemeClr>
                </a:solidFill>
              </a:rPr>
              <a:t>{      </a:t>
            </a:r>
            <a:endParaRPr lang="en-IN" sz="1900" b="1" dirty="0" smtClean="0">
              <a:solidFill>
                <a:schemeClr val="accent1">
                  <a:lumMod val="75000"/>
                </a:schemeClr>
              </a:solidFill>
            </a:endParaRPr>
          </a:p>
          <a:p>
            <a:r>
              <a:rPr lang="en-IN" sz="1900" b="1" dirty="0" smtClean="0">
                <a:solidFill>
                  <a:schemeClr val="accent1">
                    <a:lumMod val="75000"/>
                  </a:schemeClr>
                </a:solidFill>
              </a:rPr>
              <a:t>      x=q</a:t>
            </a:r>
            <a:r>
              <a:rPr lang="en-IN" sz="1900" b="1" dirty="0">
                <a:solidFill>
                  <a:schemeClr val="accent1">
                    <a:lumMod val="75000"/>
                  </a:schemeClr>
                </a:solidFill>
              </a:rPr>
              <a:t>[*f];    </a:t>
            </a:r>
            <a:endParaRPr lang="en-IN" sz="1900" b="1" dirty="0" smtClean="0">
              <a:solidFill>
                <a:schemeClr val="accent1">
                  <a:lumMod val="75000"/>
                </a:schemeClr>
              </a:solidFill>
            </a:endParaRPr>
          </a:p>
          <a:p>
            <a:r>
              <a:rPr lang="en-IN" sz="1900" b="1" dirty="0" smtClean="0">
                <a:solidFill>
                  <a:schemeClr val="accent1">
                    <a:lumMod val="75000"/>
                  </a:schemeClr>
                </a:solidFill>
              </a:rPr>
              <a:t>      if</a:t>
            </a:r>
            <a:r>
              <a:rPr lang="en-IN" sz="1900" b="1" dirty="0">
                <a:solidFill>
                  <a:schemeClr val="accent1">
                    <a:lumMod val="75000"/>
                  </a:schemeClr>
                </a:solidFill>
              </a:rPr>
              <a:t>(*f==*r)//only one element        </a:t>
            </a:r>
            <a:endParaRPr lang="en-IN" sz="1900" b="1" dirty="0" smtClean="0">
              <a:solidFill>
                <a:schemeClr val="accent1">
                  <a:lumMod val="75000"/>
                </a:schemeClr>
              </a:solidFill>
            </a:endParaRPr>
          </a:p>
          <a:p>
            <a:r>
              <a:rPr lang="en-IN" sz="1900" b="1" dirty="0" smtClean="0">
                <a:solidFill>
                  <a:schemeClr val="accent1">
                    <a:lumMod val="75000"/>
                  </a:schemeClr>
                </a:solidFill>
              </a:rPr>
              <a:t>         *</a:t>
            </a:r>
            <a:r>
              <a:rPr lang="en-IN" sz="1900" b="1" dirty="0">
                <a:solidFill>
                  <a:schemeClr val="accent1">
                    <a:lumMod val="75000"/>
                  </a:schemeClr>
                </a:solidFill>
              </a:rPr>
              <a:t>f=*r=-1; </a:t>
            </a:r>
            <a:endParaRPr lang="en-IN" sz="1900" b="1" dirty="0" smtClean="0">
              <a:solidFill>
                <a:schemeClr val="accent1">
                  <a:lumMod val="75000"/>
                </a:schemeClr>
              </a:solidFill>
            </a:endParaRPr>
          </a:p>
          <a:p>
            <a:r>
              <a:rPr lang="en-IN" sz="1900" b="1" dirty="0">
                <a:solidFill>
                  <a:schemeClr val="accent1">
                    <a:lumMod val="75000"/>
                  </a:schemeClr>
                </a:solidFill>
              </a:rPr>
              <a:t> </a:t>
            </a:r>
            <a:r>
              <a:rPr lang="en-IN" sz="1900" b="1" dirty="0" smtClean="0">
                <a:solidFill>
                  <a:schemeClr val="accent1">
                    <a:lumMod val="75000"/>
                  </a:schemeClr>
                </a:solidFill>
              </a:rPr>
              <a:t>else       </a:t>
            </a:r>
          </a:p>
          <a:p>
            <a:r>
              <a:rPr lang="en-IN" sz="1900" b="1" dirty="0" smtClean="0">
                <a:solidFill>
                  <a:schemeClr val="accent1">
                    <a:lumMod val="75000"/>
                  </a:schemeClr>
                </a:solidFill>
              </a:rPr>
              <a:t>        *</a:t>
            </a:r>
            <a:r>
              <a:rPr lang="en-IN" sz="1900" b="1" dirty="0">
                <a:solidFill>
                  <a:schemeClr val="accent1">
                    <a:lumMod val="75000"/>
                  </a:schemeClr>
                </a:solidFill>
              </a:rPr>
              <a:t>f=(*f+1)%size;   </a:t>
            </a:r>
            <a:r>
              <a:rPr lang="en-IN" sz="1900" b="1" dirty="0" smtClean="0">
                <a:solidFill>
                  <a:schemeClr val="accent1">
                    <a:lumMod val="75000"/>
                  </a:schemeClr>
                </a:solidFill>
              </a:rPr>
              <a:t>//increment the front </a:t>
            </a:r>
          </a:p>
          <a:p>
            <a:r>
              <a:rPr lang="en-IN" sz="1900" b="1" dirty="0" smtClean="0">
                <a:solidFill>
                  <a:schemeClr val="accent1">
                    <a:lumMod val="75000"/>
                  </a:schemeClr>
                </a:solidFill>
              </a:rPr>
              <a:t>      </a:t>
            </a:r>
            <a:r>
              <a:rPr lang="en-IN" sz="1900" b="1" dirty="0">
                <a:solidFill>
                  <a:schemeClr val="accent1">
                    <a:lumMod val="75000"/>
                  </a:schemeClr>
                </a:solidFill>
              </a:rPr>
              <a:t>return x;    </a:t>
            </a:r>
            <a:endParaRPr lang="en-IN" sz="1900" b="1" dirty="0" smtClean="0">
              <a:solidFill>
                <a:schemeClr val="accent1">
                  <a:lumMod val="75000"/>
                </a:schemeClr>
              </a:solidFill>
            </a:endParaRPr>
          </a:p>
          <a:p>
            <a:r>
              <a:rPr lang="en-IN" sz="1900" b="1" dirty="0" smtClean="0">
                <a:solidFill>
                  <a:schemeClr val="accent1">
                    <a:lumMod val="75000"/>
                  </a:schemeClr>
                </a:solidFill>
              </a:rPr>
              <a:t>    }  </a:t>
            </a:r>
          </a:p>
          <a:p>
            <a:r>
              <a:rPr lang="en-IN" sz="1900" b="1" dirty="0" smtClean="0">
                <a:solidFill>
                  <a:schemeClr val="accent1">
                    <a:lumMod val="75000"/>
                  </a:schemeClr>
                </a:solidFill>
              </a:rPr>
              <a:t>}</a:t>
            </a:r>
            <a:endParaRPr lang="en-IN" sz="1900" b="1" dirty="0">
              <a:solidFill>
                <a:schemeClr val="accent1">
                  <a:lumMod val="75000"/>
                </a:schemeClr>
              </a:solidFill>
            </a:endParaRPr>
          </a:p>
        </p:txBody>
      </p:sp>
    </p:spTree>
    <p:extLst>
      <p:ext uri="{BB962C8B-B14F-4D97-AF65-F5344CB8AC3E}">
        <p14:creationId xmlns:p14="http://schemas.microsoft.com/office/powerpoint/2010/main" val="179374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display</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3" name="Rectangle 2"/>
          <p:cNvSpPr/>
          <p:nvPr/>
        </p:nvSpPr>
        <p:spPr>
          <a:xfrm>
            <a:off x="639776" y="1809636"/>
            <a:ext cx="7381594" cy="5109091"/>
          </a:xfrm>
          <a:prstGeom prst="rect">
            <a:avLst/>
          </a:prstGeom>
        </p:spPr>
        <p:txBody>
          <a:bodyPr wrap="square">
            <a:spAutoFit/>
          </a:bodyPr>
          <a:lstStyle/>
          <a:p>
            <a:r>
              <a:rPr lang="en-US" sz="2200" b="1" dirty="0">
                <a:solidFill>
                  <a:schemeClr val="accent1">
                    <a:lumMod val="75000"/>
                  </a:schemeClr>
                </a:solidFill>
              </a:rPr>
              <a:t>void </a:t>
            </a:r>
            <a:r>
              <a:rPr lang="en-US" sz="2200" b="1" dirty="0" smtClean="0">
                <a:solidFill>
                  <a:schemeClr val="accent1">
                    <a:lumMod val="75000"/>
                  </a:schemeClr>
                </a:solidFill>
              </a:rPr>
              <a:t>display(</a:t>
            </a:r>
            <a:r>
              <a:rPr lang="en-US" sz="2200" b="1" dirty="0" err="1" smtClean="0">
                <a:solidFill>
                  <a:schemeClr val="accent1">
                    <a:lumMod val="75000"/>
                  </a:schemeClr>
                </a:solidFill>
              </a:rPr>
              <a:t>struct</a:t>
            </a:r>
            <a:r>
              <a:rPr lang="en-US" sz="2200" b="1" dirty="0" smtClean="0">
                <a:solidFill>
                  <a:schemeClr val="accent1">
                    <a:lumMod val="75000"/>
                  </a:schemeClr>
                </a:solidFill>
              </a:rPr>
              <a:t> queue q)</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smtClean="0">
                <a:solidFill>
                  <a:schemeClr val="accent1">
                    <a:lumMod val="75000"/>
                  </a:schemeClr>
                </a:solidFill>
              </a:rPr>
              <a:t>if(</a:t>
            </a:r>
            <a:r>
              <a:rPr lang="en-US" sz="2200" b="1" dirty="0" err="1" smtClean="0">
                <a:solidFill>
                  <a:schemeClr val="accent1">
                    <a:lumMod val="75000"/>
                  </a:schemeClr>
                </a:solidFill>
              </a:rPr>
              <a:t>q.front</a:t>
            </a:r>
            <a:r>
              <a:rPr lang="en-US" sz="2200" b="1" dirty="0" smtClean="0">
                <a:solidFill>
                  <a:schemeClr val="accent1">
                    <a:lumMod val="75000"/>
                  </a:schemeClr>
                </a:solidFill>
              </a:rPr>
              <a:t>==-</a:t>
            </a:r>
            <a:r>
              <a:rPr lang="en-US" sz="2200" b="1" dirty="0">
                <a:solidFill>
                  <a:schemeClr val="accent1">
                    <a:lumMod val="75000"/>
                  </a:schemeClr>
                </a:solidFill>
              </a:rPr>
              <a:t>1)</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a:t>
            </a:r>
            <a:r>
              <a:rPr lang="en-US" sz="2200" b="1" dirty="0" err="1">
                <a:solidFill>
                  <a:schemeClr val="accent1">
                    <a:lumMod val="75000"/>
                  </a:schemeClr>
                </a:solidFill>
              </a:rPr>
              <a:t>nQueue</a:t>
            </a:r>
            <a:r>
              <a:rPr lang="en-US" sz="2200" b="1" dirty="0">
                <a:solidFill>
                  <a:schemeClr val="accent1">
                    <a:lumMod val="75000"/>
                  </a:schemeClr>
                </a:solidFill>
              </a:rPr>
              <a:t> empty..\n");</a:t>
            </a:r>
          </a:p>
          <a:p>
            <a:r>
              <a:rPr lang="en-US" sz="2200" b="1" dirty="0">
                <a:solidFill>
                  <a:schemeClr val="accent1">
                    <a:lumMod val="75000"/>
                  </a:schemeClr>
                </a:solidFill>
              </a:rPr>
              <a:t>   else</a:t>
            </a: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smtClean="0">
                <a:solidFill>
                  <a:schemeClr val="accent1">
                    <a:lumMod val="75000"/>
                  </a:schemeClr>
                </a:solidFill>
              </a:rPr>
              <a:t>while(</a:t>
            </a:r>
            <a:r>
              <a:rPr lang="en-US" sz="2200" b="1" dirty="0" err="1" smtClean="0">
                <a:solidFill>
                  <a:schemeClr val="accent1">
                    <a:lumMod val="75000"/>
                  </a:schemeClr>
                </a:solidFill>
              </a:rPr>
              <a:t>q.front</a:t>
            </a:r>
            <a:r>
              <a:rPr lang="en-US" sz="2200" b="1" dirty="0" smtClean="0">
                <a:solidFill>
                  <a:schemeClr val="accent1">
                    <a:lumMod val="75000"/>
                  </a:schemeClr>
                </a:solidFill>
              </a:rPr>
              <a:t>!=</a:t>
            </a:r>
            <a:r>
              <a:rPr lang="en-US" sz="2200" b="1" dirty="0" err="1" smtClean="0">
                <a:solidFill>
                  <a:schemeClr val="accent1">
                    <a:lumMod val="75000"/>
                  </a:schemeClr>
                </a:solidFill>
              </a:rPr>
              <a:t>q.rear</a:t>
            </a:r>
            <a:r>
              <a:rPr lang="en-US" sz="2200" b="1" dirty="0" smtClean="0">
                <a:solidFill>
                  <a:schemeClr val="accent1">
                    <a:lumMod val="75000"/>
                  </a:schemeClr>
                </a:solidFill>
              </a:rPr>
              <a:t>) </a:t>
            </a:r>
            <a:r>
              <a:rPr lang="en-US" sz="2200" b="1" dirty="0" smtClean="0">
                <a:solidFill>
                  <a:schemeClr val="accent1">
                    <a:lumMod val="75000"/>
                  </a:schemeClr>
                </a:solidFill>
              </a:rPr>
              <a:t>//increment front till it reaches rear</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("%d ",</a:t>
            </a:r>
            <a:r>
              <a:rPr lang="en-US" sz="2200" b="1" dirty="0" err="1" smtClean="0">
                <a:solidFill>
                  <a:schemeClr val="accent1">
                    <a:lumMod val="75000"/>
                  </a:schemeClr>
                </a:solidFill>
              </a:rPr>
              <a:t>q.items</a:t>
            </a:r>
            <a:r>
              <a:rPr lang="en-US" sz="2200" b="1" dirty="0" smtClean="0">
                <a:solidFill>
                  <a:schemeClr val="accent1">
                    <a:lumMod val="75000"/>
                  </a:schemeClr>
                </a:solidFill>
              </a:rPr>
              <a:t>[</a:t>
            </a:r>
            <a:r>
              <a:rPr lang="en-US" sz="2200" b="1" dirty="0" err="1" smtClean="0">
                <a:solidFill>
                  <a:schemeClr val="accent1">
                    <a:lumMod val="75000"/>
                  </a:schemeClr>
                </a:solidFill>
              </a:rPr>
              <a:t>q.front</a:t>
            </a:r>
            <a:r>
              <a:rPr lang="en-US" sz="2200" b="1" dirty="0" smtClean="0">
                <a:solidFill>
                  <a:schemeClr val="accent1">
                    <a:lumMod val="75000"/>
                  </a:schemeClr>
                </a:solidFill>
              </a:rPr>
              <a:t>]);</a:t>
            </a:r>
            <a:endParaRPr lang="en-US" sz="2200" b="1" dirty="0">
              <a:solidFill>
                <a:schemeClr val="accent1">
                  <a:lumMod val="75000"/>
                </a:schemeClr>
              </a:solidFill>
            </a:endParaRPr>
          </a:p>
          <a:p>
            <a:r>
              <a:rPr lang="en-US" sz="2200" b="1" dirty="0">
                <a:solidFill>
                  <a:schemeClr val="accent1">
                    <a:lumMod val="75000"/>
                  </a:schemeClr>
                </a:solidFill>
              </a:rPr>
              <a:t>       </a:t>
            </a:r>
            <a:r>
              <a:rPr lang="en-US" sz="2200" b="1" dirty="0" err="1" smtClean="0">
                <a:solidFill>
                  <a:schemeClr val="accent1">
                    <a:lumMod val="75000"/>
                  </a:schemeClr>
                </a:solidFill>
              </a:rPr>
              <a:t>q.front</a:t>
            </a:r>
            <a:r>
              <a:rPr lang="en-US" sz="2200" b="1" dirty="0" smtClean="0">
                <a:solidFill>
                  <a:schemeClr val="accent1">
                    <a:lumMod val="75000"/>
                  </a:schemeClr>
                </a:solidFill>
              </a:rPr>
              <a:t>=(q.front+1)%</a:t>
            </a:r>
            <a:r>
              <a:rPr lang="en-US" sz="2200" b="1" dirty="0" smtClean="0">
                <a:solidFill>
                  <a:schemeClr val="accent1">
                    <a:lumMod val="75000"/>
                  </a:schemeClr>
                </a:solidFill>
              </a:rPr>
              <a:t>MAXQUEUE</a:t>
            </a:r>
            <a:r>
              <a:rPr lang="en-US" sz="2200" b="1" dirty="0" smtClean="0">
                <a:solidFill>
                  <a:schemeClr val="accent1">
                    <a:lumMod val="75000"/>
                  </a:schemeClr>
                </a:solidFill>
              </a:rPr>
              <a:t>;</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("%d ",</a:t>
            </a:r>
            <a:r>
              <a:rPr lang="en-US" sz="2200" b="1" dirty="0" smtClean="0">
                <a:solidFill>
                  <a:schemeClr val="accent1">
                    <a:lumMod val="75000"/>
                  </a:schemeClr>
                </a:solidFill>
              </a:rPr>
              <a:t>q-&gt;items[q-&gt;front]); </a:t>
            </a:r>
            <a:r>
              <a:rPr lang="en-US" sz="2200" b="1" dirty="0" smtClean="0">
                <a:solidFill>
                  <a:schemeClr val="accent1">
                    <a:lumMod val="75000"/>
                  </a:schemeClr>
                </a:solidFill>
              </a:rPr>
              <a:t>// display the last element</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p>
          <a:p>
            <a:endParaRPr lang="en-US" dirty="0">
              <a:latin typeface="Courier New" panose="02070309020205020404" pitchFamily="49" charset="0"/>
            </a:endParaRPr>
          </a:p>
        </p:txBody>
      </p:sp>
    </p:spTree>
    <p:extLst>
      <p:ext uri="{BB962C8B-B14F-4D97-AF65-F5344CB8AC3E}">
        <p14:creationId xmlns:p14="http://schemas.microsoft.com/office/powerpoint/2010/main" val="1572731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display</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3" name="Rectangle 2"/>
          <p:cNvSpPr/>
          <p:nvPr/>
        </p:nvSpPr>
        <p:spPr>
          <a:xfrm>
            <a:off x="639776" y="1809636"/>
            <a:ext cx="6648263" cy="5109091"/>
          </a:xfrm>
          <a:prstGeom prst="rect">
            <a:avLst/>
          </a:prstGeom>
        </p:spPr>
        <p:txBody>
          <a:bodyPr wrap="square">
            <a:spAutoFit/>
          </a:bodyPr>
          <a:lstStyle/>
          <a:p>
            <a:r>
              <a:rPr lang="en-US" sz="2200" b="1" dirty="0">
                <a:solidFill>
                  <a:schemeClr val="accent1">
                    <a:lumMod val="75000"/>
                  </a:schemeClr>
                </a:solidFill>
              </a:rPr>
              <a:t>void display(</a:t>
            </a:r>
            <a:r>
              <a:rPr lang="en-US" sz="2200" b="1" dirty="0" err="1">
                <a:solidFill>
                  <a:schemeClr val="accent1">
                    <a:lumMod val="75000"/>
                  </a:schemeClr>
                </a:solidFill>
              </a:rPr>
              <a:t>int</a:t>
            </a:r>
            <a:r>
              <a:rPr lang="en-US" sz="2200" b="1" dirty="0">
                <a:solidFill>
                  <a:schemeClr val="accent1">
                    <a:lumMod val="75000"/>
                  </a:schemeClr>
                </a:solidFill>
              </a:rPr>
              <a:t> *q, </a:t>
            </a:r>
            <a:r>
              <a:rPr lang="en-US" sz="2200" b="1" dirty="0" err="1">
                <a:solidFill>
                  <a:schemeClr val="accent1">
                    <a:lumMod val="75000"/>
                  </a:schemeClr>
                </a:solidFill>
              </a:rPr>
              <a:t>int</a:t>
            </a:r>
            <a:r>
              <a:rPr lang="en-US" sz="2200" b="1" dirty="0">
                <a:solidFill>
                  <a:schemeClr val="accent1">
                    <a:lumMod val="75000"/>
                  </a:schemeClr>
                </a:solidFill>
              </a:rPr>
              <a:t> f, </a:t>
            </a:r>
            <a:r>
              <a:rPr lang="en-US" sz="2200" b="1" dirty="0" err="1">
                <a:solidFill>
                  <a:schemeClr val="accent1">
                    <a:lumMod val="75000"/>
                  </a:schemeClr>
                </a:solidFill>
              </a:rPr>
              <a:t>int</a:t>
            </a:r>
            <a:r>
              <a:rPr lang="en-US" sz="2200" b="1" dirty="0">
                <a:solidFill>
                  <a:schemeClr val="accent1">
                    <a:lumMod val="75000"/>
                  </a:schemeClr>
                </a:solidFill>
              </a:rPr>
              <a:t> r, </a:t>
            </a:r>
            <a:r>
              <a:rPr lang="en-US" sz="2200" b="1" dirty="0" err="1">
                <a:solidFill>
                  <a:schemeClr val="accent1">
                    <a:lumMod val="75000"/>
                  </a:schemeClr>
                </a:solidFill>
              </a:rPr>
              <a:t>int</a:t>
            </a:r>
            <a:r>
              <a:rPr lang="en-US" sz="2200" b="1" dirty="0">
                <a:solidFill>
                  <a:schemeClr val="accent1">
                    <a:lumMod val="75000"/>
                  </a:schemeClr>
                </a:solidFill>
              </a:rPr>
              <a:t> size)</a:t>
            </a:r>
          </a:p>
          <a:p>
            <a:r>
              <a:rPr lang="en-US" sz="2200" b="1" dirty="0">
                <a:solidFill>
                  <a:schemeClr val="accent1">
                    <a:lumMod val="75000"/>
                  </a:schemeClr>
                </a:solidFill>
              </a:rPr>
              <a:t>  {</a:t>
            </a:r>
          </a:p>
          <a:p>
            <a:r>
              <a:rPr lang="en-US" sz="2200" b="1" dirty="0">
                <a:solidFill>
                  <a:schemeClr val="accent1">
                    <a:lumMod val="75000"/>
                  </a:schemeClr>
                </a:solidFill>
              </a:rPr>
              <a:t>   if(f==-1)</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a:t>
            </a:r>
            <a:r>
              <a:rPr lang="en-US" sz="2200" b="1" dirty="0" err="1">
                <a:solidFill>
                  <a:schemeClr val="accent1">
                    <a:lumMod val="75000"/>
                  </a:schemeClr>
                </a:solidFill>
              </a:rPr>
              <a:t>nQueue</a:t>
            </a:r>
            <a:r>
              <a:rPr lang="en-US" sz="2200" b="1" dirty="0">
                <a:solidFill>
                  <a:schemeClr val="accent1">
                    <a:lumMod val="75000"/>
                  </a:schemeClr>
                </a:solidFill>
              </a:rPr>
              <a:t> empty..\n");</a:t>
            </a:r>
          </a:p>
          <a:p>
            <a:r>
              <a:rPr lang="en-US" sz="2200" b="1" dirty="0">
                <a:solidFill>
                  <a:schemeClr val="accent1">
                    <a:lumMod val="75000"/>
                  </a:schemeClr>
                </a:solidFill>
              </a:rPr>
              <a:t>   else</a:t>
            </a:r>
          </a:p>
          <a:p>
            <a:r>
              <a:rPr lang="en-US" sz="2200" b="1" dirty="0">
                <a:solidFill>
                  <a:schemeClr val="accent1">
                    <a:lumMod val="75000"/>
                  </a:schemeClr>
                </a:solidFill>
              </a:rPr>
              <a:t>   {</a:t>
            </a:r>
          </a:p>
          <a:p>
            <a:r>
              <a:rPr lang="en-US" sz="2200" b="1" dirty="0">
                <a:solidFill>
                  <a:schemeClr val="accent1">
                    <a:lumMod val="75000"/>
                  </a:schemeClr>
                </a:solidFill>
              </a:rPr>
              <a:t>     while(f!=r</a:t>
            </a:r>
            <a:r>
              <a:rPr lang="en-US" sz="2200" b="1" dirty="0" smtClean="0">
                <a:solidFill>
                  <a:schemeClr val="accent1">
                    <a:lumMod val="75000"/>
                  </a:schemeClr>
                </a:solidFill>
              </a:rPr>
              <a:t>) //increment front till it reaches rear</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("%d ",q[f]);</a:t>
            </a:r>
          </a:p>
          <a:p>
            <a:r>
              <a:rPr lang="en-US" sz="2200" b="1" dirty="0">
                <a:solidFill>
                  <a:schemeClr val="accent1">
                    <a:lumMod val="75000"/>
                  </a:schemeClr>
                </a:solidFill>
              </a:rPr>
              <a:t>       f=(f+1)%size;</a:t>
            </a:r>
          </a:p>
          <a:p>
            <a:r>
              <a:rPr lang="en-US" sz="2200" b="1" dirty="0">
                <a:solidFill>
                  <a:schemeClr val="accent1">
                    <a:lumMod val="75000"/>
                  </a:schemeClr>
                </a:solidFill>
              </a:rPr>
              <a:t>     }</a:t>
            </a:r>
          </a:p>
          <a:p>
            <a:r>
              <a:rPr lang="en-US" sz="2200" b="1" dirty="0">
                <a:solidFill>
                  <a:schemeClr val="accent1">
                    <a:lumMod val="75000"/>
                  </a:schemeClr>
                </a:solidFill>
              </a:rPr>
              <a:t>    </a:t>
            </a:r>
            <a:r>
              <a:rPr lang="en-US" sz="2200" b="1" dirty="0" err="1">
                <a:solidFill>
                  <a:schemeClr val="accent1">
                    <a:lumMod val="75000"/>
                  </a:schemeClr>
                </a:solidFill>
              </a:rPr>
              <a:t>printf</a:t>
            </a:r>
            <a:r>
              <a:rPr lang="en-US" sz="2200" b="1" dirty="0">
                <a:solidFill>
                  <a:schemeClr val="accent1">
                    <a:lumMod val="75000"/>
                  </a:schemeClr>
                </a:solidFill>
              </a:rPr>
              <a:t>("%d ",q[f</a:t>
            </a:r>
            <a:r>
              <a:rPr lang="en-US" sz="2200" b="1" dirty="0" smtClean="0">
                <a:solidFill>
                  <a:schemeClr val="accent1">
                    <a:lumMod val="75000"/>
                  </a:schemeClr>
                </a:solidFill>
              </a:rPr>
              <a:t>]); // display the last element</a:t>
            </a:r>
            <a:endParaRPr lang="en-US" sz="2200" b="1" dirty="0">
              <a:solidFill>
                <a:schemeClr val="accent1">
                  <a:lumMod val="75000"/>
                </a:schemeClr>
              </a:solidFill>
            </a:endParaRPr>
          </a:p>
          <a:p>
            <a:r>
              <a:rPr lang="en-US" sz="2200" b="1" dirty="0">
                <a:solidFill>
                  <a:schemeClr val="accent1">
                    <a:lumMod val="75000"/>
                  </a:schemeClr>
                </a:solidFill>
              </a:rPr>
              <a:t>   }</a:t>
            </a:r>
          </a:p>
          <a:p>
            <a:r>
              <a:rPr lang="en-US" sz="2200" b="1" dirty="0">
                <a:solidFill>
                  <a:schemeClr val="accent1">
                    <a:lumMod val="75000"/>
                  </a:schemeClr>
                </a:solidFill>
              </a:rPr>
              <a:t> }</a:t>
            </a:r>
          </a:p>
          <a:p>
            <a:endParaRPr lang="en-US" dirty="0">
              <a:latin typeface="Courier New" panose="02070309020205020404" pitchFamily="49" charset="0"/>
            </a:endParaRPr>
          </a:p>
        </p:txBody>
      </p:sp>
    </p:spTree>
    <p:extLst>
      <p:ext uri="{BB962C8B-B14F-4D97-AF65-F5344CB8AC3E}">
        <p14:creationId xmlns:p14="http://schemas.microsoft.com/office/powerpoint/2010/main" val="3687786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540729" y="4028562"/>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sp>
        <p:nvSpPr>
          <p:cNvPr id="12" name="Rectangle 11">
            <a:extLst>
              <a:ext uri="{FF2B5EF4-FFF2-40B4-BE49-F238E27FC236}">
                <a16:creationId xmlns:a16="http://schemas.microsoft.com/office/drawing/2014/main" xmlns=""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a:t>
            </a:r>
            <a:r>
              <a:rPr lang="en-US" sz="2400" dirty="0" smtClean="0"/>
              <a:t>8088654402 </a:t>
            </a:r>
            <a:endParaRPr lang="en-IN" sz="2400"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2" y="2888778"/>
            <a:ext cx="8205483" cy="646331"/>
          </a:xfrm>
          <a:prstGeom prst="rect">
            <a:avLst/>
          </a:prstGeom>
        </p:spPr>
        <p:txBody>
          <a:bodyPr wrap="square">
            <a:spAutoFit/>
          </a:bodyPr>
          <a:lstStyle/>
          <a:p>
            <a:r>
              <a:rPr lang="en-IN" sz="3600" b="1" dirty="0" smtClean="0">
                <a:solidFill>
                  <a:schemeClr val="accent1">
                    <a:lumMod val="75000"/>
                  </a:schemeClr>
                </a:solidFill>
              </a:rPr>
              <a:t>Circular Queue - Implementation </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Circular Queues - definition</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1475321"/>
            <a:ext cx="869986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anose="020B0604020202020204" pitchFamily="34" charset="0"/>
              <a:buChar char="•"/>
            </a:pPr>
            <a:r>
              <a:rPr lang="en-US" sz="2400" b="1" dirty="0" smtClean="0">
                <a:solidFill>
                  <a:schemeClr val="accent1">
                    <a:lumMod val="75000"/>
                  </a:schemeClr>
                </a:solidFill>
                <a:ea typeface="Times New Roman" panose="02020603050405020304" pitchFamily="18" charset="0"/>
                <a:cs typeface="Arial" panose="020B0604020202020204" pitchFamily="34" charset="0"/>
              </a:rPr>
              <a:t>Circular </a:t>
            </a:r>
            <a:r>
              <a:rPr lang="en-US" sz="2400" b="1" dirty="0">
                <a:solidFill>
                  <a:schemeClr val="accent1">
                    <a:lumMod val="75000"/>
                  </a:schemeClr>
                </a:solidFill>
                <a:ea typeface="Times New Roman" panose="02020603050405020304" pitchFamily="18" charset="0"/>
                <a:cs typeface="Arial" panose="020B0604020202020204" pitchFamily="34" charset="0"/>
              </a:rPr>
              <a:t>Queue is </a:t>
            </a:r>
            <a:r>
              <a:rPr lang="en-US" sz="2400" b="1" dirty="0" smtClean="0">
                <a:solidFill>
                  <a:schemeClr val="accent1">
                    <a:lumMod val="75000"/>
                  </a:schemeClr>
                </a:solidFill>
                <a:ea typeface="Times New Roman" panose="02020603050405020304" pitchFamily="18" charset="0"/>
                <a:cs typeface="Arial" panose="020B0604020202020204" pitchFamily="34" charset="0"/>
              </a:rPr>
              <a:t>a </a:t>
            </a:r>
            <a:r>
              <a:rPr lang="en-US" sz="2400" b="1" dirty="0">
                <a:solidFill>
                  <a:schemeClr val="accent1">
                    <a:lumMod val="75000"/>
                  </a:schemeClr>
                </a:solidFill>
                <a:ea typeface="Times New Roman" panose="02020603050405020304" pitchFamily="18" charset="0"/>
                <a:cs typeface="Arial" panose="020B0604020202020204" pitchFamily="34" charset="0"/>
              </a:rPr>
              <a:t>linear data structure, which follows the principle of FIFO(First In First Out), but instead of ending the queue at the last position, it again starts from the first position after the last, hence making the queue behave like a circular data </a:t>
            </a:r>
            <a:r>
              <a:rPr lang="en-US" sz="2400" b="1" dirty="0" smtClean="0">
                <a:solidFill>
                  <a:schemeClr val="accent1">
                    <a:lumMod val="75000"/>
                  </a:schemeClr>
                </a:solidFill>
                <a:ea typeface="Times New Roman" panose="02020603050405020304" pitchFamily="18" charset="0"/>
                <a:cs typeface="Arial" panose="020B0604020202020204" pitchFamily="34" charset="0"/>
              </a:rPr>
              <a:t>structure</a:t>
            </a:r>
            <a:r>
              <a:rPr lang="en-US" sz="2400" dirty="0" smtClean="0"/>
              <a:t>.</a:t>
            </a:r>
          </a:p>
          <a:p>
            <a:pPr marL="88900" eaLnBrk="0" fontAlgn="base" hangingPunct="0">
              <a:spcBef>
                <a:spcPct val="0"/>
              </a:spcBef>
              <a:spcAft>
                <a:spcPts val="600"/>
              </a:spcAft>
            </a:pPr>
            <a:endParaRPr lang="en-US" sz="2400" dirty="0" smtClean="0"/>
          </a:p>
          <a:p>
            <a:pPr marL="546100" indent="-457200" eaLnBrk="0" fontAlgn="base" hangingPunct="0">
              <a:spcBef>
                <a:spcPct val="0"/>
              </a:spcBef>
              <a:spcAft>
                <a:spcPts val="600"/>
              </a:spcAft>
              <a:buFont typeface="Arial" panose="020B0604020202020204" pitchFamily="34" charset="0"/>
              <a:buChar char="•"/>
            </a:pPr>
            <a:r>
              <a:rPr lang="en-US" sz="2400" b="1" dirty="0" smtClean="0">
                <a:solidFill>
                  <a:schemeClr val="accent1">
                    <a:lumMod val="75000"/>
                  </a:schemeClr>
                </a:solidFill>
              </a:rPr>
              <a:t>In </a:t>
            </a:r>
            <a:r>
              <a:rPr lang="en-US" sz="2400" b="1" dirty="0">
                <a:solidFill>
                  <a:schemeClr val="accent1">
                    <a:lumMod val="75000"/>
                  </a:schemeClr>
                </a:solidFill>
              </a:rPr>
              <a:t>a </a:t>
            </a:r>
            <a:r>
              <a:rPr lang="en-US" sz="2400" b="1" dirty="0" smtClean="0">
                <a:solidFill>
                  <a:schemeClr val="accent1">
                    <a:lumMod val="75000"/>
                  </a:schemeClr>
                </a:solidFill>
              </a:rPr>
              <a:t>simple </a:t>
            </a:r>
            <a:r>
              <a:rPr lang="en-US" sz="2400" b="1" dirty="0">
                <a:solidFill>
                  <a:schemeClr val="accent1">
                    <a:lumMod val="75000"/>
                  </a:schemeClr>
                </a:solidFill>
              </a:rPr>
              <a:t>queue, once the queue is completely full, it's </a:t>
            </a:r>
            <a:r>
              <a:rPr lang="en-US" sz="2400" b="1" dirty="0" smtClean="0">
                <a:solidFill>
                  <a:schemeClr val="accent1">
                    <a:lumMod val="75000"/>
                  </a:schemeClr>
                </a:solidFill>
              </a:rPr>
              <a:t>not possible </a:t>
            </a:r>
            <a:r>
              <a:rPr lang="en-US" sz="2400" b="1" dirty="0">
                <a:solidFill>
                  <a:schemeClr val="accent1">
                    <a:lumMod val="75000"/>
                  </a:schemeClr>
                </a:solidFill>
              </a:rPr>
              <a:t>to insert more elements. Even if we </a:t>
            </a:r>
            <a:r>
              <a:rPr lang="en-US" sz="2400" b="1" dirty="0" smtClean="0">
                <a:solidFill>
                  <a:schemeClr val="accent1">
                    <a:lumMod val="75000"/>
                  </a:schemeClr>
                </a:solidFill>
              </a:rPr>
              <a:t>perform remove operation on the </a:t>
            </a:r>
            <a:r>
              <a:rPr lang="en-US" sz="2400" b="1" dirty="0">
                <a:solidFill>
                  <a:schemeClr val="accent1">
                    <a:lumMod val="75000"/>
                  </a:schemeClr>
                </a:solidFill>
              </a:rPr>
              <a:t>queue to remove some of the elements, until the queue is reset, no new elements can be inserted</a:t>
            </a:r>
            <a:endParaRPr lang="en-IN" altLang="en-US" sz="2200" b="1" dirty="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US" altLang="en-US" sz="2400" b="1" dirty="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Drawback of a simple Queue</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74319" y="3301368"/>
            <a:ext cx="869986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endParaRPr lang="en-US" altLang="en-US" sz="2400" b="1" dirty="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3" name="Rectangle 2"/>
          <p:cNvSpPr/>
          <p:nvPr/>
        </p:nvSpPr>
        <p:spPr>
          <a:xfrm>
            <a:off x="851024" y="2209057"/>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IN" dirty="0"/>
          </a:p>
        </p:txBody>
      </p:sp>
      <p:sp>
        <p:nvSpPr>
          <p:cNvPr id="17" name="Rectangle 16"/>
          <p:cNvSpPr/>
          <p:nvPr/>
        </p:nvSpPr>
        <p:spPr>
          <a:xfrm>
            <a:off x="1528524" y="2207556"/>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IN" dirty="0"/>
          </a:p>
        </p:txBody>
      </p:sp>
      <p:sp>
        <p:nvSpPr>
          <p:cNvPr id="18" name="Rectangle 17"/>
          <p:cNvSpPr/>
          <p:nvPr/>
        </p:nvSpPr>
        <p:spPr>
          <a:xfrm>
            <a:off x="2206024" y="2204541"/>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IN" dirty="0"/>
          </a:p>
        </p:txBody>
      </p:sp>
      <p:sp>
        <p:nvSpPr>
          <p:cNvPr id="19" name="Rectangle 18"/>
          <p:cNvSpPr/>
          <p:nvPr/>
        </p:nvSpPr>
        <p:spPr>
          <a:xfrm>
            <a:off x="2901632" y="2209102"/>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endParaRPr lang="en-IN" dirty="0"/>
          </a:p>
        </p:txBody>
      </p:sp>
      <p:sp>
        <p:nvSpPr>
          <p:cNvPr id="20" name="Rectangle 19"/>
          <p:cNvSpPr/>
          <p:nvPr/>
        </p:nvSpPr>
        <p:spPr>
          <a:xfrm>
            <a:off x="3570083" y="2212076"/>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IN" dirty="0"/>
          </a:p>
        </p:txBody>
      </p:sp>
      <p:sp>
        <p:nvSpPr>
          <p:cNvPr id="21" name="Rectangle 20"/>
          <p:cNvSpPr/>
          <p:nvPr/>
        </p:nvSpPr>
        <p:spPr>
          <a:xfrm>
            <a:off x="4742516" y="2216604"/>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420016" y="2215103"/>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097516" y="2221141"/>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IN" dirty="0"/>
          </a:p>
        </p:txBody>
      </p:sp>
      <p:sp>
        <p:nvSpPr>
          <p:cNvPr id="25" name="Rectangle 24"/>
          <p:cNvSpPr/>
          <p:nvPr/>
        </p:nvSpPr>
        <p:spPr>
          <a:xfrm>
            <a:off x="6793124" y="2216649"/>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endParaRPr lang="en-IN" dirty="0"/>
          </a:p>
        </p:txBody>
      </p:sp>
      <p:sp>
        <p:nvSpPr>
          <p:cNvPr id="26" name="Rectangle 25"/>
          <p:cNvSpPr/>
          <p:nvPr/>
        </p:nvSpPr>
        <p:spPr>
          <a:xfrm>
            <a:off x="7461575" y="2219623"/>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IN" dirty="0"/>
          </a:p>
        </p:txBody>
      </p:sp>
      <p:sp>
        <p:nvSpPr>
          <p:cNvPr id="4" name="TextBox 3"/>
          <p:cNvSpPr txBox="1"/>
          <p:nvPr/>
        </p:nvSpPr>
        <p:spPr>
          <a:xfrm>
            <a:off x="751441" y="1539092"/>
            <a:ext cx="3358933" cy="400110"/>
          </a:xfrm>
          <a:prstGeom prst="rect">
            <a:avLst/>
          </a:prstGeom>
          <a:noFill/>
        </p:spPr>
        <p:txBody>
          <a:bodyPr wrap="none" rtlCol="0">
            <a:spAutoFit/>
          </a:bodyPr>
          <a:lstStyle/>
          <a:p>
            <a:r>
              <a:rPr lang="en-US" sz="2000" b="1" dirty="0" smtClean="0">
                <a:solidFill>
                  <a:schemeClr val="accent1">
                    <a:lumMod val="75000"/>
                  </a:schemeClr>
                </a:solidFill>
              </a:rPr>
              <a:t>Structure of the simple queue</a:t>
            </a:r>
            <a:endParaRPr lang="en-IN" sz="2000" b="1" dirty="0">
              <a:solidFill>
                <a:schemeClr val="accent1">
                  <a:lumMod val="75000"/>
                </a:schemeClr>
              </a:solidFill>
            </a:endParaRPr>
          </a:p>
        </p:txBody>
      </p:sp>
      <p:sp>
        <p:nvSpPr>
          <p:cNvPr id="28" name="TextBox 27"/>
          <p:cNvSpPr txBox="1"/>
          <p:nvPr/>
        </p:nvSpPr>
        <p:spPr>
          <a:xfrm>
            <a:off x="840470" y="3520290"/>
            <a:ext cx="6151941" cy="707886"/>
          </a:xfrm>
          <a:prstGeom prst="rect">
            <a:avLst/>
          </a:prstGeom>
          <a:noFill/>
        </p:spPr>
        <p:txBody>
          <a:bodyPr wrap="none" rtlCol="0">
            <a:spAutoFit/>
          </a:bodyPr>
          <a:lstStyle/>
          <a:p>
            <a:r>
              <a:rPr lang="en-US" sz="2000" b="1" dirty="0" smtClean="0">
                <a:solidFill>
                  <a:schemeClr val="accent1">
                    <a:lumMod val="75000"/>
                  </a:schemeClr>
                </a:solidFill>
              </a:rPr>
              <a:t>Cannot insert even after two elements are removed and</a:t>
            </a:r>
          </a:p>
          <a:p>
            <a:r>
              <a:rPr lang="en-US" sz="2000" b="1" dirty="0" smtClean="0">
                <a:solidFill>
                  <a:schemeClr val="accent1">
                    <a:lumMod val="75000"/>
                  </a:schemeClr>
                </a:solidFill>
              </a:rPr>
              <a:t>Space available in the front.</a:t>
            </a:r>
            <a:endParaRPr lang="en-IN" sz="2000" b="1" dirty="0">
              <a:solidFill>
                <a:schemeClr val="accent1">
                  <a:lumMod val="75000"/>
                </a:schemeClr>
              </a:solidFill>
            </a:endParaRPr>
          </a:p>
        </p:txBody>
      </p:sp>
      <p:sp>
        <p:nvSpPr>
          <p:cNvPr id="29" name="TextBox 28"/>
          <p:cNvSpPr txBox="1"/>
          <p:nvPr/>
        </p:nvSpPr>
        <p:spPr>
          <a:xfrm>
            <a:off x="858583" y="5721133"/>
            <a:ext cx="6532622" cy="707886"/>
          </a:xfrm>
          <a:prstGeom prst="rect">
            <a:avLst/>
          </a:prstGeom>
          <a:noFill/>
        </p:spPr>
        <p:txBody>
          <a:bodyPr wrap="none" rtlCol="0">
            <a:spAutoFit/>
          </a:bodyPr>
          <a:lstStyle/>
          <a:p>
            <a:r>
              <a:rPr lang="en-US" sz="2000" b="1" dirty="0" smtClean="0">
                <a:solidFill>
                  <a:schemeClr val="accent1">
                    <a:lumMod val="75000"/>
                  </a:schemeClr>
                </a:solidFill>
              </a:rPr>
              <a:t>It is possible to insert in a circular queue by moving the rear</a:t>
            </a:r>
          </a:p>
          <a:p>
            <a:r>
              <a:rPr lang="en-US" sz="2000" b="1" dirty="0" smtClean="0">
                <a:solidFill>
                  <a:schemeClr val="accent1">
                    <a:lumMod val="75000"/>
                  </a:schemeClr>
                </a:solidFill>
              </a:rPr>
              <a:t>To the beginning of the queue</a:t>
            </a:r>
            <a:endParaRPr lang="en-IN" sz="2000" b="1" dirty="0">
              <a:solidFill>
                <a:schemeClr val="accent1">
                  <a:lumMod val="75000"/>
                </a:schemeClr>
              </a:solidFill>
            </a:endParaRPr>
          </a:p>
        </p:txBody>
      </p:sp>
      <p:sp>
        <p:nvSpPr>
          <p:cNvPr id="5" name="TextBox 4"/>
          <p:cNvSpPr txBox="1"/>
          <p:nvPr/>
        </p:nvSpPr>
        <p:spPr>
          <a:xfrm>
            <a:off x="1068309" y="3105342"/>
            <a:ext cx="860079" cy="369332"/>
          </a:xfrm>
          <a:prstGeom prst="rect">
            <a:avLst/>
          </a:prstGeom>
          <a:noFill/>
        </p:spPr>
        <p:txBody>
          <a:bodyPr wrap="square" rtlCol="0">
            <a:spAutoFit/>
          </a:bodyPr>
          <a:lstStyle/>
          <a:p>
            <a:r>
              <a:rPr lang="en-US" dirty="0" smtClean="0">
                <a:solidFill>
                  <a:schemeClr val="tx2">
                    <a:lumMod val="75000"/>
                  </a:schemeClr>
                </a:solidFill>
              </a:rPr>
              <a:t>front</a:t>
            </a:r>
            <a:endParaRPr lang="en-IN" dirty="0">
              <a:solidFill>
                <a:schemeClr val="tx2">
                  <a:lumMod val="75000"/>
                </a:schemeClr>
              </a:solidFill>
            </a:endParaRPr>
          </a:p>
        </p:txBody>
      </p:sp>
      <p:cxnSp>
        <p:nvCxnSpPr>
          <p:cNvPr id="9" name="Straight Arrow Connector 8"/>
          <p:cNvCxnSpPr/>
          <p:nvPr/>
        </p:nvCxnSpPr>
        <p:spPr>
          <a:xfrm flipH="1" flipV="1">
            <a:off x="1068309" y="2833735"/>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00537" y="3040467"/>
            <a:ext cx="860079" cy="369332"/>
          </a:xfrm>
          <a:prstGeom prst="rect">
            <a:avLst/>
          </a:prstGeom>
          <a:noFill/>
        </p:spPr>
        <p:txBody>
          <a:bodyPr wrap="square" rtlCol="0">
            <a:spAutoFit/>
          </a:bodyPr>
          <a:lstStyle/>
          <a:p>
            <a:r>
              <a:rPr lang="en-US" dirty="0" smtClean="0">
                <a:solidFill>
                  <a:schemeClr val="tx2">
                    <a:lumMod val="75000"/>
                  </a:schemeClr>
                </a:solidFill>
              </a:rPr>
              <a:t>rear</a:t>
            </a:r>
            <a:endParaRPr lang="en-IN" dirty="0">
              <a:solidFill>
                <a:schemeClr val="tx2">
                  <a:lumMod val="75000"/>
                </a:schemeClr>
              </a:solidFill>
            </a:endParaRPr>
          </a:p>
        </p:txBody>
      </p:sp>
      <p:cxnSp>
        <p:nvCxnSpPr>
          <p:cNvPr id="34" name="Straight Arrow Connector 33"/>
          <p:cNvCxnSpPr/>
          <p:nvPr/>
        </p:nvCxnSpPr>
        <p:spPr>
          <a:xfrm flipH="1" flipV="1">
            <a:off x="3900537" y="2768860"/>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24003" y="5294779"/>
            <a:ext cx="860079" cy="369332"/>
          </a:xfrm>
          <a:prstGeom prst="rect">
            <a:avLst/>
          </a:prstGeom>
          <a:noFill/>
        </p:spPr>
        <p:txBody>
          <a:bodyPr wrap="square" rtlCol="0">
            <a:spAutoFit/>
          </a:bodyPr>
          <a:lstStyle/>
          <a:p>
            <a:r>
              <a:rPr lang="en-US" dirty="0" smtClean="0">
                <a:solidFill>
                  <a:schemeClr val="tx2">
                    <a:lumMod val="75000"/>
                  </a:schemeClr>
                </a:solidFill>
              </a:rPr>
              <a:t>front</a:t>
            </a:r>
            <a:endParaRPr lang="en-IN" dirty="0">
              <a:solidFill>
                <a:schemeClr val="tx2">
                  <a:lumMod val="75000"/>
                </a:schemeClr>
              </a:solidFill>
            </a:endParaRPr>
          </a:p>
        </p:txBody>
      </p:sp>
      <p:cxnSp>
        <p:nvCxnSpPr>
          <p:cNvPr id="36" name="Straight Arrow Connector 35"/>
          <p:cNvCxnSpPr/>
          <p:nvPr/>
        </p:nvCxnSpPr>
        <p:spPr>
          <a:xfrm flipH="1" flipV="1">
            <a:off x="2660215" y="5041278"/>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719592" y="3029908"/>
            <a:ext cx="860079" cy="369332"/>
          </a:xfrm>
          <a:prstGeom prst="rect">
            <a:avLst/>
          </a:prstGeom>
          <a:noFill/>
        </p:spPr>
        <p:txBody>
          <a:bodyPr wrap="square" rtlCol="0">
            <a:spAutoFit/>
          </a:bodyPr>
          <a:lstStyle/>
          <a:p>
            <a:r>
              <a:rPr lang="en-US" dirty="0" smtClean="0">
                <a:solidFill>
                  <a:schemeClr val="tx2">
                    <a:lumMod val="75000"/>
                  </a:schemeClr>
                </a:solidFill>
              </a:rPr>
              <a:t>rear</a:t>
            </a:r>
            <a:endParaRPr lang="en-IN" dirty="0">
              <a:solidFill>
                <a:schemeClr val="tx2">
                  <a:lumMod val="75000"/>
                </a:schemeClr>
              </a:solidFill>
            </a:endParaRPr>
          </a:p>
        </p:txBody>
      </p:sp>
      <p:cxnSp>
        <p:nvCxnSpPr>
          <p:cNvPr id="38" name="Straight Arrow Connector 37"/>
          <p:cNvCxnSpPr/>
          <p:nvPr/>
        </p:nvCxnSpPr>
        <p:spPr>
          <a:xfrm flipH="1" flipV="1">
            <a:off x="7719592" y="2785460"/>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47598" y="4505619"/>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1625098" y="4504118"/>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2302598" y="4510156"/>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IN" dirty="0"/>
          </a:p>
        </p:txBody>
      </p:sp>
      <p:sp>
        <p:nvSpPr>
          <p:cNvPr id="42" name="Rectangle 41"/>
          <p:cNvSpPr/>
          <p:nvPr/>
        </p:nvSpPr>
        <p:spPr>
          <a:xfrm>
            <a:off x="2980100" y="4505664"/>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endParaRPr lang="en-IN" dirty="0"/>
          </a:p>
        </p:txBody>
      </p:sp>
      <p:sp>
        <p:nvSpPr>
          <p:cNvPr id="43" name="Rectangle 42"/>
          <p:cNvSpPr/>
          <p:nvPr/>
        </p:nvSpPr>
        <p:spPr>
          <a:xfrm>
            <a:off x="3666657" y="4508638"/>
            <a:ext cx="679009" cy="552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IN" dirty="0"/>
          </a:p>
        </p:txBody>
      </p:sp>
      <p:sp>
        <p:nvSpPr>
          <p:cNvPr id="44" name="TextBox 43"/>
          <p:cNvSpPr txBox="1"/>
          <p:nvPr/>
        </p:nvSpPr>
        <p:spPr>
          <a:xfrm>
            <a:off x="1299164" y="5291763"/>
            <a:ext cx="860079" cy="369332"/>
          </a:xfrm>
          <a:prstGeom prst="rect">
            <a:avLst/>
          </a:prstGeom>
          <a:noFill/>
        </p:spPr>
        <p:txBody>
          <a:bodyPr wrap="square" rtlCol="0">
            <a:spAutoFit/>
          </a:bodyPr>
          <a:lstStyle/>
          <a:p>
            <a:r>
              <a:rPr lang="en-US" dirty="0" smtClean="0">
                <a:solidFill>
                  <a:schemeClr val="tx2">
                    <a:lumMod val="75000"/>
                  </a:schemeClr>
                </a:solidFill>
              </a:rPr>
              <a:t>rear</a:t>
            </a:r>
            <a:endParaRPr lang="en-IN" dirty="0">
              <a:solidFill>
                <a:schemeClr val="tx2">
                  <a:lumMod val="75000"/>
                </a:schemeClr>
              </a:solidFill>
            </a:endParaRPr>
          </a:p>
        </p:txBody>
      </p:sp>
      <p:cxnSp>
        <p:nvCxnSpPr>
          <p:cNvPr id="45" name="Straight Arrow Connector 44"/>
          <p:cNvCxnSpPr/>
          <p:nvPr/>
        </p:nvCxnSpPr>
        <p:spPr>
          <a:xfrm flipH="1" flipV="1">
            <a:off x="1299164" y="5047315"/>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489833" y="3049515"/>
            <a:ext cx="860079" cy="369332"/>
          </a:xfrm>
          <a:prstGeom prst="rect">
            <a:avLst/>
          </a:prstGeom>
          <a:noFill/>
        </p:spPr>
        <p:txBody>
          <a:bodyPr wrap="square" rtlCol="0">
            <a:spAutoFit/>
          </a:bodyPr>
          <a:lstStyle/>
          <a:p>
            <a:r>
              <a:rPr lang="en-US" dirty="0" smtClean="0">
                <a:solidFill>
                  <a:schemeClr val="tx2">
                    <a:lumMod val="75000"/>
                  </a:schemeClr>
                </a:solidFill>
              </a:rPr>
              <a:t>front</a:t>
            </a:r>
            <a:endParaRPr lang="en-IN" dirty="0">
              <a:solidFill>
                <a:schemeClr val="tx2">
                  <a:lumMod val="75000"/>
                </a:schemeClr>
              </a:solidFill>
            </a:endParaRPr>
          </a:p>
        </p:txBody>
      </p:sp>
      <p:cxnSp>
        <p:nvCxnSpPr>
          <p:cNvPr id="47" name="Straight Arrow Connector 46"/>
          <p:cNvCxnSpPr/>
          <p:nvPr/>
        </p:nvCxnSpPr>
        <p:spPr>
          <a:xfrm flipH="1" flipV="1">
            <a:off x="6489833" y="2777908"/>
            <a:ext cx="280657" cy="34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91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12"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74319" y="1707803"/>
            <a:ext cx="8699863"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anose="020B0604020202020204" pitchFamily="34" charset="0"/>
              <a:buChar char="•"/>
            </a:pPr>
            <a:r>
              <a:rPr lang="en-US" sz="2000" b="1" dirty="0" smtClean="0">
                <a:solidFill>
                  <a:schemeClr val="accent1">
                    <a:lumMod val="75000"/>
                  </a:schemeClr>
                </a:solidFill>
              </a:rPr>
              <a:t>To insert into the queue : Finding the rear index</a:t>
            </a:r>
          </a:p>
          <a:p>
            <a:pPr marL="88900" eaLnBrk="0" fontAlgn="base" hangingPunct="0">
              <a:spcBef>
                <a:spcPct val="0"/>
              </a:spcBef>
              <a:spcAft>
                <a:spcPts val="600"/>
              </a:spcAft>
            </a:pPr>
            <a:r>
              <a:rPr lang="en-US" sz="2000" b="1" dirty="0" smtClean="0">
                <a:solidFill>
                  <a:schemeClr val="accent1">
                    <a:lumMod val="75000"/>
                  </a:schemeClr>
                </a:solidFill>
              </a:rPr>
              <a:t>	rear = (rear + 1) % size</a:t>
            </a:r>
          </a:p>
          <a:p>
            <a:pPr marL="88900" eaLnBrk="0" fontAlgn="base" hangingPunct="0">
              <a:spcBef>
                <a:spcPct val="0"/>
              </a:spcBef>
              <a:spcAft>
                <a:spcPts val="600"/>
              </a:spcAft>
            </a:pPr>
            <a:r>
              <a:rPr lang="en-US" sz="2000" b="1" dirty="0" smtClean="0">
                <a:solidFill>
                  <a:schemeClr val="accent1">
                    <a:lumMod val="75000"/>
                  </a:schemeClr>
                </a:solidFill>
              </a:rPr>
              <a:t>	If(rear=front)</a:t>
            </a:r>
          </a:p>
          <a:p>
            <a:pPr marL="88900" eaLnBrk="0" fontAlgn="base" hangingPunct="0">
              <a:spcBef>
                <a:spcPct val="0"/>
              </a:spcBef>
              <a:spcAft>
                <a:spcPts val="600"/>
              </a:spcAft>
            </a:pPr>
            <a:r>
              <a:rPr lang="en-US" sz="2000" b="1" dirty="0">
                <a:solidFill>
                  <a:schemeClr val="accent1">
                    <a:lumMod val="75000"/>
                  </a:schemeClr>
                </a:solidFill>
              </a:rPr>
              <a:t>	</a:t>
            </a:r>
            <a:r>
              <a:rPr lang="en-US" sz="2000" b="1" dirty="0" smtClean="0">
                <a:solidFill>
                  <a:schemeClr val="accent1">
                    <a:lumMod val="75000"/>
                  </a:schemeClr>
                </a:solidFill>
              </a:rPr>
              <a:t>   cannot insert</a:t>
            </a:r>
          </a:p>
          <a:p>
            <a:pPr marL="88900" eaLnBrk="0" fontAlgn="base" hangingPunct="0">
              <a:spcBef>
                <a:spcPct val="0"/>
              </a:spcBef>
              <a:spcAft>
                <a:spcPts val="600"/>
              </a:spcAft>
            </a:pPr>
            <a:r>
              <a:rPr lang="en-US" sz="2000" b="1" dirty="0">
                <a:solidFill>
                  <a:schemeClr val="accent1">
                    <a:lumMod val="75000"/>
                  </a:schemeClr>
                </a:solidFill>
              </a:rPr>
              <a:t> </a:t>
            </a:r>
            <a:r>
              <a:rPr lang="en-US" sz="2000" b="1" dirty="0" smtClean="0">
                <a:solidFill>
                  <a:schemeClr val="accent1">
                    <a:lumMod val="75000"/>
                  </a:schemeClr>
                </a:solidFill>
              </a:rPr>
              <a:t>            else</a:t>
            </a:r>
          </a:p>
          <a:p>
            <a:pPr marL="88900" eaLnBrk="0" fontAlgn="base" hangingPunct="0">
              <a:spcBef>
                <a:spcPct val="0"/>
              </a:spcBef>
              <a:spcAft>
                <a:spcPts val="600"/>
              </a:spcAft>
            </a:pPr>
            <a:r>
              <a:rPr lang="en-US" sz="2000" b="1" dirty="0">
                <a:solidFill>
                  <a:schemeClr val="accent1">
                    <a:lumMod val="75000"/>
                  </a:schemeClr>
                </a:solidFill>
              </a:rPr>
              <a:t>	</a:t>
            </a:r>
            <a:r>
              <a:rPr lang="en-US" sz="2000" b="1" dirty="0" smtClean="0">
                <a:solidFill>
                  <a:schemeClr val="accent1">
                    <a:lumMod val="75000"/>
                  </a:schemeClr>
                </a:solidFill>
              </a:rPr>
              <a:t> insert at rear index</a:t>
            </a:r>
            <a:endParaRPr lang="en-US" sz="2000" b="1" dirty="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000" b="1" dirty="0" smtClean="0">
                <a:solidFill>
                  <a:schemeClr val="accent1">
                    <a:lumMod val="75000"/>
                  </a:schemeClr>
                </a:solidFill>
              </a:rPr>
              <a:t>For </a:t>
            </a:r>
            <a:r>
              <a:rPr lang="en-US" sz="2000" b="1" dirty="0" err="1" smtClean="0">
                <a:solidFill>
                  <a:schemeClr val="accent1">
                    <a:lumMod val="75000"/>
                  </a:schemeClr>
                </a:solidFill>
              </a:rPr>
              <a:t>eg</a:t>
            </a:r>
            <a:r>
              <a:rPr lang="en-US" sz="2000" b="1" dirty="0" smtClean="0">
                <a:solidFill>
                  <a:schemeClr val="accent1">
                    <a:lumMod val="75000"/>
                  </a:schemeClr>
                </a:solidFill>
              </a:rPr>
              <a:t>. If size = 5, front = 2 and rear = 4</a:t>
            </a:r>
          </a:p>
          <a:p>
            <a:pPr marL="546100" indent="-457200" eaLnBrk="0" fontAlgn="base" hangingPunct="0">
              <a:spcBef>
                <a:spcPct val="0"/>
              </a:spcBef>
              <a:spcAft>
                <a:spcPts val="600"/>
              </a:spcAft>
              <a:buFont typeface="Arial" panose="020B0604020202020204" pitchFamily="34" charset="0"/>
              <a:buChar char="•"/>
            </a:pPr>
            <a:r>
              <a:rPr lang="en-US" sz="2000" b="1" dirty="0">
                <a:solidFill>
                  <a:schemeClr val="accent1">
                    <a:lumMod val="75000"/>
                  </a:schemeClr>
                </a:solidFill>
              </a:rPr>
              <a:t>r</a:t>
            </a:r>
            <a:r>
              <a:rPr lang="en-US" sz="2000" b="1" dirty="0" smtClean="0">
                <a:solidFill>
                  <a:schemeClr val="accent1">
                    <a:lumMod val="75000"/>
                  </a:schemeClr>
                </a:solidFill>
              </a:rPr>
              <a:t>ear = (4 + 1) % 5 = 0, </a:t>
            </a:r>
          </a:p>
          <a:p>
            <a:pPr marL="546100" indent="-457200" eaLnBrk="0" fontAlgn="base" hangingPunct="0">
              <a:spcBef>
                <a:spcPct val="0"/>
              </a:spcBef>
              <a:spcAft>
                <a:spcPts val="600"/>
              </a:spcAft>
              <a:buFont typeface="Arial" panose="020B0604020202020204" pitchFamily="34" charset="0"/>
              <a:buChar char="•"/>
            </a:pPr>
            <a:r>
              <a:rPr lang="en-US" sz="2000" b="1" dirty="0" smtClean="0">
                <a:solidFill>
                  <a:schemeClr val="accent1">
                    <a:lumMod val="75000"/>
                  </a:schemeClr>
                </a:solidFill>
              </a:rPr>
              <a:t>The new element gets inserted at index 0</a:t>
            </a:r>
          </a:p>
          <a:p>
            <a:pPr marL="88900" eaLnBrk="0" fontAlgn="base" hangingPunct="0">
              <a:spcBef>
                <a:spcPct val="0"/>
              </a:spcBef>
              <a:spcAft>
                <a:spcPts val="600"/>
              </a:spcAft>
            </a:pPr>
            <a:endParaRPr lang="en-US" sz="2000" b="1" dirty="0" smtClean="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000" b="1" dirty="0">
                <a:solidFill>
                  <a:schemeClr val="accent1">
                    <a:lumMod val="75000"/>
                  </a:schemeClr>
                </a:solidFill>
              </a:rPr>
              <a:t>For </a:t>
            </a:r>
            <a:r>
              <a:rPr lang="en-US" sz="2000" b="1" dirty="0" err="1">
                <a:solidFill>
                  <a:schemeClr val="accent1">
                    <a:lumMod val="75000"/>
                  </a:schemeClr>
                </a:solidFill>
              </a:rPr>
              <a:t>eg</a:t>
            </a:r>
            <a:r>
              <a:rPr lang="en-US" sz="2000" b="1" dirty="0">
                <a:solidFill>
                  <a:schemeClr val="accent1">
                    <a:lumMod val="75000"/>
                  </a:schemeClr>
                </a:solidFill>
              </a:rPr>
              <a:t>. If size = 5, </a:t>
            </a:r>
            <a:r>
              <a:rPr lang="en-US" sz="2000" b="1" dirty="0" smtClean="0">
                <a:solidFill>
                  <a:schemeClr val="accent1">
                    <a:lumMod val="75000"/>
                  </a:schemeClr>
                </a:solidFill>
              </a:rPr>
              <a:t>front </a:t>
            </a:r>
            <a:r>
              <a:rPr lang="en-US" sz="2000" b="1" dirty="0">
                <a:solidFill>
                  <a:schemeClr val="accent1">
                    <a:lumMod val="75000"/>
                  </a:schemeClr>
                </a:solidFill>
              </a:rPr>
              <a:t>= </a:t>
            </a:r>
            <a:r>
              <a:rPr lang="en-US" sz="2000" b="1" dirty="0" smtClean="0">
                <a:solidFill>
                  <a:schemeClr val="accent1">
                    <a:lumMod val="75000"/>
                  </a:schemeClr>
                </a:solidFill>
              </a:rPr>
              <a:t>0 </a:t>
            </a:r>
            <a:r>
              <a:rPr lang="en-US" sz="2000" b="1" dirty="0">
                <a:solidFill>
                  <a:schemeClr val="accent1">
                    <a:lumMod val="75000"/>
                  </a:schemeClr>
                </a:solidFill>
              </a:rPr>
              <a:t>and rear = </a:t>
            </a:r>
            <a:r>
              <a:rPr lang="en-US" sz="2000" b="1" dirty="0" smtClean="0">
                <a:solidFill>
                  <a:schemeClr val="accent1">
                    <a:lumMod val="75000"/>
                  </a:schemeClr>
                </a:solidFill>
              </a:rPr>
              <a:t>4</a:t>
            </a:r>
          </a:p>
          <a:p>
            <a:pPr marL="546100" indent="-457200" eaLnBrk="0" fontAlgn="base" hangingPunct="0">
              <a:spcBef>
                <a:spcPct val="0"/>
              </a:spcBef>
              <a:spcAft>
                <a:spcPts val="600"/>
              </a:spcAft>
              <a:buFont typeface="Arial" panose="020B0604020202020204" pitchFamily="34" charset="0"/>
              <a:buChar char="•"/>
            </a:pPr>
            <a:r>
              <a:rPr lang="en-US" sz="2000" b="1" dirty="0">
                <a:solidFill>
                  <a:schemeClr val="accent1">
                    <a:lumMod val="75000"/>
                  </a:schemeClr>
                </a:solidFill>
              </a:rPr>
              <a:t>r</a:t>
            </a:r>
            <a:r>
              <a:rPr lang="en-US" sz="2000" b="1" dirty="0" smtClean="0">
                <a:solidFill>
                  <a:schemeClr val="accent1">
                    <a:lumMod val="75000"/>
                  </a:schemeClr>
                </a:solidFill>
              </a:rPr>
              <a:t>ear = </a:t>
            </a:r>
            <a:r>
              <a:rPr lang="en-US" sz="2000" b="1" dirty="0">
                <a:solidFill>
                  <a:schemeClr val="accent1">
                    <a:lumMod val="75000"/>
                  </a:schemeClr>
                </a:solidFill>
              </a:rPr>
              <a:t>(4 + 1) % 5 = 0, </a:t>
            </a:r>
            <a:endParaRPr lang="en-US" sz="2000" b="1" dirty="0" smtClean="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000" b="1" dirty="0">
                <a:solidFill>
                  <a:schemeClr val="accent1">
                    <a:lumMod val="75000"/>
                  </a:schemeClr>
                </a:solidFill>
              </a:rPr>
              <a:t>r</a:t>
            </a:r>
            <a:r>
              <a:rPr lang="en-US" sz="2000" b="1" dirty="0" smtClean="0">
                <a:solidFill>
                  <a:schemeClr val="accent1">
                    <a:lumMod val="75000"/>
                  </a:schemeClr>
                </a:solidFill>
              </a:rPr>
              <a:t>ear = front , therefore cannot insert</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12"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74319" y="1805555"/>
            <a:ext cx="8699863"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anose="020B0604020202020204" pitchFamily="34" charset="0"/>
              <a:buChar char="•"/>
            </a:pPr>
            <a:r>
              <a:rPr lang="en-US" sz="2200" b="1" dirty="0" smtClean="0">
                <a:solidFill>
                  <a:schemeClr val="accent1">
                    <a:lumMod val="75000"/>
                  </a:schemeClr>
                </a:solidFill>
              </a:rPr>
              <a:t>To remove from the queue : </a:t>
            </a:r>
          </a:p>
          <a:p>
            <a:pPr marL="88900" eaLnBrk="0" fontAlgn="base" hangingPunct="0">
              <a:spcBef>
                <a:spcPct val="0"/>
              </a:spcBef>
              <a:spcAft>
                <a:spcPts val="600"/>
              </a:spcAft>
            </a:pPr>
            <a:r>
              <a:rPr lang="en-US" sz="2200" b="1" dirty="0">
                <a:solidFill>
                  <a:schemeClr val="accent1">
                    <a:lumMod val="75000"/>
                  </a:schemeClr>
                </a:solidFill>
              </a:rPr>
              <a:t>	</a:t>
            </a:r>
            <a:r>
              <a:rPr lang="en-US" sz="2200" b="1" dirty="0" smtClean="0">
                <a:solidFill>
                  <a:schemeClr val="accent1">
                    <a:lumMod val="75000"/>
                  </a:schemeClr>
                </a:solidFill>
              </a:rPr>
              <a:t>remove the element pointed by front , move the front</a:t>
            </a:r>
          </a:p>
          <a:p>
            <a:pPr marL="88900" eaLnBrk="0" fontAlgn="base" hangingPunct="0">
              <a:spcBef>
                <a:spcPct val="0"/>
              </a:spcBef>
              <a:spcAft>
                <a:spcPts val="600"/>
              </a:spcAft>
            </a:pPr>
            <a:r>
              <a:rPr lang="en-US" sz="2200" b="1" dirty="0" smtClean="0">
                <a:solidFill>
                  <a:schemeClr val="accent1">
                    <a:lumMod val="75000"/>
                  </a:schemeClr>
                </a:solidFill>
              </a:rPr>
              <a:t>	front = (front + 1) % size</a:t>
            </a:r>
          </a:p>
          <a:p>
            <a:pPr marL="88900" eaLnBrk="0" fontAlgn="base" hangingPunct="0">
              <a:spcBef>
                <a:spcPct val="0"/>
              </a:spcBef>
              <a:spcAft>
                <a:spcPts val="600"/>
              </a:spcAft>
            </a:pPr>
            <a:r>
              <a:rPr lang="en-US" sz="2200" b="1" dirty="0">
                <a:solidFill>
                  <a:schemeClr val="accent1">
                    <a:lumMod val="75000"/>
                  </a:schemeClr>
                </a:solidFill>
              </a:rPr>
              <a:t>	</a:t>
            </a:r>
            <a:endParaRPr lang="en-US" sz="2200" b="1" dirty="0" smtClean="0">
              <a:solidFill>
                <a:schemeClr val="accent1">
                  <a:lumMod val="75000"/>
                </a:schemeClr>
              </a:solidFill>
            </a:endParaRPr>
          </a:p>
          <a:p>
            <a:pPr marL="88900" eaLnBrk="0" fontAlgn="base" hangingPunct="0">
              <a:spcBef>
                <a:spcPct val="0"/>
              </a:spcBef>
              <a:spcAft>
                <a:spcPts val="600"/>
              </a:spcAft>
            </a:pPr>
            <a:r>
              <a:rPr lang="en-US" sz="2200" b="1" dirty="0">
                <a:solidFill>
                  <a:schemeClr val="accent1">
                    <a:lumMod val="75000"/>
                  </a:schemeClr>
                </a:solidFill>
              </a:rPr>
              <a:t> </a:t>
            </a:r>
            <a:r>
              <a:rPr lang="en-US" sz="2200" b="1" dirty="0" smtClean="0">
                <a:solidFill>
                  <a:schemeClr val="accent1">
                    <a:lumMod val="75000"/>
                  </a:schemeClr>
                </a:solidFill>
              </a:rPr>
              <a:t>       For </a:t>
            </a:r>
            <a:r>
              <a:rPr lang="en-US" sz="2200" b="1" dirty="0" err="1" smtClean="0">
                <a:solidFill>
                  <a:schemeClr val="accent1">
                    <a:lumMod val="75000"/>
                  </a:schemeClr>
                </a:solidFill>
              </a:rPr>
              <a:t>eg</a:t>
            </a:r>
            <a:r>
              <a:rPr lang="en-US" sz="2200" b="1" dirty="0" smtClean="0">
                <a:solidFill>
                  <a:schemeClr val="accent1">
                    <a:lumMod val="75000"/>
                  </a:schemeClr>
                </a:solidFill>
              </a:rPr>
              <a:t>. If size = 5, front = 2 and rear = 4</a:t>
            </a:r>
          </a:p>
          <a:p>
            <a:pPr marL="546100" indent="-457200" eaLnBrk="0" fontAlgn="base" hangingPunct="0">
              <a:spcBef>
                <a:spcPct val="0"/>
              </a:spcBef>
              <a:spcAft>
                <a:spcPts val="600"/>
              </a:spcAft>
              <a:buFont typeface="Arial" panose="020B0604020202020204" pitchFamily="34" charset="0"/>
              <a:buChar char="•"/>
            </a:pPr>
            <a:r>
              <a:rPr lang="en-US" sz="2200" b="1" dirty="0" smtClean="0">
                <a:solidFill>
                  <a:schemeClr val="accent1">
                    <a:lumMod val="75000"/>
                  </a:schemeClr>
                </a:solidFill>
              </a:rPr>
              <a:t>front = (2 + 1) % 5 = 3, </a:t>
            </a:r>
          </a:p>
          <a:p>
            <a:pPr marL="546100" indent="-457200" eaLnBrk="0" fontAlgn="base" hangingPunct="0">
              <a:spcBef>
                <a:spcPct val="0"/>
              </a:spcBef>
              <a:spcAft>
                <a:spcPts val="600"/>
              </a:spcAft>
              <a:buFont typeface="Arial" panose="020B0604020202020204" pitchFamily="34" charset="0"/>
              <a:buChar char="•"/>
            </a:pPr>
            <a:r>
              <a:rPr lang="en-US" sz="2200" b="1" dirty="0">
                <a:solidFill>
                  <a:schemeClr val="accent1">
                    <a:lumMod val="75000"/>
                  </a:schemeClr>
                </a:solidFill>
              </a:rPr>
              <a:t>f</a:t>
            </a:r>
            <a:r>
              <a:rPr lang="en-US" sz="2200" b="1" dirty="0" smtClean="0">
                <a:solidFill>
                  <a:schemeClr val="accent1">
                    <a:lumMod val="75000"/>
                  </a:schemeClr>
                </a:solidFill>
              </a:rPr>
              <a:t>ront moves to index 3 after removal of the element, </a:t>
            </a:r>
          </a:p>
          <a:p>
            <a:pPr marL="88900" eaLnBrk="0" fontAlgn="base" hangingPunct="0">
              <a:spcBef>
                <a:spcPct val="0"/>
              </a:spcBef>
              <a:spcAft>
                <a:spcPts val="600"/>
              </a:spcAft>
            </a:pPr>
            <a:endParaRPr lang="en-US" sz="2200" b="1" dirty="0" smtClean="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200" b="1" dirty="0">
                <a:solidFill>
                  <a:schemeClr val="accent1">
                    <a:lumMod val="75000"/>
                  </a:schemeClr>
                </a:solidFill>
              </a:rPr>
              <a:t>For </a:t>
            </a:r>
            <a:r>
              <a:rPr lang="en-US" sz="2200" b="1" dirty="0" err="1">
                <a:solidFill>
                  <a:schemeClr val="accent1">
                    <a:lumMod val="75000"/>
                  </a:schemeClr>
                </a:solidFill>
              </a:rPr>
              <a:t>eg</a:t>
            </a:r>
            <a:r>
              <a:rPr lang="en-US" sz="2200" b="1" dirty="0">
                <a:solidFill>
                  <a:schemeClr val="accent1">
                    <a:lumMod val="75000"/>
                  </a:schemeClr>
                </a:solidFill>
              </a:rPr>
              <a:t>. If size = 5, </a:t>
            </a:r>
            <a:r>
              <a:rPr lang="en-US" sz="2200" b="1" dirty="0" smtClean="0">
                <a:solidFill>
                  <a:schemeClr val="accent1">
                    <a:lumMod val="75000"/>
                  </a:schemeClr>
                </a:solidFill>
              </a:rPr>
              <a:t>front </a:t>
            </a:r>
            <a:r>
              <a:rPr lang="en-US" sz="2200" b="1" dirty="0">
                <a:solidFill>
                  <a:schemeClr val="accent1">
                    <a:lumMod val="75000"/>
                  </a:schemeClr>
                </a:solidFill>
              </a:rPr>
              <a:t>= </a:t>
            </a:r>
            <a:r>
              <a:rPr lang="en-US" sz="2200" b="1" dirty="0" smtClean="0">
                <a:solidFill>
                  <a:schemeClr val="accent1">
                    <a:lumMod val="75000"/>
                  </a:schemeClr>
                </a:solidFill>
              </a:rPr>
              <a:t>4 </a:t>
            </a:r>
            <a:r>
              <a:rPr lang="en-US" sz="2200" b="1" dirty="0">
                <a:solidFill>
                  <a:schemeClr val="accent1">
                    <a:lumMod val="75000"/>
                  </a:schemeClr>
                </a:solidFill>
              </a:rPr>
              <a:t>and rear = 2</a:t>
            </a:r>
            <a:endParaRPr lang="en-US" sz="2200" b="1" dirty="0" smtClean="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200" b="1" dirty="0" smtClean="0">
                <a:solidFill>
                  <a:schemeClr val="accent1">
                    <a:lumMod val="75000"/>
                  </a:schemeClr>
                </a:solidFill>
              </a:rPr>
              <a:t>front = </a:t>
            </a:r>
            <a:r>
              <a:rPr lang="en-US" sz="2200" b="1" dirty="0">
                <a:solidFill>
                  <a:schemeClr val="accent1">
                    <a:lumMod val="75000"/>
                  </a:schemeClr>
                </a:solidFill>
              </a:rPr>
              <a:t>(4 + 1) % 5 = 0, </a:t>
            </a:r>
            <a:endParaRPr lang="en-US" sz="2200" b="1" dirty="0" smtClean="0">
              <a:solidFill>
                <a:schemeClr val="accent1">
                  <a:lumMod val="75000"/>
                </a:schemeClr>
              </a:solidFill>
            </a:endParaRPr>
          </a:p>
          <a:p>
            <a:pPr marL="546100" indent="-457200" eaLnBrk="0" fontAlgn="base" hangingPunct="0">
              <a:spcBef>
                <a:spcPct val="0"/>
              </a:spcBef>
              <a:spcAft>
                <a:spcPts val="600"/>
              </a:spcAft>
              <a:buFont typeface="Arial" panose="020B0604020202020204" pitchFamily="34" charset="0"/>
              <a:buChar char="•"/>
            </a:pPr>
            <a:r>
              <a:rPr lang="en-US" sz="2200" b="1" dirty="0" smtClean="0">
                <a:solidFill>
                  <a:schemeClr val="accent1">
                    <a:lumMod val="75000"/>
                  </a:schemeClr>
                </a:solidFill>
              </a:rPr>
              <a:t>Front moves to 0 after removal of the element</a:t>
            </a:r>
          </a:p>
        </p:txBody>
      </p:sp>
    </p:spTree>
    <p:extLst>
      <p:ext uri="{BB962C8B-B14F-4D97-AF65-F5344CB8AC3E}">
        <p14:creationId xmlns:p14="http://schemas.microsoft.com/office/powerpoint/2010/main" val="215494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Structure of a </a:t>
            </a:r>
            <a:r>
              <a:rPr lang="en-IN" sz="2400" b="1" dirty="0" smtClean="0">
                <a:solidFill>
                  <a:srgbClr val="FF0000"/>
                </a:solidFill>
              </a:rPr>
              <a:t>circular</a:t>
            </a:r>
            <a:r>
              <a:rPr lang="en-IN" sz="2400" b="1" dirty="0" smtClean="0">
                <a:solidFill>
                  <a:srgbClr val="FF0000"/>
                </a:solidFill>
              </a:rPr>
              <a:t> </a:t>
            </a:r>
            <a:r>
              <a:rPr lang="en-IN" sz="2400" b="1" dirty="0" smtClean="0">
                <a:solidFill>
                  <a:srgbClr val="FF0000"/>
                </a:solidFill>
              </a:rPr>
              <a:t>Queue – Sequential Representation</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632313"/>
            <a:ext cx="869986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#define MAXQUEUE 100</a:t>
            </a:r>
          </a:p>
          <a:p>
            <a:pPr marL="546100" indent="-457200" eaLnBrk="0" fontAlgn="base" hangingPunct="0">
              <a:spcBef>
                <a:spcPct val="0"/>
              </a:spcBef>
            </a:pP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struct</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queue</a:t>
            </a:r>
          </a:p>
          <a:p>
            <a:pPr marL="546100" indent="-457200" eaLnBrk="0" fontAlgn="base" hangingPunct="0">
              <a:spcBef>
                <a:spcPct val="0"/>
              </a:spcBef>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int</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items [MAXQUEUE];</a:t>
            </a:r>
          </a:p>
          <a:p>
            <a:pPr marL="546100" indent="-457200" eaLnBrk="0" fontAlgn="base" hangingPunct="0">
              <a:spcBef>
                <a:spcPct val="0"/>
              </a:spcBef>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int</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front, rear;</a:t>
            </a:r>
          </a:p>
          <a:p>
            <a:pPr marL="546100" indent="-457200" eaLnBrk="0" fontAlgn="base" hangingPunct="0">
              <a:spcBef>
                <a:spcPct val="0"/>
              </a:spcBef>
            </a:pP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pP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struct</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queue q;</a:t>
            </a:r>
          </a:p>
          <a:p>
            <a:pPr marL="546100" indent="-457200" eaLnBrk="0" fontAlgn="base" hangingPunct="0">
              <a:spcBef>
                <a:spcPct val="0"/>
              </a:spcBef>
            </a:pP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q.rear</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 </a:t>
            </a:r>
            <a:r>
              <a:rPr lang="en-IN" altLang="en-US" sz="2400" b="1" dirty="0" err="1" smtClean="0">
                <a:solidFill>
                  <a:schemeClr val="accent1">
                    <a:lumMod val="75000"/>
                  </a:schemeClr>
                </a:solidFill>
                <a:ea typeface="Times New Roman" panose="02020603050405020304" pitchFamily="18" charset="0"/>
                <a:cs typeface="Arial" panose="020B0604020202020204" pitchFamily="34" charset="0"/>
              </a:rPr>
              <a:t>q.front</a:t>
            </a:r>
            <a:r>
              <a:rPr lang="en-IN" altLang="en-US" sz="2400" b="1" dirty="0" smtClean="0">
                <a:solidFill>
                  <a:schemeClr val="accent1">
                    <a:lumMod val="75000"/>
                  </a:schemeClr>
                </a:solidFill>
                <a:ea typeface="Times New Roman" panose="02020603050405020304" pitchFamily="18" charset="0"/>
                <a:cs typeface="Arial" panose="020B0604020202020204" pitchFamily="34" charset="0"/>
              </a:rPr>
              <a:t> = -1</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Functions to implement the operations</a:t>
            </a:r>
          </a:p>
          <a:p>
            <a:pPr marL="546100" indent="-457200" eaLnBrk="0" fontAlgn="base" hangingPunct="0">
              <a:spcBef>
                <a:spcPct val="0"/>
              </a:spcBef>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insert (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&amp;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q,x</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remove ( &amp;q</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785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insert</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12"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74319" y="1520429"/>
            <a:ext cx="86998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eaLnBrk="0" fontAlgn="base" hangingPunct="0">
              <a:spcBef>
                <a:spcPct val="0"/>
              </a:spcBef>
            </a:pPr>
            <a:r>
              <a:rPr lang="en-US" sz="1900" b="1" dirty="0" err="1">
                <a:solidFill>
                  <a:schemeClr val="accent1">
                    <a:lumMod val="75000"/>
                  </a:schemeClr>
                </a:solidFill>
              </a:rPr>
              <a:t>int</a:t>
            </a:r>
            <a:r>
              <a:rPr lang="en-US" sz="1900" b="1" dirty="0">
                <a:solidFill>
                  <a:schemeClr val="accent1">
                    <a:lumMod val="75000"/>
                  </a:schemeClr>
                </a:solidFill>
              </a:rPr>
              <a:t> </a:t>
            </a:r>
            <a:r>
              <a:rPr lang="en-US" sz="1900" b="1" dirty="0" err="1" smtClean="0">
                <a:solidFill>
                  <a:schemeClr val="accent1">
                    <a:lumMod val="75000"/>
                  </a:schemeClr>
                </a:solidFill>
              </a:rPr>
              <a:t>qinsert</a:t>
            </a:r>
            <a:r>
              <a:rPr lang="en-US" sz="1900" b="1" dirty="0" smtClean="0">
                <a:solidFill>
                  <a:schemeClr val="accent1">
                    <a:lumMod val="75000"/>
                  </a:schemeClr>
                </a:solidFill>
              </a:rPr>
              <a:t>(</a:t>
            </a:r>
            <a:r>
              <a:rPr lang="en-US" sz="1900" b="1" dirty="0" err="1" smtClean="0">
                <a:solidFill>
                  <a:schemeClr val="accent1">
                    <a:lumMod val="75000"/>
                  </a:schemeClr>
                </a:solidFill>
              </a:rPr>
              <a:t>struct</a:t>
            </a:r>
            <a:r>
              <a:rPr lang="en-US" sz="1900" b="1" dirty="0" smtClean="0">
                <a:solidFill>
                  <a:schemeClr val="accent1">
                    <a:lumMod val="75000"/>
                  </a:schemeClr>
                </a:solidFill>
              </a:rPr>
              <a:t> queue *q, </a:t>
            </a:r>
            <a:r>
              <a:rPr lang="en-US" sz="1900" b="1" dirty="0" err="1">
                <a:solidFill>
                  <a:schemeClr val="accent1">
                    <a:lumMod val="75000"/>
                  </a:schemeClr>
                </a:solidFill>
              </a:rPr>
              <a:t>int</a:t>
            </a:r>
            <a:r>
              <a:rPr lang="en-US" sz="1900" b="1" dirty="0">
                <a:solidFill>
                  <a:schemeClr val="accent1">
                    <a:lumMod val="75000"/>
                  </a:schemeClr>
                </a:solidFill>
              </a:rPr>
              <a:t> x)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a:solidFill>
                  <a:schemeClr val="accent1">
                    <a:lumMod val="75000"/>
                  </a:schemeClr>
                </a:solidFill>
              </a:rPr>
              <a:t>check for queue overflow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if</a:t>
            </a:r>
            <a:r>
              <a:rPr lang="en-US" sz="1900" b="1" dirty="0" smtClean="0">
                <a:solidFill>
                  <a:schemeClr val="accent1">
                    <a:lumMod val="75000"/>
                  </a:schemeClr>
                </a:solidFill>
              </a:rPr>
              <a:t>((q-&gt;r+1)%MAXQUEUE==q-&gt;f</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err="1">
                <a:solidFill>
                  <a:schemeClr val="accent1">
                    <a:lumMod val="75000"/>
                  </a:schemeClr>
                </a:solidFill>
              </a:rPr>
              <a:t>printf</a:t>
            </a:r>
            <a:r>
              <a:rPr lang="en-US" sz="1900" b="1" dirty="0">
                <a:solidFill>
                  <a:schemeClr val="accent1">
                    <a:lumMod val="75000"/>
                  </a:schemeClr>
                </a:solidFill>
              </a:rPr>
              <a:t>("Queue Overflow..\n");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return </a:t>
            </a:r>
            <a:r>
              <a:rPr lang="en-US" sz="1900" b="1" dirty="0">
                <a:solidFill>
                  <a:schemeClr val="accent1">
                    <a:lumMod val="75000"/>
                  </a:schemeClr>
                </a:solidFill>
              </a:rPr>
              <a:t>-1;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else  </a:t>
            </a:r>
          </a:p>
          <a:p>
            <a:pPr marL="88900" eaLnBrk="0" fontAlgn="base" hangingPunct="0">
              <a:spcBef>
                <a:spcPct val="0"/>
              </a:spcBef>
            </a:pP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r>
              <a:rPr lang="en-US" sz="1900" b="1" dirty="0" smtClean="0">
                <a:solidFill>
                  <a:schemeClr val="accent1">
                    <a:lumMod val="75000"/>
                  </a:schemeClr>
                </a:solidFill>
              </a:rPr>
              <a:t>q-&gt;rear=(q-&gt;rear+1</a:t>
            </a:r>
            <a:r>
              <a:rPr lang="en-US" sz="1900" b="1" dirty="0">
                <a:solidFill>
                  <a:schemeClr val="accent1">
                    <a:lumMod val="75000"/>
                  </a:schemeClr>
                </a:solidFill>
              </a:rPr>
              <a:t>)%size;     </a:t>
            </a:r>
            <a:r>
              <a:rPr lang="en-US" sz="1900" b="1" dirty="0" smtClean="0">
                <a:solidFill>
                  <a:schemeClr val="accent1">
                    <a:lumMod val="75000"/>
                  </a:schemeClr>
                </a:solidFill>
              </a:rPr>
              <a:t>//get the rear index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q-&gt;item[q-&gt;rear]=</a:t>
            </a:r>
            <a:r>
              <a:rPr lang="en-US" sz="1900" b="1" dirty="0">
                <a:solidFill>
                  <a:schemeClr val="accent1">
                    <a:lumMod val="75000"/>
                  </a:schemeClr>
                </a:solidFill>
              </a:rPr>
              <a:t>x;    </a:t>
            </a:r>
            <a:r>
              <a:rPr lang="en-US" sz="1900" b="1" dirty="0" smtClean="0">
                <a:solidFill>
                  <a:schemeClr val="accent1">
                    <a:lumMod val="75000"/>
                  </a:schemeClr>
                </a:solidFill>
              </a:rPr>
              <a:t>//insert at rear index     </a:t>
            </a:r>
          </a:p>
          <a:p>
            <a:pPr marL="88900" eaLnBrk="0" fontAlgn="base" hangingPunct="0">
              <a:spcBef>
                <a:spcPct val="0"/>
              </a:spcBef>
            </a:pPr>
            <a:r>
              <a:rPr lang="en-US" sz="1900" b="1" dirty="0" smtClean="0">
                <a:solidFill>
                  <a:schemeClr val="accent1">
                    <a:lumMod val="75000"/>
                  </a:schemeClr>
                </a:solidFill>
              </a:rPr>
              <a:t>	</a:t>
            </a:r>
            <a:r>
              <a:rPr lang="en-US" sz="1900" b="1" dirty="0" smtClean="0">
                <a:solidFill>
                  <a:schemeClr val="accent1">
                    <a:lumMod val="75000"/>
                  </a:schemeClr>
                </a:solidFill>
              </a:rPr>
              <a:t>if(q-&gt;front==-</a:t>
            </a:r>
            <a:r>
              <a:rPr lang="en-US" sz="1900" b="1" dirty="0">
                <a:solidFill>
                  <a:schemeClr val="accent1">
                    <a:lumMod val="75000"/>
                  </a:schemeClr>
                </a:solidFill>
              </a:rPr>
              <a:t>1)  </a:t>
            </a:r>
            <a:r>
              <a:rPr lang="en-US" sz="1900" b="1" dirty="0" smtClean="0">
                <a:solidFill>
                  <a:schemeClr val="accent1">
                    <a:lumMod val="75000"/>
                  </a:schemeClr>
                </a:solidFill>
              </a:rPr>
              <a:t>//if first element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smtClean="0">
                <a:solidFill>
                  <a:schemeClr val="accent1">
                    <a:lumMod val="75000"/>
                  </a:schemeClr>
                </a:solidFill>
              </a:rPr>
              <a:t>q-&gt;front=0</a:t>
            </a:r>
            <a:r>
              <a:rPr lang="en-US" sz="1900" b="1" dirty="0">
                <a:solidFill>
                  <a:schemeClr val="accent1">
                    <a:lumMod val="75000"/>
                  </a:schemeClr>
                </a:solidFill>
              </a:rPr>
              <a:t>;     </a:t>
            </a:r>
            <a:r>
              <a:rPr lang="en-US" sz="1900" b="1" dirty="0" smtClean="0">
                <a:solidFill>
                  <a:schemeClr val="accent1">
                    <a:lumMod val="75000"/>
                  </a:schemeClr>
                </a:solidFill>
              </a:rPr>
              <a:t>// make front point to 0    </a:t>
            </a:r>
            <a:endParaRPr lang="en-US" sz="1900" b="1" dirty="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return </a:t>
            </a:r>
            <a:r>
              <a:rPr lang="en-US" sz="1900" b="1" dirty="0">
                <a:solidFill>
                  <a:schemeClr val="accent1">
                    <a:lumMod val="75000"/>
                  </a:schemeClr>
                </a:solidFill>
              </a:rPr>
              <a:t>1;   </a:t>
            </a:r>
            <a:endParaRPr lang="en-US" sz="1900" b="1" dirty="0" smtClean="0">
              <a:solidFill>
                <a:schemeClr val="accent1">
                  <a:lumMod val="75000"/>
                </a:schemeClr>
              </a:solidFill>
            </a:endParaRP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p>
        </p:txBody>
      </p:sp>
    </p:spTree>
    <p:extLst>
      <p:ext uri="{BB962C8B-B14F-4D97-AF65-F5344CB8AC3E}">
        <p14:creationId xmlns:p14="http://schemas.microsoft.com/office/powerpoint/2010/main" val="4049625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Implementation of operations - insert</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87383" y="3471278"/>
            <a:ext cx="869986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4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12"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74319" y="1374235"/>
            <a:ext cx="8699863"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eaLnBrk="0" fontAlgn="base" hangingPunct="0">
              <a:spcBef>
                <a:spcPct val="0"/>
              </a:spcBef>
            </a:pPr>
            <a:r>
              <a:rPr lang="en-US" sz="1900" b="1" dirty="0" smtClean="0">
                <a:solidFill>
                  <a:schemeClr val="accent1">
                    <a:lumMod val="75000"/>
                  </a:schemeClr>
                </a:solidFill>
              </a:rPr>
              <a:t>//ANOTHER WAY TO IMPLEMENT INSERT</a:t>
            </a:r>
            <a:endParaRPr lang="en-US" sz="1900" b="1" dirty="0" smtClean="0">
              <a:solidFill>
                <a:schemeClr val="accent1">
                  <a:lumMod val="75000"/>
                </a:schemeClr>
              </a:solidFill>
            </a:endParaRPr>
          </a:p>
          <a:p>
            <a:pPr marL="88900" eaLnBrk="0" fontAlgn="base" hangingPunct="0">
              <a:spcBef>
                <a:spcPct val="0"/>
              </a:spcBef>
            </a:pPr>
            <a:r>
              <a:rPr lang="en-US" sz="1900" b="1" dirty="0" err="1" smtClean="0">
                <a:solidFill>
                  <a:schemeClr val="accent1">
                    <a:lumMod val="75000"/>
                  </a:schemeClr>
                </a:solidFill>
              </a:rPr>
              <a:t>int</a:t>
            </a:r>
            <a:r>
              <a:rPr lang="en-US" sz="1900" b="1" dirty="0" smtClean="0">
                <a:solidFill>
                  <a:schemeClr val="accent1">
                    <a:lumMod val="75000"/>
                  </a:schemeClr>
                </a:solidFill>
              </a:rPr>
              <a:t> </a:t>
            </a:r>
            <a:r>
              <a:rPr lang="en-US" sz="1900" b="1" dirty="0" err="1">
                <a:solidFill>
                  <a:schemeClr val="accent1">
                    <a:lumMod val="75000"/>
                  </a:schemeClr>
                </a:solidFill>
              </a:rPr>
              <a:t>qinsert</a:t>
            </a:r>
            <a:r>
              <a:rPr lang="en-US" sz="1900" b="1" dirty="0">
                <a:solidFill>
                  <a:schemeClr val="accent1">
                    <a:lumMod val="75000"/>
                  </a:schemeClr>
                </a:solidFill>
              </a:rPr>
              <a:t>(</a:t>
            </a:r>
            <a:r>
              <a:rPr lang="en-US" sz="1900" b="1" dirty="0" err="1">
                <a:solidFill>
                  <a:schemeClr val="accent1">
                    <a:lumMod val="75000"/>
                  </a:schemeClr>
                </a:solidFill>
              </a:rPr>
              <a:t>int</a:t>
            </a:r>
            <a:r>
              <a:rPr lang="en-US" sz="1900" b="1" dirty="0">
                <a:solidFill>
                  <a:schemeClr val="accent1">
                    <a:lumMod val="75000"/>
                  </a:schemeClr>
                </a:solidFill>
              </a:rPr>
              <a:t> *</a:t>
            </a:r>
            <a:r>
              <a:rPr lang="en-US" sz="1900" b="1" dirty="0" err="1">
                <a:solidFill>
                  <a:schemeClr val="accent1">
                    <a:lumMod val="75000"/>
                  </a:schemeClr>
                </a:solidFill>
              </a:rPr>
              <a:t>q,int</a:t>
            </a:r>
            <a:r>
              <a:rPr lang="en-US" sz="1900" b="1" dirty="0">
                <a:solidFill>
                  <a:schemeClr val="accent1">
                    <a:lumMod val="75000"/>
                  </a:schemeClr>
                </a:solidFill>
              </a:rPr>
              <a:t> *f, </a:t>
            </a:r>
            <a:r>
              <a:rPr lang="en-US" sz="1900" b="1" dirty="0" err="1">
                <a:solidFill>
                  <a:schemeClr val="accent1">
                    <a:lumMod val="75000"/>
                  </a:schemeClr>
                </a:solidFill>
              </a:rPr>
              <a:t>int</a:t>
            </a:r>
            <a:r>
              <a:rPr lang="en-US" sz="1900" b="1" dirty="0">
                <a:solidFill>
                  <a:schemeClr val="accent1">
                    <a:lumMod val="75000"/>
                  </a:schemeClr>
                </a:solidFill>
              </a:rPr>
              <a:t> *r, </a:t>
            </a:r>
            <a:r>
              <a:rPr lang="en-US" sz="1900" b="1" dirty="0" err="1">
                <a:solidFill>
                  <a:schemeClr val="accent1">
                    <a:lumMod val="75000"/>
                  </a:schemeClr>
                </a:solidFill>
              </a:rPr>
              <a:t>int</a:t>
            </a:r>
            <a:r>
              <a:rPr lang="en-US" sz="1900" b="1" dirty="0">
                <a:solidFill>
                  <a:schemeClr val="accent1">
                    <a:lumMod val="75000"/>
                  </a:schemeClr>
                </a:solidFill>
              </a:rPr>
              <a:t> size, </a:t>
            </a:r>
            <a:r>
              <a:rPr lang="en-US" sz="1900" b="1" dirty="0" err="1">
                <a:solidFill>
                  <a:schemeClr val="accent1">
                    <a:lumMod val="75000"/>
                  </a:schemeClr>
                </a:solidFill>
              </a:rPr>
              <a:t>int</a:t>
            </a:r>
            <a:r>
              <a:rPr lang="en-US" sz="1900" b="1" dirty="0">
                <a:solidFill>
                  <a:schemeClr val="accent1">
                    <a:lumMod val="75000"/>
                  </a:schemeClr>
                </a:solidFill>
              </a:rPr>
              <a:t> x)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 f ,r are pointers to front and rear of the queue, size is the max size of queue</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a:solidFill>
                  <a:schemeClr val="accent1">
                    <a:lumMod val="75000"/>
                  </a:schemeClr>
                </a:solidFill>
              </a:rPr>
              <a:t>check for queue overflow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if</a:t>
            </a:r>
            <a:r>
              <a:rPr lang="en-US" sz="1900" b="1" dirty="0">
                <a:solidFill>
                  <a:schemeClr val="accent1">
                    <a:lumMod val="75000"/>
                  </a:schemeClr>
                </a:solidFill>
              </a:rPr>
              <a:t>((*r+1)%size==*f)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err="1">
                <a:solidFill>
                  <a:schemeClr val="accent1">
                    <a:lumMod val="75000"/>
                  </a:schemeClr>
                </a:solidFill>
              </a:rPr>
              <a:t>printf</a:t>
            </a:r>
            <a:r>
              <a:rPr lang="en-US" sz="1900" b="1" dirty="0">
                <a:solidFill>
                  <a:schemeClr val="accent1">
                    <a:lumMod val="75000"/>
                  </a:schemeClr>
                </a:solidFill>
              </a:rPr>
              <a:t>("Queue Overflow..\n");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return </a:t>
            </a:r>
            <a:r>
              <a:rPr lang="en-US" sz="1900" b="1" dirty="0">
                <a:solidFill>
                  <a:schemeClr val="accent1">
                    <a:lumMod val="75000"/>
                  </a:schemeClr>
                </a:solidFill>
              </a:rPr>
              <a:t>-1;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else  </a:t>
            </a:r>
          </a:p>
          <a:p>
            <a:pPr marL="88900" eaLnBrk="0" fontAlgn="base" hangingPunct="0">
              <a:spcBef>
                <a:spcPct val="0"/>
              </a:spcBef>
            </a:pP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a:t>
            </a:r>
            <a:r>
              <a:rPr lang="en-US" sz="1900" b="1" dirty="0">
                <a:solidFill>
                  <a:schemeClr val="accent1">
                    <a:lumMod val="75000"/>
                  </a:schemeClr>
                </a:solidFill>
              </a:rPr>
              <a:t>r=(*r+1)%size;     </a:t>
            </a:r>
            <a:r>
              <a:rPr lang="en-US" sz="1900" b="1" dirty="0" smtClean="0">
                <a:solidFill>
                  <a:schemeClr val="accent1">
                    <a:lumMod val="75000"/>
                  </a:schemeClr>
                </a:solidFill>
              </a:rPr>
              <a:t>//get the rear index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q</a:t>
            </a:r>
            <a:r>
              <a:rPr lang="en-US" sz="1900" b="1" dirty="0">
                <a:solidFill>
                  <a:schemeClr val="accent1">
                    <a:lumMod val="75000"/>
                  </a:schemeClr>
                </a:solidFill>
              </a:rPr>
              <a:t>[*r]=x;    </a:t>
            </a:r>
            <a:r>
              <a:rPr lang="en-US" sz="1900" b="1" dirty="0" smtClean="0">
                <a:solidFill>
                  <a:schemeClr val="accent1">
                    <a:lumMod val="75000"/>
                  </a:schemeClr>
                </a:solidFill>
              </a:rPr>
              <a:t>//insert at rear index     </a:t>
            </a:r>
          </a:p>
          <a:p>
            <a:pPr marL="88900" eaLnBrk="0" fontAlgn="base" hangingPunct="0">
              <a:spcBef>
                <a:spcPct val="0"/>
              </a:spcBef>
            </a:pPr>
            <a:r>
              <a:rPr lang="en-US" sz="1900" b="1" dirty="0" smtClean="0">
                <a:solidFill>
                  <a:schemeClr val="accent1">
                    <a:lumMod val="75000"/>
                  </a:schemeClr>
                </a:solidFill>
              </a:rPr>
              <a:t>	if</a:t>
            </a:r>
            <a:r>
              <a:rPr lang="en-US" sz="1900" b="1" dirty="0">
                <a:solidFill>
                  <a:schemeClr val="accent1">
                    <a:lumMod val="75000"/>
                  </a:schemeClr>
                </a:solidFill>
              </a:rPr>
              <a:t>(*f==-1)  </a:t>
            </a:r>
            <a:r>
              <a:rPr lang="en-US" sz="1900" b="1" dirty="0" smtClean="0">
                <a:solidFill>
                  <a:schemeClr val="accent1">
                    <a:lumMod val="75000"/>
                  </a:schemeClr>
                </a:solidFill>
              </a:rPr>
              <a:t>//if first element         </a:t>
            </a: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a:solidFill>
                  <a:schemeClr val="accent1">
                    <a:lumMod val="75000"/>
                  </a:schemeClr>
                </a:solidFill>
              </a:rPr>
              <a:t>f=0;     </a:t>
            </a:r>
            <a:r>
              <a:rPr lang="en-US" sz="1900" b="1" dirty="0" smtClean="0">
                <a:solidFill>
                  <a:schemeClr val="accent1">
                    <a:lumMod val="75000"/>
                  </a:schemeClr>
                </a:solidFill>
              </a:rPr>
              <a:t>// make front point to 0    </a:t>
            </a:r>
            <a:endParaRPr lang="en-US" sz="1900" b="1" dirty="0">
              <a:solidFill>
                <a:schemeClr val="accent1">
                  <a:lumMod val="75000"/>
                </a:schemeClr>
              </a:solidFill>
            </a:endParaRPr>
          </a:p>
          <a:p>
            <a:pPr marL="88900" eaLnBrk="0" fontAlgn="base" hangingPunct="0">
              <a:spcBef>
                <a:spcPct val="0"/>
              </a:spcBef>
            </a:pPr>
            <a:r>
              <a:rPr lang="en-US" sz="1900" b="1" dirty="0" smtClean="0">
                <a:solidFill>
                  <a:schemeClr val="accent1">
                    <a:lumMod val="75000"/>
                  </a:schemeClr>
                </a:solidFill>
              </a:rPr>
              <a:t>	return </a:t>
            </a:r>
            <a:r>
              <a:rPr lang="en-US" sz="1900" b="1" dirty="0">
                <a:solidFill>
                  <a:schemeClr val="accent1">
                    <a:lumMod val="75000"/>
                  </a:schemeClr>
                </a:solidFill>
              </a:rPr>
              <a:t>1;   </a:t>
            </a:r>
            <a:endParaRPr lang="en-US" sz="1900" b="1" dirty="0" smtClean="0">
              <a:solidFill>
                <a:schemeClr val="accent1">
                  <a:lumMod val="75000"/>
                </a:schemeClr>
              </a:solidFill>
            </a:endParaRP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r>
              <a:rPr lang="en-US" sz="1900" b="1" dirty="0">
                <a:solidFill>
                  <a:schemeClr val="accent1">
                    <a:lumMod val="75000"/>
                  </a:schemeClr>
                </a:solidFill>
              </a:rPr>
              <a:t>}  </a:t>
            </a:r>
            <a:endParaRPr lang="en-US" sz="1900" b="1" dirty="0" smtClean="0">
              <a:solidFill>
                <a:schemeClr val="accent1">
                  <a:lumMod val="75000"/>
                </a:schemeClr>
              </a:solidFill>
            </a:endParaRPr>
          </a:p>
          <a:p>
            <a:pPr marL="88900" eaLnBrk="0" fontAlgn="base" hangingPunct="0">
              <a:spcBef>
                <a:spcPct val="0"/>
              </a:spcBef>
            </a:pPr>
            <a:r>
              <a:rPr lang="en-US" sz="1900" b="1" dirty="0">
                <a:solidFill>
                  <a:schemeClr val="accent1">
                    <a:lumMod val="75000"/>
                  </a:schemeClr>
                </a:solidFill>
              </a:rPr>
              <a:t> </a:t>
            </a:r>
            <a:r>
              <a:rPr lang="en-US" sz="1900" b="1" dirty="0" smtClean="0">
                <a:solidFill>
                  <a:schemeClr val="accent1">
                    <a:lumMod val="75000"/>
                  </a:schemeClr>
                </a:solidFill>
              </a:rPr>
              <a:t>     }</a:t>
            </a:r>
          </a:p>
        </p:txBody>
      </p:sp>
    </p:spTree>
    <p:extLst>
      <p:ext uri="{BB962C8B-B14F-4D97-AF65-F5344CB8AC3E}">
        <p14:creationId xmlns:p14="http://schemas.microsoft.com/office/powerpoint/2010/main" val="3864108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738</Words>
  <Application>Microsoft Office PowerPoint</Application>
  <PresentationFormat>Widescreen</PresentationFormat>
  <Paragraphs>222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HP</cp:lastModifiedBy>
  <cp:revision>228</cp:revision>
  <dcterms:created xsi:type="dcterms:W3CDTF">2020-06-03T14:19:11Z</dcterms:created>
  <dcterms:modified xsi:type="dcterms:W3CDTF">2020-07-28T07:23:42Z</dcterms:modified>
</cp:coreProperties>
</file>