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"/>
  </p:notesMasterIdLst>
  <p:handoutMasterIdLst>
    <p:handoutMasterId r:id="rId6"/>
  </p:handoutMasterIdLst>
  <p:sldIdLst>
    <p:sldId id="257" r:id="rId2"/>
    <p:sldId id="269" r:id="rId3"/>
    <p:sldId id="268" r:id="rId4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12190413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454854-A86E-41FC-A274-29ED7C9B5C68}">
          <p14:sldIdLst>
            <p14:sldId id="25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816">
          <p15:clr>
            <a:srgbClr val="A4A3A4"/>
          </p15:clr>
        </p15:guide>
        <p15:guide id="3" pos="323">
          <p15:clr>
            <a:srgbClr val="A4A3A4"/>
          </p15:clr>
        </p15:guide>
        <p15:guide id="8" orient="horz" pos="1073">
          <p15:clr>
            <a:srgbClr val="A4A3A4"/>
          </p15:clr>
        </p15:guide>
        <p15:guide id="9" pos="7388">
          <p15:clr>
            <a:srgbClr val="A4A3A4"/>
          </p15:clr>
        </p15:guide>
        <p15:guide id="10" pos="3997">
          <p15:clr>
            <a:srgbClr val="A4A3A4"/>
          </p15:clr>
        </p15:guide>
        <p15:guide id="11" pos="37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9168" autoAdjust="0"/>
  </p:normalViewPr>
  <p:slideViewPr>
    <p:cSldViewPr snapToGrid="0" snapToObjects="1" showGuides="1">
      <p:cViewPr>
        <p:scale>
          <a:sx n="84" d="100"/>
          <a:sy n="84" d="100"/>
        </p:scale>
        <p:origin x="840" y="-96"/>
      </p:cViewPr>
      <p:guideLst>
        <p:guide orient="horz" pos="3816"/>
        <p:guide pos="323"/>
        <p:guide orient="horz" pos="1073"/>
        <p:guide pos="7388"/>
        <p:guide pos="3997"/>
        <p:guide pos="3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75" d="100"/>
          <a:sy n="75" d="100"/>
        </p:scale>
        <p:origin x="-3156" y="-31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4F8C25-2825-4119-BA16-588E6DFB19B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F8C68-7958-49B7-9783-5945B2C4B2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78A179D-7DD9-46E1-AFA3-D0BA75DF8801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9371F-87DE-4F54-BFFD-32FF513D8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2118D-3F72-4238-8CFD-865939FC2C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573C083-1ED4-46A3-9FF6-57D424860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37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90783C4-DF73-4A49-AF9B-CADEB2E007E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4272" y="4759643"/>
            <a:ext cx="6119622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917341E-2506-444C-9B1E-40D90DDA1E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100"/>
      </a:spcBef>
      <a:spcAft>
        <a:spcPts val="200"/>
      </a:spcAft>
      <a:defRPr sz="9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Bef>
        <a:spcPts val="100"/>
      </a:spcBef>
      <a:spcAft>
        <a:spcPts val="2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0000" indent="-90000" algn="l" defTabSz="914400" rtl="0" eaLnBrk="1" latinLnBrk="0" hangingPunct="1">
      <a:spcBef>
        <a:spcPts val="100"/>
      </a:spcBef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341E-2506-444C-9B1E-40D90DDA1E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341E-2506-444C-9B1E-40D90DDA1E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05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CE982E12-914E-43B9-BF5D-08756B43CA56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1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-393438" y="1661741"/>
            <a:ext cx="393438" cy="4429869"/>
            <a:chOff x="-393438" y="1661741"/>
            <a:chExt cx="393438" cy="4429869"/>
          </a:xfrm>
        </p:grpSpPr>
        <p:grpSp>
          <p:nvGrpSpPr>
            <p:cNvPr id="18" name="Group 17"/>
            <p:cNvGrpSpPr/>
            <p:nvPr/>
          </p:nvGrpSpPr>
          <p:grpSpPr bwMode="black">
            <a:xfrm>
              <a:off x="-393438" y="1661741"/>
              <a:ext cx="393438" cy="76944"/>
              <a:chOff x="365126" y="-276683"/>
              <a:chExt cx="393438" cy="76944"/>
            </a:xfrm>
          </p:grpSpPr>
          <p:cxnSp>
            <p:nvCxnSpPr>
              <p:cNvPr id="19" name="Straight Connector 18"/>
              <p:cNvCxnSpPr/>
              <p:nvPr/>
            </p:nvCxnSpPr>
            <p:spPr bwMode="black">
              <a:xfrm rot="16200000">
                <a:off x="701414" y="-292980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 bwMode="black">
              <a:xfrm>
                <a:off x="365126" y="-276683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1.89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 bwMode="black">
            <a:xfrm>
              <a:off x="-393438" y="6014666"/>
              <a:ext cx="393438" cy="76944"/>
              <a:chOff x="365126" y="-276683"/>
              <a:chExt cx="393438" cy="76944"/>
            </a:xfrm>
          </p:grpSpPr>
          <p:cxnSp>
            <p:nvCxnSpPr>
              <p:cNvPr id="22" name="Straight Connector 21"/>
              <p:cNvCxnSpPr/>
              <p:nvPr/>
            </p:nvCxnSpPr>
            <p:spPr bwMode="black">
              <a:xfrm rot="16200000">
                <a:off x="701414" y="-292980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 bwMode="black">
              <a:xfrm>
                <a:off x="365126" y="-276683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2.88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4650" y="-271921"/>
            <a:ext cx="11487150" cy="236202"/>
            <a:chOff x="374650" y="-271921"/>
            <a:chExt cx="11487150" cy="236202"/>
          </a:xfrm>
        </p:grpSpPr>
        <p:grpSp>
          <p:nvGrpSpPr>
            <p:cNvPr id="10" name="Group 9"/>
            <p:cNvGrpSpPr/>
            <p:nvPr/>
          </p:nvGrpSpPr>
          <p:grpSpPr bwMode="black">
            <a:xfrm>
              <a:off x="374650" y="-271921"/>
              <a:ext cx="271463" cy="236202"/>
              <a:chOff x="374650" y="-271921"/>
              <a:chExt cx="271463" cy="236202"/>
            </a:xfrm>
          </p:grpSpPr>
          <p:cxnSp>
            <p:nvCxnSpPr>
              <p:cNvPr id="8" name="Straight Connector 7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tabLst/>
                </a:pPr>
                <a:r>
                  <a:rPr lang="en-US" sz="500" noProof="0" dirty="0">
                    <a:solidFill>
                      <a:schemeClr val="accent5"/>
                    </a:solidFill>
                  </a:rPr>
                  <a:t>6.10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 bwMode="black">
            <a:xfrm>
              <a:off x="11590337" y="-271921"/>
              <a:ext cx="271463" cy="236202"/>
              <a:chOff x="374650" y="-271921"/>
              <a:chExt cx="271463" cy="236202"/>
            </a:xfrm>
          </p:grpSpPr>
          <p:cxnSp>
            <p:nvCxnSpPr>
              <p:cNvPr id="14" name="Straight Connector 13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6.16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 bwMode="black">
            <a:xfrm>
              <a:off x="5756275" y="-271921"/>
              <a:ext cx="271463" cy="236202"/>
              <a:chOff x="374650" y="-271921"/>
              <a:chExt cx="271463" cy="236202"/>
            </a:xfrm>
          </p:grpSpPr>
          <p:cxnSp>
            <p:nvCxnSpPr>
              <p:cNvPr id="25" name="Straight Connector 24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0.22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 bwMode="black">
            <a:xfrm>
              <a:off x="6207980" y="-271921"/>
              <a:ext cx="271463" cy="236202"/>
              <a:chOff x="374650" y="-271921"/>
              <a:chExt cx="271463" cy="236202"/>
            </a:xfrm>
          </p:grpSpPr>
          <p:cxnSp>
            <p:nvCxnSpPr>
              <p:cNvPr id="28" name="Straight Connector 27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0.27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an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0956C2BB-ED3F-4D9A-8DAA-C6D4B51B27B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4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gent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285518E8-56BB-4751-ACD4-E3BCD0DB00BE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5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75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urp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3D9B0CCC-A521-47C1-AA74-BDE5E0E9A14B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6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38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0812BAE-26C3-4406-937C-6693A06F4DCC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09" y="1645350"/>
            <a:ext cx="11230781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5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57B75B4-7956-48EC-BED6-116ABDBBCAC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09" y="1645350"/>
            <a:ext cx="11230781" cy="441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3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57B75B4-7956-48EC-BED6-116ABDBBCAC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510382" y="1700212"/>
            <a:ext cx="11215308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E13C3E-65AB-4DBB-BEEE-BF7FD011ADA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10" y="1645350"/>
            <a:ext cx="5397098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2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E13C3E-65AB-4DBB-BEEE-BF7FD011ADA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510382" y="1700212"/>
            <a:ext cx="5382000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3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E13C3E-65AB-4DBB-BEEE-BF7FD011ADA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510382" y="1700212"/>
            <a:ext cx="5382000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43690" y="1700212"/>
            <a:ext cx="5382000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4)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6A5A94-1DB4-43D6-BE6E-041F0A94C30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09" y="1645350"/>
            <a:ext cx="5385600" cy="19836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494909" y="4071750"/>
            <a:ext cx="5385600" cy="19836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 bwMode="gray">
          <a:xfrm>
            <a:off x="6327105" y="40717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402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E4799440-1AC9-43E6-AD22-255EA0A8C3CA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2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7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6A5A94-1DB4-43D6-BE6E-041F0A94C30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10382" y="1700212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8"/>
          </p:nvPr>
        </p:nvSpPr>
        <p:spPr bwMode="gray">
          <a:xfrm>
            <a:off x="510382" y="4126611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/>
          </p:nvPr>
        </p:nvSpPr>
        <p:spPr bwMode="gray">
          <a:xfrm>
            <a:off x="6327105" y="40717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6A5A94-1DB4-43D6-BE6E-041F0A94C30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10382" y="1700212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gray">
          <a:xfrm>
            <a:off x="510382" y="4126611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gray">
          <a:xfrm>
            <a:off x="6342472" y="1700212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gray">
          <a:xfrm>
            <a:off x="6342472" y="4126611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3013596-1E27-41DC-ABFC-4BA971B24A4D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4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D1A26EC-F0D4-458D-9668-2869B58CE40A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3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fld id="{365039BE-3404-4605-8CED-8D864EAAC6F3}" type="datetime6">
              <a:rPr lang="en-US" smtClean="0">
                <a:solidFill>
                  <a:srgbClr val="000000"/>
                </a:solidFill>
              </a:rPr>
              <a:pPr/>
              <a:t>March 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│ 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fld id="{24CE9F9C-09F2-493A-BB07-8EBAF5D89596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C72D76ED-7D81-4869-8622-DCF045E15BE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25CAE53A-739D-4222-9E3B-AAD9555A7B7F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nas-mainz\LEBEMAN_Projekte\Bayer\__[COVESTRO]\16-0712_Covestro_Masterupdate\vom Kunden\LOGOS\3_Covestro_Primary_BrandMark_Black-White_on-screen\1_Covestro_Primary_BrandMark_Black-White_standard-use_RGB\COV_BM_P_std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fld id="{86CFB0DA-C4B1-43CC-A893-1AE85BACB117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7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CA9C082C-D698-444F-BC8E-ABB9645AAC08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ABBA7D8C-83BF-49C6-8344-B4B4A69A35AB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6330969B-0E0B-4F7F-989F-29758250715D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tx1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3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554C7498-B9D6-49F1-AB73-442DD291CBCE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12319FFC-289F-4AA2-B36D-97F59796A1E9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4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3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C6C3CFD5-F61D-4910-8921-469D6052F4F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5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2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00328A41-5B62-4181-8154-06A6F2783F4E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6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3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ya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3164613D-38CA-4814-9AD9-E79EDF231416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1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0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D6CCA867-1162-497F-8A8F-3DE9DC567D79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2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Yellow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9B685371-B877-44E4-BFA5-F47ED22C32A3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tx1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theme" Target="../theme/theme1.xml"/><Relationship Id="rId3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9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4908" y="1645350"/>
            <a:ext cx="11230781" cy="44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17070" y="6334978"/>
            <a:ext cx="1237744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marL="0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/>
            </a:lvl4pPr>
            <a:lvl5pPr marL="0" indent="0" algn="r">
              <a:defRPr sz="800"/>
            </a:lvl5pPr>
            <a:lvl6pPr marL="0" indent="0" algn="r">
              <a:defRPr sz="800"/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fld id="{799CDD2B-4B91-4D4F-95A1-BF56BAAB512D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316983" y="6334978"/>
            <a:ext cx="9408707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/>
            </a:lvl2pPr>
            <a:lvl3pPr marL="0" indent="0">
              <a:tabLst/>
              <a:defRPr sz="800"/>
            </a:lvl3pPr>
            <a:lvl4pPr marL="0" indent="0">
              <a:defRPr sz="800"/>
            </a:lvl4pPr>
            <a:lvl5pPr marL="0" indent="0">
              <a:defRPr sz="800"/>
            </a:lvl5pPr>
            <a:lvl6pPr marL="0" indent="0">
              <a:defRPr sz="800"/>
            </a:lvl6pPr>
            <a:lvl7pPr marL="0" indent="0">
              <a:defRPr sz="800"/>
            </a:lvl7pPr>
            <a:lvl8pPr marL="0" indent="0" algn="l">
              <a:defRPr sz="800"/>
            </a:lvl8pPr>
            <a:lvl9pPr marL="0" indent="0">
              <a:defRPr sz="800"/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02681" y="6334978"/>
            <a:ext cx="375197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0" indent="0">
              <a:defRPr sz="800">
                <a:solidFill>
                  <a:schemeClr val="tx1"/>
                </a:solidFill>
              </a:defRPr>
            </a:lvl3pPr>
            <a:lvl4pPr marL="0" indent="0">
              <a:defRPr sz="800">
                <a:solidFill>
                  <a:schemeClr val="tx1"/>
                </a:solidFill>
              </a:defRPr>
            </a:lvl4pPr>
            <a:lvl5pPr marL="0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>
                <a:solidFill>
                  <a:schemeClr val="tx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109" name="Picture 85" descr="\\nas-mainz\LEBEMAN_Projekte\Covestro\2018\18-0411_Master und Chartpoolanpassungen_Weith\vom Kunden\COV_BM_P_std_FC_pos_RGB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883449" y="332656"/>
            <a:ext cx="842399" cy="8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892" r:id="rId24"/>
    <p:sldLayoutId id="2147483893" r:id="rId25"/>
    <p:sldLayoutId id="2147483894" r:id="rId26"/>
    <p:sldLayoutId id="2147483895" r:id="rId27"/>
    <p:sldLayoutId id="2147483896" r:id="rId28"/>
    <p:sldLayoutId id="2147483897" r:id="rId29"/>
    <p:sldLayoutId id="214748389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Tx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073" userDrawn="1">
          <p15:clr>
            <a:srgbClr val="F26B43"/>
          </p15:clr>
        </p15:guide>
        <p15:guide id="4" pos="3713" userDrawn="1">
          <p15:clr>
            <a:srgbClr val="F26B43"/>
          </p15:clr>
        </p15:guide>
        <p15:guide id="5" pos="3998" userDrawn="1">
          <p15:clr>
            <a:srgbClr val="F26B43"/>
          </p15:clr>
        </p15:guide>
        <p15:guide id="6" pos="7388" userDrawn="1">
          <p15:clr>
            <a:srgbClr val="F26B43"/>
          </p15:clr>
        </p15:guide>
        <p15:guide id="7" pos="323" userDrawn="1">
          <p15:clr>
            <a:srgbClr val="F26B43"/>
          </p15:clr>
        </p15:guide>
        <p15:guide id="8" orient="horz" pos="3816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identitynet.covestro.com/index.php" TargetMode="External"/><Relationship Id="rId3" Type="http://schemas.openxmlformats.org/officeDocument/2006/relationships/hyperlink" Target="https://mediahub.covestro.com/login/" TargetMode="External"/><Relationship Id="rId4" Type="http://schemas.openxmlformats.org/officeDocument/2006/relationships/hyperlink" Target="https://identitynet.covestro.com/icons.php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CD7-52B4-453A-A157-A10A5E7912A0}" type="datetime6">
              <a:rPr lang="en-US" smtClean="0"/>
              <a:pPr/>
              <a:t>March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│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9F9C-09F2-493A-BB07-8EBAF5D895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20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Internally facing application</a:t>
            </a:r>
          </a:p>
          <a:p>
            <a:r>
              <a:t>• Load balancers for interfacing</a:t>
            </a:r>
          </a:p>
          <a:p>
            <a:r>
              <a:t>• ECS environment running multiple containers</a:t>
            </a:r>
          </a:p>
          <a:p>
            <a:r>
              <a:t>• RDS PostgreSQL database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Python: Flask, Jinja, FastAPI</a:t>
            </a:r>
          </a:p>
          <a:p>
            <a:r>
              <a:t>• HTML, Javascript</a:t>
            </a:r>
          </a:p>
          <a:p>
            <a:r>
              <a:t>• SQL (PostgreSQL dialect)</a:t>
            </a:r>
          </a:p>
          <a:p>
            <a:r>
              <a:t>• Docker</a:t>
            </a:r>
          </a:p>
          <a:p>
            <a:r>
              <a:t>• Bash -- scripting</a:t>
            </a:r>
          </a:p>
          <a:p>
            <a:r>
              <a:t>• AWS: environment, CLI, API (boto3), CloudFormation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did we learn? - Prompting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Detail is good but not always necessary or beneficial</a:t>
            </a:r>
          </a:p>
          <a:p>
            <a:r>
              <a:t>• Remind it where things are located and how you want things structured</a:t>
            </a:r>
          </a:p>
          <a:p>
            <a:r>
              <a:t>• Be specific if you are looking for specific outcomes</a:t>
            </a:r>
          </a:p>
          <a:p>
            <a:r>
              <a:t>• Use shared files for common information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did we learn? - Generated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Structure and organization</a:t>
            </a:r>
          </a:p>
          <a:p>
            <a:r>
              <a:t>• Code appearance</a:t>
            </a:r>
          </a:p>
          <a:p>
            <a:r>
              <a:t>• Maintainability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did we learn? - What it can 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Add new modules</a:t>
            </a:r>
          </a:p>
          <a:p>
            <a:r>
              <a:t>• Feature enhancements</a:t>
            </a:r>
          </a:p>
          <a:p>
            <a:r>
              <a:t>• Database enhancements</a:t>
            </a:r>
          </a:p>
          <a:p>
            <a:r>
              <a:t>• Generate database data</a:t>
            </a:r>
          </a:p>
          <a:p>
            <a:r>
              <a:t>• Diagram the application</a:t>
            </a:r>
          </a:p>
          <a:p>
            <a:r>
              <a:t>• Refactor code structure</a:t>
            </a:r>
          </a:p>
          <a:p>
            <a:r>
              <a:t>• Refactor user interface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AI - Commands and Responses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Seasoned developer and the gorilla with a hammer</a:t>
            </a:r>
          </a:p>
          <a:p>
            <a:r>
              <a:t>(image placeholder)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AI - Good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Maintaining documentation (readme)</a:t>
            </a:r>
          </a:p>
          <a:p>
            <a:r>
              <a:t>• Building and maintaining scripts for build and deploy</a:t>
            </a:r>
          </a:p>
          <a:p>
            <a:r>
              <a:t>• Using interesting technologies and/or techniques</a:t>
            </a:r>
          </a:p>
          <a:p>
            <a:r>
              <a:t>• Showing signs of good application structure</a:t>
            </a:r>
          </a:p>
          <a:p>
            <a:r>
              <a:t>• Refactoring code</a:t>
            </a:r>
          </a:p>
          <a:p>
            <a:r>
              <a:t>• Pretty good at layout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AI - Odd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Flipping between two solutions when debugging</a:t>
            </a:r>
          </a:p>
          <a:p>
            <a:r>
              <a:t>• Proposing multiple solutions but picking one without asking</a:t>
            </a:r>
          </a:p>
          <a:p>
            <a:r>
              <a:t>• Diff Edit Mismatch</a:t>
            </a:r>
          </a:p>
          <a:p>
            <a:r>
              <a:t>  (image placeholder)</a:t>
            </a:r>
          </a:p>
          <a:p>
            <a:r>
              <a:t>• Bad code -- that it caught itself</a:t>
            </a:r>
          </a:p>
          <a:p>
            <a:r>
              <a:t>• Running out of steam and writing incomplete files -- then fixing 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AI - Bad things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Removing my changes</a:t>
            </a:r>
          </a:p>
          <a:p>
            <a:r>
              <a:t>• Making a change in some modules but not in others</a:t>
            </a:r>
          </a:p>
          <a:p>
            <a:r>
              <a:t>• Moving files from one place to another (duplicating)</a:t>
            </a:r>
          </a:p>
          <a:p>
            <a:r>
              <a:t>• Bad code (occasional)</a:t>
            </a:r>
          </a:p>
          <a:p>
            <a:r>
              <a:t>• Not great at debugging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AI - Things to watch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Be clear about names and paths</a:t>
            </a:r>
          </a:p>
          <a:p>
            <a:r>
              <a:t>• Be clear about technolgies you want used</a:t>
            </a:r>
          </a:p>
          <a:p>
            <a:r>
              <a:t>• Remind it of changes that will impact many parts of the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75B4-7956-48EC-BED6-116ABDBBCAC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9F9C-09F2-493A-BB07-8EBAF5D8959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>
                <a:solidFill>
                  <a:schemeClr val="accent6"/>
                </a:solidFill>
              </a:rPr>
              <a:t>Thank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you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for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using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the</a:t>
            </a:r>
            <a:r>
              <a:rPr lang="de-DE" sz="1600" dirty="0">
                <a:solidFill>
                  <a:schemeClr val="accent6"/>
                </a:solidFill>
              </a:rPr>
              <a:t> Covestro PowerPoint Template!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These guidelines form the basis of a </a:t>
            </a:r>
            <a:r>
              <a:rPr lang="en-US" sz="1600" b="1" dirty="0">
                <a:solidFill>
                  <a:schemeClr val="tx2"/>
                </a:solidFill>
              </a:rPr>
              <a:t>uniform PowerPoint presentation for Covestro.</a:t>
            </a:r>
            <a:r>
              <a:rPr lang="en-US" sz="1600" dirty="0">
                <a:solidFill>
                  <a:schemeClr val="tx2"/>
                </a:solidFill>
              </a:rPr>
              <a:t> To ensure a uniform look, please prepare all new presentations based on </a:t>
            </a:r>
            <a:r>
              <a:rPr lang="en-US" sz="1600" b="1" dirty="0">
                <a:solidFill>
                  <a:schemeClr val="tx2"/>
                </a:solidFill>
              </a:rPr>
              <a:t>our presentation templates</a:t>
            </a:r>
            <a:r>
              <a:rPr lang="en-US" sz="1600" dirty="0">
                <a:solidFill>
                  <a:schemeClr val="tx2"/>
                </a:solidFill>
              </a:rPr>
              <a:t>, the Chart Pool and the presentation layouts.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White and black layouts can be combined</a:t>
            </a:r>
            <a:r>
              <a:rPr lang="en-US" sz="1600" dirty="0">
                <a:solidFill>
                  <a:schemeClr val="tx2"/>
                </a:solidFill>
              </a:rPr>
              <a:t>, no need to choose between either one or the other background color.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</a:rPr>
              <a:t>Characteristic elements: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Please use the Covestro circle element exactly as described in the </a:t>
            </a:r>
            <a:r>
              <a:rPr lang="en-US" sz="1600" dirty="0">
                <a:hlinkClick r:id="rId2"/>
              </a:rPr>
              <a:t>Covestro Identity Net</a:t>
            </a:r>
            <a:r>
              <a:rPr lang="en-US" sz="1600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</a:rPr>
              <a:t>Do not use: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Any clipart or comics, shadows, glossy looks or mirroring. Do not use any hazy effects.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</a:rPr>
              <a:t>Special colors: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Use only the colors included in the slide master's color palette.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Pictures: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All Covestro pictures can be downloaded in the </a:t>
            </a:r>
            <a:r>
              <a:rPr lang="de-DE" sz="1600" dirty="0">
                <a:hlinkClick r:id="rId3"/>
              </a:rPr>
              <a:t>Covestro Media Hub</a:t>
            </a:r>
            <a:r>
              <a:rPr lang="de-DE" sz="1600" dirty="0"/>
              <a:t>. </a:t>
            </a:r>
            <a:r>
              <a:rPr lang="en-US" sz="1600" dirty="0">
                <a:solidFill>
                  <a:schemeClr val="tx2"/>
                </a:solidFill>
              </a:rPr>
              <a:t>Please check the copyright information before using an image. </a:t>
            </a:r>
          </a:p>
          <a:p>
            <a:pPr lvl="1"/>
            <a:r>
              <a:rPr lang="en-US" sz="1600" b="1" dirty="0"/>
              <a:t>Icons: </a:t>
            </a:r>
            <a:br>
              <a:rPr lang="en-US" sz="1600" b="1" dirty="0"/>
            </a:br>
            <a:r>
              <a:rPr lang="en-US" sz="1600" dirty="0">
                <a:solidFill>
                  <a:schemeClr val="tx2"/>
                </a:solidFill>
              </a:rPr>
              <a:t>All available icons can be downloaded on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Covestro Identity Net</a:t>
            </a:r>
            <a:r>
              <a:rPr lang="en-US" sz="1600" dirty="0">
                <a:solidFill>
                  <a:schemeClr val="tx2"/>
                </a:solidFill>
              </a:rPr>
              <a:t>. Please use the “Screen” version for presentations.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033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AI coding tools can significantly enhance developer productivity</a:t>
            </a:r>
          </a:p>
          <a:p>
            <a:r>
              <a:t>• With proper prompting and oversight, AI can build large, maintainable codebases</a:t>
            </a:r>
          </a:p>
          <a:p>
            <a:r>
              <a:t>• Understanding AI's strengths and limitations is key to effective collaboration</a:t>
            </a:r>
          </a:p>
          <a:p>
            <a:r>
              <a:t>• ChemTrack project demonstrates the real-world application of AI 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DA1A-E86C-4291-9884-8511DE2D4ED2}" type="datetime6">
              <a:rPr lang="en-US" smtClean="0"/>
              <a:pPr/>
              <a:t>March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│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9F9C-09F2-493A-BB07-8EBAF5D895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ChemTrack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AI Coding?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Modern AI coding tools provide:</a:t>
            </a:r>
          </a:p>
          <a:p>
            <a:pPr lvl="1"/>
            <a:r>
              <a:t>• Problem solving</a:t>
            </a:r>
          </a:p>
          <a:p>
            <a:pPr lvl="2"/>
            <a:r>
              <a:t>  ▪ Cova</a:t>
            </a:r>
          </a:p>
          <a:p>
            <a:pPr lvl="1"/>
            <a:r>
              <a:t>• Coding Assistant</a:t>
            </a:r>
          </a:p>
          <a:p>
            <a:pPr lvl="2"/>
            <a:r>
              <a:t>  ▪ GitHub Copilot</a:t>
            </a:r>
          </a:p>
          <a:p>
            <a:pPr lvl="2"/>
            <a:r>
              <a:t>  ▪ Amazon Q</a:t>
            </a:r>
          </a:p>
          <a:p>
            <a:pPr lvl="2"/>
            <a:r>
              <a:t>  ▪ Tabnine</a:t>
            </a:r>
          </a:p>
          <a:p>
            <a:pPr lvl="2"/>
            <a:r>
              <a:t>  ▪ Codeium</a:t>
            </a:r>
          </a:p>
          <a:p>
            <a:pPr lvl="2"/>
            <a:r>
              <a:t>  ▪ JetBrains AI Assistant</a:t>
            </a:r>
          </a:p>
          <a:p>
            <a:pPr lvl="1"/>
            <a:r>
              <a:t>• Code authoring</a:t>
            </a:r>
          </a:p>
          <a:p>
            <a:pPr lvl="2"/>
            <a:r>
              <a:t>  ▪ Cline, VS Code, AWS Bedrock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 got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Y Combinator -- 25% of their startups are using AI to build their code bases</a:t>
            </a:r>
          </a:p>
          <a:p>
            <a:r>
              <a:t>• AI boosts developer productivity 10-30%</a:t>
            </a:r>
          </a:p>
          <a:p>
            <a:r>
              <a:t>• AI assisted developers write 12-15% more code</a:t>
            </a:r>
          </a:p>
          <a:p>
            <a:r>
              <a:t>• 25% of Google's code is now AI generated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have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Can it handle a large code base?</a:t>
            </a:r>
          </a:p>
          <a:p>
            <a:r>
              <a:t>• Can it keep code organized and clean?</a:t>
            </a:r>
          </a:p>
          <a:p>
            <a:r>
              <a:t>• What about modifying a large code base?</a:t>
            </a:r>
          </a:p>
          <a:p>
            <a:r>
              <a:t>• Can it debug code that's broken?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Goals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Build a large codebase using AI</a:t>
            </a:r>
          </a:p>
          <a:p>
            <a:r>
              <a:t>• Learn how to prompt it to get quality results</a:t>
            </a:r>
          </a:p>
          <a:p>
            <a:r>
              <a:t>• Try different approaches to see what it generates</a:t>
            </a:r>
          </a:p>
          <a:p>
            <a:r>
              <a:t>• Understand what it can and can't generate</a:t>
            </a:r>
          </a:p>
          <a:p>
            <a:r>
              <a:t>• Bring my learnings back to the organization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we building?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• ChemTrack -- a chemical tracking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vestro_Master_110119">
  <a:themeElements>
    <a:clrScheme name="Custom 2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vestro" id="{E311236B-4FF1-429B-94B9-C4F30B28E593}" vid="{3CD84EB6-8400-4D1B-A63A-D24082CFF566}"/>
    </a:ext>
  </a:extLst>
</a:theme>
</file>

<file path=ppt/theme/theme2.xml><?xml version="1.0" encoding="utf-8"?>
<a:theme xmlns:a="http://schemas.openxmlformats.org/drawingml/2006/main" name="Office Theme">
  <a:themeElements>
    <a:clrScheme name="Covestro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E1EE00"/>
      </a:accent3>
      <a:accent4>
        <a:srgbClr val="E1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vestro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E1EE00"/>
      </a:accent3>
      <a:accent4>
        <a:srgbClr val="E1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Covestro_Master_010820</Template>
  <TotalTime>0</TotalTime>
  <Words>193</Words>
  <Application>Microsoft Office PowerPoint</Application>
  <PresentationFormat>Benutzerdefiniert</PresentationFormat>
  <Paragraphs>22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Covestro_Master_110119</vt:lpstr>
      <vt:lpstr>PowerPoint-Präsentation</vt:lpstr>
      <vt:lpstr>Preliminary information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Billhardt</dc:creator>
  <cp:lastModifiedBy>Andreas Billhardt</cp:lastModifiedBy>
  <cp:revision>1</cp:revision>
  <cp:lastPrinted>2018-05-17T08:30:49Z</cp:lastPrinted>
  <dcterms:created xsi:type="dcterms:W3CDTF">2024-03-13T08:28:37Z</dcterms:created>
  <dcterms:modified xsi:type="dcterms:W3CDTF">2024-03-13T08:32:19Z</dcterms:modified>
</cp:coreProperties>
</file>