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sldIdLst>
    <p:sldId id="348" r:id="rId5"/>
    <p:sldId id="349" r:id="rId6"/>
    <p:sldId id="350" r:id="rId7"/>
    <p:sldId id="351" r:id="rId8"/>
    <p:sldId id="352" r:id="rId9"/>
    <p:sldId id="353" r:id="rId10"/>
    <p:sldId id="354" r:id="rId11"/>
    <p:sldId id="355" r:id="rId12"/>
    <p:sldId id="356" r:id="rId13"/>
    <p:sldId id="357" r:id="rId14"/>
    <p:sldId id="358" r:id="rId15"/>
    <p:sldId id="359" r:id="rId16"/>
    <p:sldId id="360" r:id="rId17"/>
    <p:sldId id="361" r:id="rId18"/>
    <p:sldId id="362" r:id="rId19"/>
    <p:sldId id="363" r:id="rId20"/>
    <p:sldId id="364" r:id="rId21"/>
    <p:sldId id="365" r:id="rId22"/>
    <p:sldId id="366" r:id="rId23"/>
    <p:sldId id="36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as Nehra" initials="VN" lastIdx="1" clrIdx="0">
    <p:extLst>
      <p:ext uri="{19B8F6BF-5375-455C-9EA6-DF929625EA0E}">
        <p15:presenceInfo xmlns:p15="http://schemas.microsoft.com/office/powerpoint/2012/main" userId="afdf3d125459abd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4613" autoAdjust="0"/>
  </p:normalViewPr>
  <p:slideViewPr>
    <p:cSldViewPr snapToGrid="0">
      <p:cViewPr varScale="1">
        <p:scale>
          <a:sx n="117" d="100"/>
          <a:sy n="117" d="100"/>
        </p:scale>
        <p:origin x="557"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image" Target="../media/image2.png"/></Relationships>
</file>

<file path=ppt/diagrams/_rels/data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image" Target="../media/image2.png"/></Relationships>
</file>

<file path=ppt/diagrams/_rels/drawing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E1DB5D-F73C-4938-BD8B-637CDEAD8A15}" type="doc">
      <dgm:prSet loTypeId="urn:microsoft.com/office/officeart/2005/8/layout/vList4" loCatId="picture" qsTypeId="urn:microsoft.com/office/officeart/2005/8/quickstyle/3d5" qsCatId="3D" csTypeId="urn:microsoft.com/office/officeart/2005/8/colors/accent1_2" csCatId="accent1" phldr="1"/>
      <dgm:spPr/>
      <dgm:t>
        <a:bodyPr/>
        <a:lstStyle/>
        <a:p>
          <a:endParaRPr lang="en-IN"/>
        </a:p>
      </dgm:t>
    </dgm:pt>
    <dgm:pt modelId="{DD6B2971-0218-441A-A777-8C45A2F89DFA}">
      <dgm:prSet phldrT="[Text]"/>
      <dgm:spPr/>
      <dgm:t>
        <a:bodyPr/>
        <a:lstStyle/>
        <a:p>
          <a:r>
            <a:rPr lang="en-GB" dirty="0"/>
            <a:t>Application</a:t>
          </a:r>
          <a:endParaRPr lang="en-IN" dirty="0"/>
        </a:p>
      </dgm:t>
    </dgm:pt>
    <dgm:pt modelId="{DF483DB5-9DD3-45FE-BBC5-9245E267F14E}" type="parTrans" cxnId="{C8C350C6-D8BD-4B98-BE3D-638BEB440A4E}">
      <dgm:prSet/>
      <dgm:spPr/>
      <dgm:t>
        <a:bodyPr/>
        <a:lstStyle/>
        <a:p>
          <a:endParaRPr lang="en-IN"/>
        </a:p>
      </dgm:t>
    </dgm:pt>
    <dgm:pt modelId="{40F82724-88E5-4937-BE20-7BF33DF56243}" type="sibTrans" cxnId="{C8C350C6-D8BD-4B98-BE3D-638BEB440A4E}">
      <dgm:prSet/>
      <dgm:spPr/>
      <dgm:t>
        <a:bodyPr/>
        <a:lstStyle/>
        <a:p>
          <a:endParaRPr lang="en-IN"/>
        </a:p>
      </dgm:t>
    </dgm:pt>
    <dgm:pt modelId="{52B2501A-F9C9-4700-9085-331C65330345}">
      <dgm:prSet phldrT="[Text]" custT="1"/>
      <dgm:spPr/>
      <dgm:t>
        <a:bodyPr/>
        <a:lstStyle/>
        <a:p>
          <a:r>
            <a:rPr lang="en-GB" sz="1100" dirty="0"/>
            <a:t>Operating System</a:t>
          </a:r>
          <a:endParaRPr lang="en-IN" sz="1100" dirty="0"/>
        </a:p>
      </dgm:t>
    </dgm:pt>
    <dgm:pt modelId="{1F526091-CD63-4870-96F0-D8422E874C71}" type="parTrans" cxnId="{5A69B9E3-EE91-489C-8F55-7DFDBAE48DE1}">
      <dgm:prSet/>
      <dgm:spPr/>
      <dgm:t>
        <a:bodyPr/>
        <a:lstStyle/>
        <a:p>
          <a:endParaRPr lang="en-IN"/>
        </a:p>
      </dgm:t>
    </dgm:pt>
    <dgm:pt modelId="{246C7712-F72C-4894-A8FA-AAC6F1B797AB}" type="sibTrans" cxnId="{5A69B9E3-EE91-489C-8F55-7DFDBAE48DE1}">
      <dgm:prSet/>
      <dgm:spPr/>
      <dgm:t>
        <a:bodyPr/>
        <a:lstStyle/>
        <a:p>
          <a:endParaRPr lang="en-IN"/>
        </a:p>
      </dgm:t>
    </dgm:pt>
    <dgm:pt modelId="{0F7A6762-ABB9-4AD7-A248-5AC2FA29F566}">
      <dgm:prSet phldrT="[Text]" custT="1"/>
      <dgm:spPr/>
      <dgm:t>
        <a:bodyPr/>
        <a:lstStyle/>
        <a:p>
          <a:r>
            <a:rPr lang="en-GB" sz="1100" dirty="0"/>
            <a:t>Hardware</a:t>
          </a:r>
          <a:endParaRPr lang="en-IN" sz="1100" dirty="0"/>
        </a:p>
      </dgm:t>
    </dgm:pt>
    <dgm:pt modelId="{DF300395-8E85-47EE-A3FA-555E844997F7}" type="parTrans" cxnId="{998486C6-A061-4F0F-957F-47558FC95DC0}">
      <dgm:prSet/>
      <dgm:spPr/>
      <dgm:t>
        <a:bodyPr/>
        <a:lstStyle/>
        <a:p>
          <a:endParaRPr lang="en-IN"/>
        </a:p>
      </dgm:t>
    </dgm:pt>
    <dgm:pt modelId="{7BDA098A-EEC2-4CAE-B53A-07F5B6EA9404}" type="sibTrans" cxnId="{998486C6-A061-4F0F-957F-47558FC95DC0}">
      <dgm:prSet/>
      <dgm:spPr/>
      <dgm:t>
        <a:bodyPr/>
        <a:lstStyle/>
        <a:p>
          <a:endParaRPr lang="en-IN"/>
        </a:p>
      </dgm:t>
    </dgm:pt>
    <dgm:pt modelId="{96995867-5996-42F7-AA5C-00539B2A6719}" type="pres">
      <dgm:prSet presAssocID="{55E1DB5D-F73C-4938-BD8B-637CDEAD8A15}" presName="linear" presStyleCnt="0">
        <dgm:presLayoutVars>
          <dgm:dir/>
          <dgm:resizeHandles val="exact"/>
        </dgm:presLayoutVars>
      </dgm:prSet>
      <dgm:spPr/>
    </dgm:pt>
    <dgm:pt modelId="{C8554A46-5703-4EE6-BE04-2699E670F54F}" type="pres">
      <dgm:prSet presAssocID="{DD6B2971-0218-441A-A777-8C45A2F89DFA}" presName="comp" presStyleCnt="0"/>
      <dgm:spPr/>
    </dgm:pt>
    <dgm:pt modelId="{BD375FF9-EDFC-405F-8BFF-8D43C4267342}" type="pres">
      <dgm:prSet presAssocID="{DD6B2971-0218-441A-A777-8C45A2F89DFA}" presName="box" presStyleLbl="node1" presStyleIdx="0" presStyleCnt="3"/>
      <dgm:spPr/>
    </dgm:pt>
    <dgm:pt modelId="{4C7CDC21-5427-437E-B093-3FACEB946FFC}" type="pres">
      <dgm:prSet presAssocID="{DD6B2971-0218-441A-A777-8C45A2F89DFA}" presName="img"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 modelId="{B9C9848E-6A98-4324-BE07-C2D6EE1B1BB6}" type="pres">
      <dgm:prSet presAssocID="{DD6B2971-0218-441A-A777-8C45A2F89DFA}" presName="text" presStyleLbl="node1" presStyleIdx="0" presStyleCnt="3">
        <dgm:presLayoutVars>
          <dgm:bulletEnabled val="1"/>
        </dgm:presLayoutVars>
      </dgm:prSet>
      <dgm:spPr/>
    </dgm:pt>
    <dgm:pt modelId="{93964482-C60C-4F60-90AE-FE57FFBF29AF}" type="pres">
      <dgm:prSet presAssocID="{40F82724-88E5-4937-BE20-7BF33DF56243}" presName="spacer" presStyleCnt="0"/>
      <dgm:spPr/>
    </dgm:pt>
    <dgm:pt modelId="{624669F9-ABB0-4996-9DD9-6E7BFA30C7DC}" type="pres">
      <dgm:prSet presAssocID="{52B2501A-F9C9-4700-9085-331C65330345}" presName="comp" presStyleCnt="0"/>
      <dgm:spPr/>
    </dgm:pt>
    <dgm:pt modelId="{FB35A7C6-05F6-4ED6-94DF-00BC76B68363}" type="pres">
      <dgm:prSet presAssocID="{52B2501A-F9C9-4700-9085-331C65330345}" presName="box" presStyleLbl="node1" presStyleIdx="1" presStyleCnt="3"/>
      <dgm:spPr/>
    </dgm:pt>
    <dgm:pt modelId="{69445B18-6FAF-4460-940A-B170A2B41CFA}" type="pres">
      <dgm:prSet presAssocID="{52B2501A-F9C9-4700-9085-331C65330345}" presName="img"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3000" b="-3000"/>
          </a:stretch>
        </a:blipFill>
      </dgm:spPr>
    </dgm:pt>
    <dgm:pt modelId="{E35C9D07-3782-4AF9-9C85-C6A13A50F8B1}" type="pres">
      <dgm:prSet presAssocID="{52B2501A-F9C9-4700-9085-331C65330345}" presName="text" presStyleLbl="node1" presStyleIdx="1" presStyleCnt="3">
        <dgm:presLayoutVars>
          <dgm:bulletEnabled val="1"/>
        </dgm:presLayoutVars>
      </dgm:prSet>
      <dgm:spPr/>
    </dgm:pt>
    <dgm:pt modelId="{36A9CAB6-81B1-47E8-B3BA-5B61BA1B19BF}" type="pres">
      <dgm:prSet presAssocID="{246C7712-F72C-4894-A8FA-AAC6F1B797AB}" presName="spacer" presStyleCnt="0"/>
      <dgm:spPr/>
    </dgm:pt>
    <dgm:pt modelId="{3EF8CC48-EC5F-44AF-BA3E-3FC2AE692421}" type="pres">
      <dgm:prSet presAssocID="{0F7A6762-ABB9-4AD7-A248-5AC2FA29F566}" presName="comp" presStyleCnt="0"/>
      <dgm:spPr/>
    </dgm:pt>
    <dgm:pt modelId="{2CD8D614-4BC7-47F2-A333-3C4BA4CB716A}" type="pres">
      <dgm:prSet presAssocID="{0F7A6762-ABB9-4AD7-A248-5AC2FA29F566}" presName="box" presStyleLbl="node1" presStyleIdx="2" presStyleCnt="3"/>
      <dgm:spPr/>
    </dgm:pt>
    <dgm:pt modelId="{6601E1B2-C200-4B33-BC6A-B622472744ED}" type="pres">
      <dgm:prSet presAssocID="{0F7A6762-ABB9-4AD7-A248-5AC2FA29F566}" presName="img"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33000" r="-33000"/>
          </a:stretch>
        </a:blipFill>
      </dgm:spPr>
    </dgm:pt>
    <dgm:pt modelId="{A3C5983A-D350-4747-9817-5FDE8ED49CCC}" type="pres">
      <dgm:prSet presAssocID="{0F7A6762-ABB9-4AD7-A248-5AC2FA29F566}" presName="text" presStyleLbl="node1" presStyleIdx="2" presStyleCnt="3">
        <dgm:presLayoutVars>
          <dgm:bulletEnabled val="1"/>
        </dgm:presLayoutVars>
      </dgm:prSet>
      <dgm:spPr/>
    </dgm:pt>
  </dgm:ptLst>
  <dgm:cxnLst>
    <dgm:cxn modelId="{E5AF6730-0A54-4535-B294-447CFE667A59}" type="presOf" srcId="{55E1DB5D-F73C-4938-BD8B-637CDEAD8A15}" destId="{96995867-5996-42F7-AA5C-00539B2A6719}" srcOrd="0" destOrd="0" presId="urn:microsoft.com/office/officeart/2005/8/layout/vList4"/>
    <dgm:cxn modelId="{6A50CC5B-327C-4580-8545-CEE94FE03931}" type="presOf" srcId="{52B2501A-F9C9-4700-9085-331C65330345}" destId="{E35C9D07-3782-4AF9-9C85-C6A13A50F8B1}" srcOrd="1" destOrd="0" presId="urn:microsoft.com/office/officeart/2005/8/layout/vList4"/>
    <dgm:cxn modelId="{C078EF4E-85ED-4A7E-B02D-EFC700F5144D}" type="presOf" srcId="{DD6B2971-0218-441A-A777-8C45A2F89DFA}" destId="{B9C9848E-6A98-4324-BE07-C2D6EE1B1BB6}" srcOrd="1" destOrd="0" presId="urn:microsoft.com/office/officeart/2005/8/layout/vList4"/>
    <dgm:cxn modelId="{6F4E1E4F-01C8-454B-8DCD-C910788A0E3D}" type="presOf" srcId="{DD6B2971-0218-441A-A777-8C45A2F89DFA}" destId="{BD375FF9-EDFC-405F-8BFF-8D43C4267342}" srcOrd="0" destOrd="0" presId="urn:microsoft.com/office/officeart/2005/8/layout/vList4"/>
    <dgm:cxn modelId="{08DBB375-B48F-4930-AEBA-F350CEADA7F1}" type="presOf" srcId="{0F7A6762-ABB9-4AD7-A248-5AC2FA29F566}" destId="{2CD8D614-4BC7-47F2-A333-3C4BA4CB716A}" srcOrd="0" destOrd="0" presId="urn:microsoft.com/office/officeart/2005/8/layout/vList4"/>
    <dgm:cxn modelId="{B413EC93-79F6-42A3-B5D3-A987944C0C9F}" type="presOf" srcId="{0F7A6762-ABB9-4AD7-A248-5AC2FA29F566}" destId="{A3C5983A-D350-4747-9817-5FDE8ED49CCC}" srcOrd="1" destOrd="0" presId="urn:microsoft.com/office/officeart/2005/8/layout/vList4"/>
    <dgm:cxn modelId="{C8C350C6-D8BD-4B98-BE3D-638BEB440A4E}" srcId="{55E1DB5D-F73C-4938-BD8B-637CDEAD8A15}" destId="{DD6B2971-0218-441A-A777-8C45A2F89DFA}" srcOrd="0" destOrd="0" parTransId="{DF483DB5-9DD3-45FE-BBC5-9245E267F14E}" sibTransId="{40F82724-88E5-4937-BE20-7BF33DF56243}"/>
    <dgm:cxn modelId="{998486C6-A061-4F0F-957F-47558FC95DC0}" srcId="{55E1DB5D-F73C-4938-BD8B-637CDEAD8A15}" destId="{0F7A6762-ABB9-4AD7-A248-5AC2FA29F566}" srcOrd="2" destOrd="0" parTransId="{DF300395-8E85-47EE-A3FA-555E844997F7}" sibTransId="{7BDA098A-EEC2-4CAE-B53A-07F5B6EA9404}"/>
    <dgm:cxn modelId="{EB600BE1-C722-47D4-8198-7AB00DD911B7}" type="presOf" srcId="{52B2501A-F9C9-4700-9085-331C65330345}" destId="{FB35A7C6-05F6-4ED6-94DF-00BC76B68363}" srcOrd="0" destOrd="0" presId="urn:microsoft.com/office/officeart/2005/8/layout/vList4"/>
    <dgm:cxn modelId="{5A69B9E3-EE91-489C-8F55-7DFDBAE48DE1}" srcId="{55E1DB5D-F73C-4938-BD8B-637CDEAD8A15}" destId="{52B2501A-F9C9-4700-9085-331C65330345}" srcOrd="1" destOrd="0" parTransId="{1F526091-CD63-4870-96F0-D8422E874C71}" sibTransId="{246C7712-F72C-4894-A8FA-AAC6F1B797AB}"/>
    <dgm:cxn modelId="{B1457987-3661-439B-94AF-E33AF27FC80E}" type="presParOf" srcId="{96995867-5996-42F7-AA5C-00539B2A6719}" destId="{C8554A46-5703-4EE6-BE04-2699E670F54F}" srcOrd="0" destOrd="0" presId="urn:microsoft.com/office/officeart/2005/8/layout/vList4"/>
    <dgm:cxn modelId="{66A5AE38-BC18-4638-8F41-EBA3E30F0161}" type="presParOf" srcId="{C8554A46-5703-4EE6-BE04-2699E670F54F}" destId="{BD375FF9-EDFC-405F-8BFF-8D43C4267342}" srcOrd="0" destOrd="0" presId="urn:microsoft.com/office/officeart/2005/8/layout/vList4"/>
    <dgm:cxn modelId="{B4CA3F51-9941-4C23-BA82-E9D691251EC1}" type="presParOf" srcId="{C8554A46-5703-4EE6-BE04-2699E670F54F}" destId="{4C7CDC21-5427-437E-B093-3FACEB946FFC}" srcOrd="1" destOrd="0" presId="urn:microsoft.com/office/officeart/2005/8/layout/vList4"/>
    <dgm:cxn modelId="{BF395956-78B0-48BF-8A5B-133873067C59}" type="presParOf" srcId="{C8554A46-5703-4EE6-BE04-2699E670F54F}" destId="{B9C9848E-6A98-4324-BE07-C2D6EE1B1BB6}" srcOrd="2" destOrd="0" presId="urn:microsoft.com/office/officeart/2005/8/layout/vList4"/>
    <dgm:cxn modelId="{4C189D6F-8F39-4746-AE98-F90B52BF895A}" type="presParOf" srcId="{96995867-5996-42F7-AA5C-00539B2A6719}" destId="{93964482-C60C-4F60-90AE-FE57FFBF29AF}" srcOrd="1" destOrd="0" presId="urn:microsoft.com/office/officeart/2005/8/layout/vList4"/>
    <dgm:cxn modelId="{81324768-CB55-475D-8114-3E22EE298A51}" type="presParOf" srcId="{96995867-5996-42F7-AA5C-00539B2A6719}" destId="{624669F9-ABB0-4996-9DD9-6E7BFA30C7DC}" srcOrd="2" destOrd="0" presId="urn:microsoft.com/office/officeart/2005/8/layout/vList4"/>
    <dgm:cxn modelId="{B104EFE4-45A2-487C-8ED8-49488338B1A6}" type="presParOf" srcId="{624669F9-ABB0-4996-9DD9-6E7BFA30C7DC}" destId="{FB35A7C6-05F6-4ED6-94DF-00BC76B68363}" srcOrd="0" destOrd="0" presId="urn:microsoft.com/office/officeart/2005/8/layout/vList4"/>
    <dgm:cxn modelId="{3B98B5FD-E0EC-48C5-B444-48E48EAC7145}" type="presParOf" srcId="{624669F9-ABB0-4996-9DD9-6E7BFA30C7DC}" destId="{69445B18-6FAF-4460-940A-B170A2B41CFA}" srcOrd="1" destOrd="0" presId="urn:microsoft.com/office/officeart/2005/8/layout/vList4"/>
    <dgm:cxn modelId="{0B2E6C23-A9E9-44DA-9470-F190785210BA}" type="presParOf" srcId="{624669F9-ABB0-4996-9DD9-6E7BFA30C7DC}" destId="{E35C9D07-3782-4AF9-9C85-C6A13A50F8B1}" srcOrd="2" destOrd="0" presId="urn:microsoft.com/office/officeart/2005/8/layout/vList4"/>
    <dgm:cxn modelId="{6A3CBA30-207D-4877-ABDD-A6A97E21B415}" type="presParOf" srcId="{96995867-5996-42F7-AA5C-00539B2A6719}" destId="{36A9CAB6-81B1-47E8-B3BA-5B61BA1B19BF}" srcOrd="3" destOrd="0" presId="urn:microsoft.com/office/officeart/2005/8/layout/vList4"/>
    <dgm:cxn modelId="{0872A121-82BD-4B7C-A509-E71BB1BD796C}" type="presParOf" srcId="{96995867-5996-42F7-AA5C-00539B2A6719}" destId="{3EF8CC48-EC5F-44AF-BA3E-3FC2AE692421}" srcOrd="4" destOrd="0" presId="urn:microsoft.com/office/officeart/2005/8/layout/vList4"/>
    <dgm:cxn modelId="{F0A9FBF1-A643-424C-BD81-0277675AAD57}" type="presParOf" srcId="{3EF8CC48-EC5F-44AF-BA3E-3FC2AE692421}" destId="{2CD8D614-4BC7-47F2-A333-3C4BA4CB716A}" srcOrd="0" destOrd="0" presId="urn:microsoft.com/office/officeart/2005/8/layout/vList4"/>
    <dgm:cxn modelId="{F6D5A5EB-91FA-47A0-A7D4-803469947198}" type="presParOf" srcId="{3EF8CC48-EC5F-44AF-BA3E-3FC2AE692421}" destId="{6601E1B2-C200-4B33-BC6A-B622472744ED}" srcOrd="1" destOrd="0" presId="urn:microsoft.com/office/officeart/2005/8/layout/vList4"/>
    <dgm:cxn modelId="{F734A681-6141-463B-B8B3-17DD0886FE1C}" type="presParOf" srcId="{3EF8CC48-EC5F-44AF-BA3E-3FC2AE692421}" destId="{A3C5983A-D350-4747-9817-5FDE8ED49CCC}"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E1DB5D-F73C-4938-BD8B-637CDEAD8A15}" type="doc">
      <dgm:prSet loTypeId="urn:microsoft.com/office/officeart/2005/8/layout/vList4" loCatId="picture" qsTypeId="urn:microsoft.com/office/officeart/2005/8/quickstyle/3d5" qsCatId="3D" csTypeId="urn:microsoft.com/office/officeart/2005/8/colors/accent1_2" csCatId="accent1" phldr="1"/>
      <dgm:spPr/>
      <dgm:t>
        <a:bodyPr/>
        <a:lstStyle/>
        <a:p>
          <a:endParaRPr lang="en-IN"/>
        </a:p>
      </dgm:t>
    </dgm:pt>
    <dgm:pt modelId="{DD6B2971-0218-441A-A777-8C45A2F89DFA}">
      <dgm:prSet phldrT="[Text]"/>
      <dgm:spPr/>
      <dgm:t>
        <a:bodyPr/>
        <a:lstStyle/>
        <a:p>
          <a:r>
            <a:rPr lang="en-GB" dirty="0"/>
            <a:t>Application</a:t>
          </a:r>
          <a:endParaRPr lang="en-IN" dirty="0"/>
        </a:p>
      </dgm:t>
    </dgm:pt>
    <dgm:pt modelId="{DF483DB5-9DD3-45FE-BBC5-9245E267F14E}" type="parTrans" cxnId="{C8C350C6-D8BD-4B98-BE3D-638BEB440A4E}">
      <dgm:prSet/>
      <dgm:spPr/>
      <dgm:t>
        <a:bodyPr/>
        <a:lstStyle/>
        <a:p>
          <a:endParaRPr lang="en-IN"/>
        </a:p>
      </dgm:t>
    </dgm:pt>
    <dgm:pt modelId="{40F82724-88E5-4937-BE20-7BF33DF56243}" type="sibTrans" cxnId="{C8C350C6-D8BD-4B98-BE3D-638BEB440A4E}">
      <dgm:prSet/>
      <dgm:spPr/>
      <dgm:t>
        <a:bodyPr/>
        <a:lstStyle/>
        <a:p>
          <a:endParaRPr lang="en-IN"/>
        </a:p>
      </dgm:t>
    </dgm:pt>
    <dgm:pt modelId="{52B2501A-F9C9-4700-9085-331C65330345}">
      <dgm:prSet phldrT="[Text]" custT="1"/>
      <dgm:spPr/>
      <dgm:t>
        <a:bodyPr/>
        <a:lstStyle/>
        <a:p>
          <a:r>
            <a:rPr lang="en-GB" sz="1100" dirty="0"/>
            <a:t>Operating System</a:t>
          </a:r>
          <a:endParaRPr lang="en-IN" sz="1100" dirty="0"/>
        </a:p>
      </dgm:t>
    </dgm:pt>
    <dgm:pt modelId="{1F526091-CD63-4870-96F0-D8422E874C71}" type="parTrans" cxnId="{5A69B9E3-EE91-489C-8F55-7DFDBAE48DE1}">
      <dgm:prSet/>
      <dgm:spPr/>
      <dgm:t>
        <a:bodyPr/>
        <a:lstStyle/>
        <a:p>
          <a:endParaRPr lang="en-IN"/>
        </a:p>
      </dgm:t>
    </dgm:pt>
    <dgm:pt modelId="{246C7712-F72C-4894-A8FA-AAC6F1B797AB}" type="sibTrans" cxnId="{5A69B9E3-EE91-489C-8F55-7DFDBAE48DE1}">
      <dgm:prSet/>
      <dgm:spPr/>
      <dgm:t>
        <a:bodyPr/>
        <a:lstStyle/>
        <a:p>
          <a:endParaRPr lang="en-IN"/>
        </a:p>
      </dgm:t>
    </dgm:pt>
    <dgm:pt modelId="{0F7A6762-ABB9-4AD7-A248-5AC2FA29F566}">
      <dgm:prSet phldrT="[Text]" custT="1"/>
      <dgm:spPr/>
      <dgm:t>
        <a:bodyPr/>
        <a:lstStyle/>
        <a:p>
          <a:r>
            <a:rPr lang="en-GB" sz="1100" dirty="0"/>
            <a:t>Hardware</a:t>
          </a:r>
          <a:endParaRPr lang="en-IN" sz="1100" dirty="0"/>
        </a:p>
      </dgm:t>
    </dgm:pt>
    <dgm:pt modelId="{DF300395-8E85-47EE-A3FA-555E844997F7}" type="parTrans" cxnId="{998486C6-A061-4F0F-957F-47558FC95DC0}">
      <dgm:prSet/>
      <dgm:spPr/>
      <dgm:t>
        <a:bodyPr/>
        <a:lstStyle/>
        <a:p>
          <a:endParaRPr lang="en-IN"/>
        </a:p>
      </dgm:t>
    </dgm:pt>
    <dgm:pt modelId="{7BDA098A-EEC2-4CAE-B53A-07F5B6EA9404}" type="sibTrans" cxnId="{998486C6-A061-4F0F-957F-47558FC95DC0}">
      <dgm:prSet/>
      <dgm:spPr/>
      <dgm:t>
        <a:bodyPr/>
        <a:lstStyle/>
        <a:p>
          <a:endParaRPr lang="en-IN"/>
        </a:p>
      </dgm:t>
    </dgm:pt>
    <dgm:pt modelId="{96995867-5996-42F7-AA5C-00539B2A6719}" type="pres">
      <dgm:prSet presAssocID="{55E1DB5D-F73C-4938-BD8B-637CDEAD8A15}" presName="linear" presStyleCnt="0">
        <dgm:presLayoutVars>
          <dgm:dir/>
          <dgm:resizeHandles val="exact"/>
        </dgm:presLayoutVars>
      </dgm:prSet>
      <dgm:spPr/>
    </dgm:pt>
    <dgm:pt modelId="{C8554A46-5703-4EE6-BE04-2699E670F54F}" type="pres">
      <dgm:prSet presAssocID="{DD6B2971-0218-441A-A777-8C45A2F89DFA}" presName="comp" presStyleCnt="0"/>
      <dgm:spPr/>
    </dgm:pt>
    <dgm:pt modelId="{BD375FF9-EDFC-405F-8BFF-8D43C4267342}" type="pres">
      <dgm:prSet presAssocID="{DD6B2971-0218-441A-A777-8C45A2F89DFA}" presName="box" presStyleLbl="node1" presStyleIdx="0" presStyleCnt="3"/>
      <dgm:spPr/>
    </dgm:pt>
    <dgm:pt modelId="{4C7CDC21-5427-437E-B093-3FACEB946FFC}" type="pres">
      <dgm:prSet presAssocID="{DD6B2971-0218-441A-A777-8C45A2F89DFA}" presName="img"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 modelId="{B9C9848E-6A98-4324-BE07-C2D6EE1B1BB6}" type="pres">
      <dgm:prSet presAssocID="{DD6B2971-0218-441A-A777-8C45A2F89DFA}" presName="text" presStyleLbl="node1" presStyleIdx="0" presStyleCnt="3">
        <dgm:presLayoutVars>
          <dgm:bulletEnabled val="1"/>
        </dgm:presLayoutVars>
      </dgm:prSet>
      <dgm:spPr/>
    </dgm:pt>
    <dgm:pt modelId="{93964482-C60C-4F60-90AE-FE57FFBF29AF}" type="pres">
      <dgm:prSet presAssocID="{40F82724-88E5-4937-BE20-7BF33DF56243}" presName="spacer" presStyleCnt="0"/>
      <dgm:spPr/>
    </dgm:pt>
    <dgm:pt modelId="{624669F9-ABB0-4996-9DD9-6E7BFA30C7DC}" type="pres">
      <dgm:prSet presAssocID="{52B2501A-F9C9-4700-9085-331C65330345}" presName="comp" presStyleCnt="0"/>
      <dgm:spPr/>
    </dgm:pt>
    <dgm:pt modelId="{FB35A7C6-05F6-4ED6-94DF-00BC76B68363}" type="pres">
      <dgm:prSet presAssocID="{52B2501A-F9C9-4700-9085-331C65330345}" presName="box" presStyleLbl="node1" presStyleIdx="1" presStyleCnt="3"/>
      <dgm:spPr/>
    </dgm:pt>
    <dgm:pt modelId="{69445B18-6FAF-4460-940A-B170A2B41CFA}" type="pres">
      <dgm:prSet presAssocID="{52B2501A-F9C9-4700-9085-331C65330345}" presName="img"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3000" b="-3000"/>
          </a:stretch>
        </a:blipFill>
      </dgm:spPr>
    </dgm:pt>
    <dgm:pt modelId="{E35C9D07-3782-4AF9-9C85-C6A13A50F8B1}" type="pres">
      <dgm:prSet presAssocID="{52B2501A-F9C9-4700-9085-331C65330345}" presName="text" presStyleLbl="node1" presStyleIdx="1" presStyleCnt="3">
        <dgm:presLayoutVars>
          <dgm:bulletEnabled val="1"/>
        </dgm:presLayoutVars>
      </dgm:prSet>
      <dgm:spPr/>
    </dgm:pt>
    <dgm:pt modelId="{36A9CAB6-81B1-47E8-B3BA-5B61BA1B19BF}" type="pres">
      <dgm:prSet presAssocID="{246C7712-F72C-4894-A8FA-AAC6F1B797AB}" presName="spacer" presStyleCnt="0"/>
      <dgm:spPr/>
    </dgm:pt>
    <dgm:pt modelId="{3EF8CC48-EC5F-44AF-BA3E-3FC2AE692421}" type="pres">
      <dgm:prSet presAssocID="{0F7A6762-ABB9-4AD7-A248-5AC2FA29F566}" presName="comp" presStyleCnt="0"/>
      <dgm:spPr/>
    </dgm:pt>
    <dgm:pt modelId="{2CD8D614-4BC7-47F2-A333-3C4BA4CB716A}" type="pres">
      <dgm:prSet presAssocID="{0F7A6762-ABB9-4AD7-A248-5AC2FA29F566}" presName="box" presStyleLbl="node1" presStyleIdx="2" presStyleCnt="3"/>
      <dgm:spPr/>
    </dgm:pt>
    <dgm:pt modelId="{6601E1B2-C200-4B33-BC6A-B622472744ED}" type="pres">
      <dgm:prSet presAssocID="{0F7A6762-ABB9-4AD7-A248-5AC2FA29F566}" presName="img"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33000" r="-33000"/>
          </a:stretch>
        </a:blipFill>
      </dgm:spPr>
    </dgm:pt>
    <dgm:pt modelId="{A3C5983A-D350-4747-9817-5FDE8ED49CCC}" type="pres">
      <dgm:prSet presAssocID="{0F7A6762-ABB9-4AD7-A248-5AC2FA29F566}" presName="text" presStyleLbl="node1" presStyleIdx="2" presStyleCnt="3">
        <dgm:presLayoutVars>
          <dgm:bulletEnabled val="1"/>
        </dgm:presLayoutVars>
      </dgm:prSet>
      <dgm:spPr/>
    </dgm:pt>
  </dgm:ptLst>
  <dgm:cxnLst>
    <dgm:cxn modelId="{E5AF6730-0A54-4535-B294-447CFE667A59}" type="presOf" srcId="{55E1DB5D-F73C-4938-BD8B-637CDEAD8A15}" destId="{96995867-5996-42F7-AA5C-00539B2A6719}" srcOrd="0" destOrd="0" presId="urn:microsoft.com/office/officeart/2005/8/layout/vList4"/>
    <dgm:cxn modelId="{6A50CC5B-327C-4580-8545-CEE94FE03931}" type="presOf" srcId="{52B2501A-F9C9-4700-9085-331C65330345}" destId="{E35C9D07-3782-4AF9-9C85-C6A13A50F8B1}" srcOrd="1" destOrd="0" presId="urn:microsoft.com/office/officeart/2005/8/layout/vList4"/>
    <dgm:cxn modelId="{C078EF4E-85ED-4A7E-B02D-EFC700F5144D}" type="presOf" srcId="{DD6B2971-0218-441A-A777-8C45A2F89DFA}" destId="{B9C9848E-6A98-4324-BE07-C2D6EE1B1BB6}" srcOrd="1" destOrd="0" presId="urn:microsoft.com/office/officeart/2005/8/layout/vList4"/>
    <dgm:cxn modelId="{6F4E1E4F-01C8-454B-8DCD-C910788A0E3D}" type="presOf" srcId="{DD6B2971-0218-441A-A777-8C45A2F89DFA}" destId="{BD375FF9-EDFC-405F-8BFF-8D43C4267342}" srcOrd="0" destOrd="0" presId="urn:microsoft.com/office/officeart/2005/8/layout/vList4"/>
    <dgm:cxn modelId="{08DBB375-B48F-4930-AEBA-F350CEADA7F1}" type="presOf" srcId="{0F7A6762-ABB9-4AD7-A248-5AC2FA29F566}" destId="{2CD8D614-4BC7-47F2-A333-3C4BA4CB716A}" srcOrd="0" destOrd="0" presId="urn:microsoft.com/office/officeart/2005/8/layout/vList4"/>
    <dgm:cxn modelId="{B413EC93-79F6-42A3-B5D3-A987944C0C9F}" type="presOf" srcId="{0F7A6762-ABB9-4AD7-A248-5AC2FA29F566}" destId="{A3C5983A-D350-4747-9817-5FDE8ED49CCC}" srcOrd="1" destOrd="0" presId="urn:microsoft.com/office/officeart/2005/8/layout/vList4"/>
    <dgm:cxn modelId="{C8C350C6-D8BD-4B98-BE3D-638BEB440A4E}" srcId="{55E1DB5D-F73C-4938-BD8B-637CDEAD8A15}" destId="{DD6B2971-0218-441A-A777-8C45A2F89DFA}" srcOrd="0" destOrd="0" parTransId="{DF483DB5-9DD3-45FE-BBC5-9245E267F14E}" sibTransId="{40F82724-88E5-4937-BE20-7BF33DF56243}"/>
    <dgm:cxn modelId="{998486C6-A061-4F0F-957F-47558FC95DC0}" srcId="{55E1DB5D-F73C-4938-BD8B-637CDEAD8A15}" destId="{0F7A6762-ABB9-4AD7-A248-5AC2FA29F566}" srcOrd="2" destOrd="0" parTransId="{DF300395-8E85-47EE-A3FA-555E844997F7}" sibTransId="{7BDA098A-EEC2-4CAE-B53A-07F5B6EA9404}"/>
    <dgm:cxn modelId="{EB600BE1-C722-47D4-8198-7AB00DD911B7}" type="presOf" srcId="{52B2501A-F9C9-4700-9085-331C65330345}" destId="{FB35A7C6-05F6-4ED6-94DF-00BC76B68363}" srcOrd="0" destOrd="0" presId="urn:microsoft.com/office/officeart/2005/8/layout/vList4"/>
    <dgm:cxn modelId="{5A69B9E3-EE91-489C-8F55-7DFDBAE48DE1}" srcId="{55E1DB5D-F73C-4938-BD8B-637CDEAD8A15}" destId="{52B2501A-F9C9-4700-9085-331C65330345}" srcOrd="1" destOrd="0" parTransId="{1F526091-CD63-4870-96F0-D8422E874C71}" sibTransId="{246C7712-F72C-4894-A8FA-AAC6F1B797AB}"/>
    <dgm:cxn modelId="{B1457987-3661-439B-94AF-E33AF27FC80E}" type="presParOf" srcId="{96995867-5996-42F7-AA5C-00539B2A6719}" destId="{C8554A46-5703-4EE6-BE04-2699E670F54F}" srcOrd="0" destOrd="0" presId="urn:microsoft.com/office/officeart/2005/8/layout/vList4"/>
    <dgm:cxn modelId="{66A5AE38-BC18-4638-8F41-EBA3E30F0161}" type="presParOf" srcId="{C8554A46-5703-4EE6-BE04-2699E670F54F}" destId="{BD375FF9-EDFC-405F-8BFF-8D43C4267342}" srcOrd="0" destOrd="0" presId="urn:microsoft.com/office/officeart/2005/8/layout/vList4"/>
    <dgm:cxn modelId="{B4CA3F51-9941-4C23-BA82-E9D691251EC1}" type="presParOf" srcId="{C8554A46-5703-4EE6-BE04-2699E670F54F}" destId="{4C7CDC21-5427-437E-B093-3FACEB946FFC}" srcOrd="1" destOrd="0" presId="urn:microsoft.com/office/officeart/2005/8/layout/vList4"/>
    <dgm:cxn modelId="{BF395956-78B0-48BF-8A5B-133873067C59}" type="presParOf" srcId="{C8554A46-5703-4EE6-BE04-2699E670F54F}" destId="{B9C9848E-6A98-4324-BE07-C2D6EE1B1BB6}" srcOrd="2" destOrd="0" presId="urn:microsoft.com/office/officeart/2005/8/layout/vList4"/>
    <dgm:cxn modelId="{4C189D6F-8F39-4746-AE98-F90B52BF895A}" type="presParOf" srcId="{96995867-5996-42F7-AA5C-00539B2A6719}" destId="{93964482-C60C-4F60-90AE-FE57FFBF29AF}" srcOrd="1" destOrd="0" presId="urn:microsoft.com/office/officeart/2005/8/layout/vList4"/>
    <dgm:cxn modelId="{81324768-CB55-475D-8114-3E22EE298A51}" type="presParOf" srcId="{96995867-5996-42F7-AA5C-00539B2A6719}" destId="{624669F9-ABB0-4996-9DD9-6E7BFA30C7DC}" srcOrd="2" destOrd="0" presId="urn:microsoft.com/office/officeart/2005/8/layout/vList4"/>
    <dgm:cxn modelId="{B104EFE4-45A2-487C-8ED8-49488338B1A6}" type="presParOf" srcId="{624669F9-ABB0-4996-9DD9-6E7BFA30C7DC}" destId="{FB35A7C6-05F6-4ED6-94DF-00BC76B68363}" srcOrd="0" destOrd="0" presId="urn:microsoft.com/office/officeart/2005/8/layout/vList4"/>
    <dgm:cxn modelId="{3B98B5FD-E0EC-48C5-B444-48E48EAC7145}" type="presParOf" srcId="{624669F9-ABB0-4996-9DD9-6E7BFA30C7DC}" destId="{69445B18-6FAF-4460-940A-B170A2B41CFA}" srcOrd="1" destOrd="0" presId="urn:microsoft.com/office/officeart/2005/8/layout/vList4"/>
    <dgm:cxn modelId="{0B2E6C23-A9E9-44DA-9470-F190785210BA}" type="presParOf" srcId="{624669F9-ABB0-4996-9DD9-6E7BFA30C7DC}" destId="{E35C9D07-3782-4AF9-9C85-C6A13A50F8B1}" srcOrd="2" destOrd="0" presId="urn:microsoft.com/office/officeart/2005/8/layout/vList4"/>
    <dgm:cxn modelId="{6A3CBA30-207D-4877-ABDD-A6A97E21B415}" type="presParOf" srcId="{96995867-5996-42F7-AA5C-00539B2A6719}" destId="{36A9CAB6-81B1-47E8-B3BA-5B61BA1B19BF}" srcOrd="3" destOrd="0" presId="urn:microsoft.com/office/officeart/2005/8/layout/vList4"/>
    <dgm:cxn modelId="{0872A121-82BD-4B7C-A509-E71BB1BD796C}" type="presParOf" srcId="{96995867-5996-42F7-AA5C-00539B2A6719}" destId="{3EF8CC48-EC5F-44AF-BA3E-3FC2AE692421}" srcOrd="4" destOrd="0" presId="urn:microsoft.com/office/officeart/2005/8/layout/vList4"/>
    <dgm:cxn modelId="{F0A9FBF1-A643-424C-BD81-0277675AAD57}" type="presParOf" srcId="{3EF8CC48-EC5F-44AF-BA3E-3FC2AE692421}" destId="{2CD8D614-4BC7-47F2-A333-3C4BA4CB716A}" srcOrd="0" destOrd="0" presId="urn:microsoft.com/office/officeart/2005/8/layout/vList4"/>
    <dgm:cxn modelId="{F6D5A5EB-91FA-47A0-A7D4-803469947198}" type="presParOf" srcId="{3EF8CC48-EC5F-44AF-BA3E-3FC2AE692421}" destId="{6601E1B2-C200-4B33-BC6A-B622472744ED}" srcOrd="1" destOrd="0" presId="urn:microsoft.com/office/officeart/2005/8/layout/vList4"/>
    <dgm:cxn modelId="{F734A681-6141-463B-B8B3-17DD0886FE1C}" type="presParOf" srcId="{3EF8CC48-EC5F-44AF-BA3E-3FC2AE692421}" destId="{A3C5983A-D350-4747-9817-5FDE8ED49CCC}" srcOrd="2" destOrd="0" presId="urn:microsoft.com/office/officeart/2005/8/layout/vList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E1DB5D-F73C-4938-BD8B-637CDEAD8A15}" type="doc">
      <dgm:prSet loTypeId="urn:microsoft.com/office/officeart/2005/8/layout/vList4" loCatId="picture" qsTypeId="urn:microsoft.com/office/officeart/2005/8/quickstyle/3d5" qsCatId="3D" csTypeId="urn:microsoft.com/office/officeart/2005/8/colors/accent1_2" csCatId="accent1" phldr="1"/>
      <dgm:spPr/>
      <dgm:t>
        <a:bodyPr/>
        <a:lstStyle/>
        <a:p>
          <a:endParaRPr lang="en-IN"/>
        </a:p>
      </dgm:t>
    </dgm:pt>
    <dgm:pt modelId="{DD6B2971-0218-441A-A777-8C45A2F89DFA}">
      <dgm:prSet phldrT="[Text]"/>
      <dgm:spPr/>
      <dgm:t>
        <a:bodyPr/>
        <a:lstStyle/>
        <a:p>
          <a:r>
            <a:rPr lang="en-GB" dirty="0"/>
            <a:t>Application</a:t>
          </a:r>
          <a:endParaRPr lang="en-IN" dirty="0"/>
        </a:p>
      </dgm:t>
    </dgm:pt>
    <dgm:pt modelId="{DF483DB5-9DD3-45FE-BBC5-9245E267F14E}" type="parTrans" cxnId="{C8C350C6-D8BD-4B98-BE3D-638BEB440A4E}">
      <dgm:prSet/>
      <dgm:spPr/>
      <dgm:t>
        <a:bodyPr/>
        <a:lstStyle/>
        <a:p>
          <a:endParaRPr lang="en-IN"/>
        </a:p>
      </dgm:t>
    </dgm:pt>
    <dgm:pt modelId="{40F82724-88E5-4937-BE20-7BF33DF56243}" type="sibTrans" cxnId="{C8C350C6-D8BD-4B98-BE3D-638BEB440A4E}">
      <dgm:prSet/>
      <dgm:spPr/>
      <dgm:t>
        <a:bodyPr/>
        <a:lstStyle/>
        <a:p>
          <a:endParaRPr lang="en-IN"/>
        </a:p>
      </dgm:t>
    </dgm:pt>
    <dgm:pt modelId="{52B2501A-F9C9-4700-9085-331C65330345}">
      <dgm:prSet phldrT="[Text]" custT="1"/>
      <dgm:spPr/>
      <dgm:t>
        <a:bodyPr/>
        <a:lstStyle/>
        <a:p>
          <a:r>
            <a:rPr lang="en-GB" sz="1100" dirty="0"/>
            <a:t>Operating System</a:t>
          </a:r>
          <a:endParaRPr lang="en-IN" sz="1100" dirty="0"/>
        </a:p>
      </dgm:t>
    </dgm:pt>
    <dgm:pt modelId="{1F526091-CD63-4870-96F0-D8422E874C71}" type="parTrans" cxnId="{5A69B9E3-EE91-489C-8F55-7DFDBAE48DE1}">
      <dgm:prSet/>
      <dgm:spPr/>
      <dgm:t>
        <a:bodyPr/>
        <a:lstStyle/>
        <a:p>
          <a:endParaRPr lang="en-IN"/>
        </a:p>
      </dgm:t>
    </dgm:pt>
    <dgm:pt modelId="{246C7712-F72C-4894-A8FA-AAC6F1B797AB}" type="sibTrans" cxnId="{5A69B9E3-EE91-489C-8F55-7DFDBAE48DE1}">
      <dgm:prSet/>
      <dgm:spPr/>
      <dgm:t>
        <a:bodyPr/>
        <a:lstStyle/>
        <a:p>
          <a:endParaRPr lang="en-IN"/>
        </a:p>
      </dgm:t>
    </dgm:pt>
    <dgm:pt modelId="{0F7A6762-ABB9-4AD7-A248-5AC2FA29F566}">
      <dgm:prSet phldrT="[Text]" custT="1"/>
      <dgm:spPr/>
      <dgm:t>
        <a:bodyPr/>
        <a:lstStyle/>
        <a:p>
          <a:r>
            <a:rPr lang="en-GB" sz="1100" dirty="0"/>
            <a:t>Hardware</a:t>
          </a:r>
          <a:endParaRPr lang="en-IN" sz="1100" dirty="0"/>
        </a:p>
      </dgm:t>
    </dgm:pt>
    <dgm:pt modelId="{DF300395-8E85-47EE-A3FA-555E844997F7}" type="parTrans" cxnId="{998486C6-A061-4F0F-957F-47558FC95DC0}">
      <dgm:prSet/>
      <dgm:spPr/>
      <dgm:t>
        <a:bodyPr/>
        <a:lstStyle/>
        <a:p>
          <a:endParaRPr lang="en-IN"/>
        </a:p>
      </dgm:t>
    </dgm:pt>
    <dgm:pt modelId="{7BDA098A-EEC2-4CAE-B53A-07F5B6EA9404}" type="sibTrans" cxnId="{998486C6-A061-4F0F-957F-47558FC95DC0}">
      <dgm:prSet/>
      <dgm:spPr/>
      <dgm:t>
        <a:bodyPr/>
        <a:lstStyle/>
        <a:p>
          <a:endParaRPr lang="en-IN"/>
        </a:p>
      </dgm:t>
    </dgm:pt>
    <dgm:pt modelId="{96995867-5996-42F7-AA5C-00539B2A6719}" type="pres">
      <dgm:prSet presAssocID="{55E1DB5D-F73C-4938-BD8B-637CDEAD8A15}" presName="linear" presStyleCnt="0">
        <dgm:presLayoutVars>
          <dgm:dir/>
          <dgm:resizeHandles val="exact"/>
        </dgm:presLayoutVars>
      </dgm:prSet>
      <dgm:spPr/>
    </dgm:pt>
    <dgm:pt modelId="{C8554A46-5703-4EE6-BE04-2699E670F54F}" type="pres">
      <dgm:prSet presAssocID="{DD6B2971-0218-441A-A777-8C45A2F89DFA}" presName="comp" presStyleCnt="0"/>
      <dgm:spPr/>
    </dgm:pt>
    <dgm:pt modelId="{BD375FF9-EDFC-405F-8BFF-8D43C4267342}" type="pres">
      <dgm:prSet presAssocID="{DD6B2971-0218-441A-A777-8C45A2F89DFA}" presName="box" presStyleLbl="node1" presStyleIdx="0" presStyleCnt="3"/>
      <dgm:spPr/>
    </dgm:pt>
    <dgm:pt modelId="{4C7CDC21-5427-437E-B093-3FACEB946FFC}" type="pres">
      <dgm:prSet presAssocID="{DD6B2971-0218-441A-A777-8C45A2F89DFA}" presName="img"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 modelId="{B9C9848E-6A98-4324-BE07-C2D6EE1B1BB6}" type="pres">
      <dgm:prSet presAssocID="{DD6B2971-0218-441A-A777-8C45A2F89DFA}" presName="text" presStyleLbl="node1" presStyleIdx="0" presStyleCnt="3">
        <dgm:presLayoutVars>
          <dgm:bulletEnabled val="1"/>
        </dgm:presLayoutVars>
      </dgm:prSet>
      <dgm:spPr/>
    </dgm:pt>
    <dgm:pt modelId="{93964482-C60C-4F60-90AE-FE57FFBF29AF}" type="pres">
      <dgm:prSet presAssocID="{40F82724-88E5-4937-BE20-7BF33DF56243}" presName="spacer" presStyleCnt="0"/>
      <dgm:spPr/>
    </dgm:pt>
    <dgm:pt modelId="{624669F9-ABB0-4996-9DD9-6E7BFA30C7DC}" type="pres">
      <dgm:prSet presAssocID="{52B2501A-F9C9-4700-9085-331C65330345}" presName="comp" presStyleCnt="0"/>
      <dgm:spPr/>
    </dgm:pt>
    <dgm:pt modelId="{FB35A7C6-05F6-4ED6-94DF-00BC76B68363}" type="pres">
      <dgm:prSet presAssocID="{52B2501A-F9C9-4700-9085-331C65330345}" presName="box" presStyleLbl="node1" presStyleIdx="1" presStyleCnt="3"/>
      <dgm:spPr/>
    </dgm:pt>
    <dgm:pt modelId="{69445B18-6FAF-4460-940A-B170A2B41CFA}" type="pres">
      <dgm:prSet presAssocID="{52B2501A-F9C9-4700-9085-331C65330345}" presName="img"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3000" b="-3000"/>
          </a:stretch>
        </a:blipFill>
      </dgm:spPr>
    </dgm:pt>
    <dgm:pt modelId="{E35C9D07-3782-4AF9-9C85-C6A13A50F8B1}" type="pres">
      <dgm:prSet presAssocID="{52B2501A-F9C9-4700-9085-331C65330345}" presName="text" presStyleLbl="node1" presStyleIdx="1" presStyleCnt="3">
        <dgm:presLayoutVars>
          <dgm:bulletEnabled val="1"/>
        </dgm:presLayoutVars>
      </dgm:prSet>
      <dgm:spPr/>
    </dgm:pt>
    <dgm:pt modelId="{36A9CAB6-81B1-47E8-B3BA-5B61BA1B19BF}" type="pres">
      <dgm:prSet presAssocID="{246C7712-F72C-4894-A8FA-AAC6F1B797AB}" presName="spacer" presStyleCnt="0"/>
      <dgm:spPr/>
    </dgm:pt>
    <dgm:pt modelId="{3EF8CC48-EC5F-44AF-BA3E-3FC2AE692421}" type="pres">
      <dgm:prSet presAssocID="{0F7A6762-ABB9-4AD7-A248-5AC2FA29F566}" presName="comp" presStyleCnt="0"/>
      <dgm:spPr/>
    </dgm:pt>
    <dgm:pt modelId="{2CD8D614-4BC7-47F2-A333-3C4BA4CB716A}" type="pres">
      <dgm:prSet presAssocID="{0F7A6762-ABB9-4AD7-A248-5AC2FA29F566}" presName="box" presStyleLbl="node1" presStyleIdx="2" presStyleCnt="3"/>
      <dgm:spPr/>
    </dgm:pt>
    <dgm:pt modelId="{6601E1B2-C200-4B33-BC6A-B622472744ED}" type="pres">
      <dgm:prSet presAssocID="{0F7A6762-ABB9-4AD7-A248-5AC2FA29F566}" presName="img"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33000" r="-33000"/>
          </a:stretch>
        </a:blipFill>
      </dgm:spPr>
    </dgm:pt>
    <dgm:pt modelId="{A3C5983A-D350-4747-9817-5FDE8ED49CCC}" type="pres">
      <dgm:prSet presAssocID="{0F7A6762-ABB9-4AD7-A248-5AC2FA29F566}" presName="text" presStyleLbl="node1" presStyleIdx="2" presStyleCnt="3">
        <dgm:presLayoutVars>
          <dgm:bulletEnabled val="1"/>
        </dgm:presLayoutVars>
      </dgm:prSet>
      <dgm:spPr/>
    </dgm:pt>
  </dgm:ptLst>
  <dgm:cxnLst>
    <dgm:cxn modelId="{E5AF6730-0A54-4535-B294-447CFE667A59}" type="presOf" srcId="{55E1DB5D-F73C-4938-BD8B-637CDEAD8A15}" destId="{96995867-5996-42F7-AA5C-00539B2A6719}" srcOrd="0" destOrd="0" presId="urn:microsoft.com/office/officeart/2005/8/layout/vList4"/>
    <dgm:cxn modelId="{6A50CC5B-327C-4580-8545-CEE94FE03931}" type="presOf" srcId="{52B2501A-F9C9-4700-9085-331C65330345}" destId="{E35C9D07-3782-4AF9-9C85-C6A13A50F8B1}" srcOrd="1" destOrd="0" presId="urn:microsoft.com/office/officeart/2005/8/layout/vList4"/>
    <dgm:cxn modelId="{C078EF4E-85ED-4A7E-B02D-EFC700F5144D}" type="presOf" srcId="{DD6B2971-0218-441A-A777-8C45A2F89DFA}" destId="{B9C9848E-6A98-4324-BE07-C2D6EE1B1BB6}" srcOrd="1" destOrd="0" presId="urn:microsoft.com/office/officeart/2005/8/layout/vList4"/>
    <dgm:cxn modelId="{6F4E1E4F-01C8-454B-8DCD-C910788A0E3D}" type="presOf" srcId="{DD6B2971-0218-441A-A777-8C45A2F89DFA}" destId="{BD375FF9-EDFC-405F-8BFF-8D43C4267342}" srcOrd="0" destOrd="0" presId="urn:microsoft.com/office/officeart/2005/8/layout/vList4"/>
    <dgm:cxn modelId="{08DBB375-B48F-4930-AEBA-F350CEADA7F1}" type="presOf" srcId="{0F7A6762-ABB9-4AD7-A248-5AC2FA29F566}" destId="{2CD8D614-4BC7-47F2-A333-3C4BA4CB716A}" srcOrd="0" destOrd="0" presId="urn:microsoft.com/office/officeart/2005/8/layout/vList4"/>
    <dgm:cxn modelId="{B413EC93-79F6-42A3-B5D3-A987944C0C9F}" type="presOf" srcId="{0F7A6762-ABB9-4AD7-A248-5AC2FA29F566}" destId="{A3C5983A-D350-4747-9817-5FDE8ED49CCC}" srcOrd="1" destOrd="0" presId="urn:microsoft.com/office/officeart/2005/8/layout/vList4"/>
    <dgm:cxn modelId="{C8C350C6-D8BD-4B98-BE3D-638BEB440A4E}" srcId="{55E1DB5D-F73C-4938-BD8B-637CDEAD8A15}" destId="{DD6B2971-0218-441A-A777-8C45A2F89DFA}" srcOrd="0" destOrd="0" parTransId="{DF483DB5-9DD3-45FE-BBC5-9245E267F14E}" sibTransId="{40F82724-88E5-4937-BE20-7BF33DF56243}"/>
    <dgm:cxn modelId="{998486C6-A061-4F0F-957F-47558FC95DC0}" srcId="{55E1DB5D-F73C-4938-BD8B-637CDEAD8A15}" destId="{0F7A6762-ABB9-4AD7-A248-5AC2FA29F566}" srcOrd="2" destOrd="0" parTransId="{DF300395-8E85-47EE-A3FA-555E844997F7}" sibTransId="{7BDA098A-EEC2-4CAE-B53A-07F5B6EA9404}"/>
    <dgm:cxn modelId="{EB600BE1-C722-47D4-8198-7AB00DD911B7}" type="presOf" srcId="{52B2501A-F9C9-4700-9085-331C65330345}" destId="{FB35A7C6-05F6-4ED6-94DF-00BC76B68363}" srcOrd="0" destOrd="0" presId="urn:microsoft.com/office/officeart/2005/8/layout/vList4"/>
    <dgm:cxn modelId="{5A69B9E3-EE91-489C-8F55-7DFDBAE48DE1}" srcId="{55E1DB5D-F73C-4938-BD8B-637CDEAD8A15}" destId="{52B2501A-F9C9-4700-9085-331C65330345}" srcOrd="1" destOrd="0" parTransId="{1F526091-CD63-4870-96F0-D8422E874C71}" sibTransId="{246C7712-F72C-4894-A8FA-AAC6F1B797AB}"/>
    <dgm:cxn modelId="{B1457987-3661-439B-94AF-E33AF27FC80E}" type="presParOf" srcId="{96995867-5996-42F7-AA5C-00539B2A6719}" destId="{C8554A46-5703-4EE6-BE04-2699E670F54F}" srcOrd="0" destOrd="0" presId="urn:microsoft.com/office/officeart/2005/8/layout/vList4"/>
    <dgm:cxn modelId="{66A5AE38-BC18-4638-8F41-EBA3E30F0161}" type="presParOf" srcId="{C8554A46-5703-4EE6-BE04-2699E670F54F}" destId="{BD375FF9-EDFC-405F-8BFF-8D43C4267342}" srcOrd="0" destOrd="0" presId="urn:microsoft.com/office/officeart/2005/8/layout/vList4"/>
    <dgm:cxn modelId="{B4CA3F51-9941-4C23-BA82-E9D691251EC1}" type="presParOf" srcId="{C8554A46-5703-4EE6-BE04-2699E670F54F}" destId="{4C7CDC21-5427-437E-B093-3FACEB946FFC}" srcOrd="1" destOrd="0" presId="urn:microsoft.com/office/officeart/2005/8/layout/vList4"/>
    <dgm:cxn modelId="{BF395956-78B0-48BF-8A5B-133873067C59}" type="presParOf" srcId="{C8554A46-5703-4EE6-BE04-2699E670F54F}" destId="{B9C9848E-6A98-4324-BE07-C2D6EE1B1BB6}" srcOrd="2" destOrd="0" presId="urn:microsoft.com/office/officeart/2005/8/layout/vList4"/>
    <dgm:cxn modelId="{4C189D6F-8F39-4746-AE98-F90B52BF895A}" type="presParOf" srcId="{96995867-5996-42F7-AA5C-00539B2A6719}" destId="{93964482-C60C-4F60-90AE-FE57FFBF29AF}" srcOrd="1" destOrd="0" presId="urn:microsoft.com/office/officeart/2005/8/layout/vList4"/>
    <dgm:cxn modelId="{81324768-CB55-475D-8114-3E22EE298A51}" type="presParOf" srcId="{96995867-5996-42F7-AA5C-00539B2A6719}" destId="{624669F9-ABB0-4996-9DD9-6E7BFA30C7DC}" srcOrd="2" destOrd="0" presId="urn:microsoft.com/office/officeart/2005/8/layout/vList4"/>
    <dgm:cxn modelId="{B104EFE4-45A2-487C-8ED8-49488338B1A6}" type="presParOf" srcId="{624669F9-ABB0-4996-9DD9-6E7BFA30C7DC}" destId="{FB35A7C6-05F6-4ED6-94DF-00BC76B68363}" srcOrd="0" destOrd="0" presId="urn:microsoft.com/office/officeart/2005/8/layout/vList4"/>
    <dgm:cxn modelId="{3B98B5FD-E0EC-48C5-B444-48E48EAC7145}" type="presParOf" srcId="{624669F9-ABB0-4996-9DD9-6E7BFA30C7DC}" destId="{69445B18-6FAF-4460-940A-B170A2B41CFA}" srcOrd="1" destOrd="0" presId="urn:microsoft.com/office/officeart/2005/8/layout/vList4"/>
    <dgm:cxn modelId="{0B2E6C23-A9E9-44DA-9470-F190785210BA}" type="presParOf" srcId="{624669F9-ABB0-4996-9DD9-6E7BFA30C7DC}" destId="{E35C9D07-3782-4AF9-9C85-C6A13A50F8B1}" srcOrd="2" destOrd="0" presId="urn:microsoft.com/office/officeart/2005/8/layout/vList4"/>
    <dgm:cxn modelId="{6A3CBA30-207D-4877-ABDD-A6A97E21B415}" type="presParOf" srcId="{96995867-5996-42F7-AA5C-00539B2A6719}" destId="{36A9CAB6-81B1-47E8-B3BA-5B61BA1B19BF}" srcOrd="3" destOrd="0" presId="urn:microsoft.com/office/officeart/2005/8/layout/vList4"/>
    <dgm:cxn modelId="{0872A121-82BD-4B7C-A509-E71BB1BD796C}" type="presParOf" srcId="{96995867-5996-42F7-AA5C-00539B2A6719}" destId="{3EF8CC48-EC5F-44AF-BA3E-3FC2AE692421}" srcOrd="4" destOrd="0" presId="urn:microsoft.com/office/officeart/2005/8/layout/vList4"/>
    <dgm:cxn modelId="{F0A9FBF1-A643-424C-BD81-0277675AAD57}" type="presParOf" srcId="{3EF8CC48-EC5F-44AF-BA3E-3FC2AE692421}" destId="{2CD8D614-4BC7-47F2-A333-3C4BA4CB716A}" srcOrd="0" destOrd="0" presId="urn:microsoft.com/office/officeart/2005/8/layout/vList4"/>
    <dgm:cxn modelId="{F6D5A5EB-91FA-47A0-A7D4-803469947198}" type="presParOf" srcId="{3EF8CC48-EC5F-44AF-BA3E-3FC2AE692421}" destId="{6601E1B2-C200-4B33-BC6A-B622472744ED}" srcOrd="1" destOrd="0" presId="urn:microsoft.com/office/officeart/2005/8/layout/vList4"/>
    <dgm:cxn modelId="{F734A681-6141-463B-B8B3-17DD0886FE1C}" type="presParOf" srcId="{3EF8CC48-EC5F-44AF-BA3E-3FC2AE692421}" destId="{A3C5983A-D350-4747-9817-5FDE8ED49CCC}" srcOrd="2" destOrd="0" presId="urn:microsoft.com/office/officeart/2005/8/layout/vList4"/>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75FF9-EDFC-405F-8BFF-8D43C4267342}">
      <dsp:nvSpPr>
        <dsp:cNvPr id="0" name=""/>
        <dsp:cNvSpPr/>
      </dsp:nvSpPr>
      <dsp:spPr>
        <a:xfrm>
          <a:off x="0" y="0"/>
          <a:ext cx="1511268" cy="533339"/>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dirty="0"/>
            <a:t>Application</a:t>
          </a:r>
          <a:endParaRPr lang="en-IN" sz="1500" kern="1200" dirty="0"/>
        </a:p>
      </dsp:txBody>
      <dsp:txXfrm>
        <a:off x="355587" y="0"/>
        <a:ext cx="1155680" cy="533339"/>
      </dsp:txXfrm>
    </dsp:sp>
    <dsp:sp modelId="{4C7CDC21-5427-437E-B093-3FACEB946FFC}">
      <dsp:nvSpPr>
        <dsp:cNvPr id="0" name=""/>
        <dsp:cNvSpPr/>
      </dsp:nvSpPr>
      <dsp:spPr>
        <a:xfrm>
          <a:off x="53333" y="53333"/>
          <a:ext cx="302253" cy="426671"/>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a:noFill/>
        </a:ln>
        <a:effectLst/>
        <a:sp3d z="5715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FB35A7C6-05F6-4ED6-94DF-00BC76B68363}">
      <dsp:nvSpPr>
        <dsp:cNvPr id="0" name=""/>
        <dsp:cNvSpPr/>
      </dsp:nvSpPr>
      <dsp:spPr>
        <a:xfrm>
          <a:off x="0" y="586672"/>
          <a:ext cx="1511268" cy="533339"/>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GB" sz="1100" kern="1200" dirty="0"/>
            <a:t>Operating System</a:t>
          </a:r>
          <a:endParaRPr lang="en-IN" sz="1100" kern="1200" dirty="0"/>
        </a:p>
      </dsp:txBody>
      <dsp:txXfrm>
        <a:off x="355587" y="586672"/>
        <a:ext cx="1155680" cy="533339"/>
      </dsp:txXfrm>
    </dsp:sp>
    <dsp:sp modelId="{69445B18-6FAF-4460-940A-B170A2B41CFA}">
      <dsp:nvSpPr>
        <dsp:cNvPr id="0" name=""/>
        <dsp:cNvSpPr/>
      </dsp:nvSpPr>
      <dsp:spPr>
        <a:xfrm>
          <a:off x="53333" y="640006"/>
          <a:ext cx="302253" cy="426671"/>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3000" b="-3000"/>
          </a:stretch>
        </a:blipFill>
        <a:ln>
          <a:noFill/>
        </a:ln>
        <a:effectLst/>
        <a:sp3d z="5715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2CD8D614-4BC7-47F2-A333-3C4BA4CB716A}">
      <dsp:nvSpPr>
        <dsp:cNvPr id="0" name=""/>
        <dsp:cNvSpPr/>
      </dsp:nvSpPr>
      <dsp:spPr>
        <a:xfrm>
          <a:off x="0" y="1173345"/>
          <a:ext cx="1511268" cy="533339"/>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GB" sz="1100" kern="1200" dirty="0"/>
            <a:t>Hardware</a:t>
          </a:r>
          <a:endParaRPr lang="en-IN" sz="1100" kern="1200" dirty="0"/>
        </a:p>
      </dsp:txBody>
      <dsp:txXfrm>
        <a:off x="355587" y="1173345"/>
        <a:ext cx="1155680" cy="533339"/>
      </dsp:txXfrm>
    </dsp:sp>
    <dsp:sp modelId="{6601E1B2-C200-4B33-BC6A-B622472744ED}">
      <dsp:nvSpPr>
        <dsp:cNvPr id="0" name=""/>
        <dsp:cNvSpPr/>
      </dsp:nvSpPr>
      <dsp:spPr>
        <a:xfrm>
          <a:off x="53333" y="1226679"/>
          <a:ext cx="302253" cy="426671"/>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3000" r="-33000"/>
          </a:stretch>
        </a:blipFill>
        <a:ln>
          <a:noFill/>
        </a:ln>
        <a:effectLst/>
        <a:sp3d z="57150" extrusionH="63500" contourW="12700" prstMaterial="matte">
          <a:contourClr>
            <a:schemeClr val="lt1"/>
          </a:contourClr>
        </a:sp3d>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75FF9-EDFC-405F-8BFF-8D43C4267342}">
      <dsp:nvSpPr>
        <dsp:cNvPr id="0" name=""/>
        <dsp:cNvSpPr/>
      </dsp:nvSpPr>
      <dsp:spPr>
        <a:xfrm>
          <a:off x="0" y="0"/>
          <a:ext cx="1511268" cy="533339"/>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dirty="0"/>
            <a:t>Application</a:t>
          </a:r>
          <a:endParaRPr lang="en-IN" sz="1500" kern="1200" dirty="0"/>
        </a:p>
      </dsp:txBody>
      <dsp:txXfrm>
        <a:off x="355587" y="0"/>
        <a:ext cx="1155680" cy="533339"/>
      </dsp:txXfrm>
    </dsp:sp>
    <dsp:sp modelId="{4C7CDC21-5427-437E-B093-3FACEB946FFC}">
      <dsp:nvSpPr>
        <dsp:cNvPr id="0" name=""/>
        <dsp:cNvSpPr/>
      </dsp:nvSpPr>
      <dsp:spPr>
        <a:xfrm>
          <a:off x="53333" y="53333"/>
          <a:ext cx="302253" cy="426671"/>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a:noFill/>
        </a:ln>
        <a:effectLst/>
        <a:sp3d z="5715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FB35A7C6-05F6-4ED6-94DF-00BC76B68363}">
      <dsp:nvSpPr>
        <dsp:cNvPr id="0" name=""/>
        <dsp:cNvSpPr/>
      </dsp:nvSpPr>
      <dsp:spPr>
        <a:xfrm>
          <a:off x="0" y="586672"/>
          <a:ext cx="1511268" cy="533339"/>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GB" sz="1100" kern="1200" dirty="0"/>
            <a:t>Operating System</a:t>
          </a:r>
          <a:endParaRPr lang="en-IN" sz="1100" kern="1200" dirty="0"/>
        </a:p>
      </dsp:txBody>
      <dsp:txXfrm>
        <a:off x="355587" y="586672"/>
        <a:ext cx="1155680" cy="533339"/>
      </dsp:txXfrm>
    </dsp:sp>
    <dsp:sp modelId="{69445B18-6FAF-4460-940A-B170A2B41CFA}">
      <dsp:nvSpPr>
        <dsp:cNvPr id="0" name=""/>
        <dsp:cNvSpPr/>
      </dsp:nvSpPr>
      <dsp:spPr>
        <a:xfrm>
          <a:off x="53333" y="640006"/>
          <a:ext cx="302253" cy="426671"/>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3000" b="-3000"/>
          </a:stretch>
        </a:blipFill>
        <a:ln>
          <a:noFill/>
        </a:ln>
        <a:effectLst/>
        <a:sp3d z="5715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2CD8D614-4BC7-47F2-A333-3C4BA4CB716A}">
      <dsp:nvSpPr>
        <dsp:cNvPr id="0" name=""/>
        <dsp:cNvSpPr/>
      </dsp:nvSpPr>
      <dsp:spPr>
        <a:xfrm>
          <a:off x="0" y="1173345"/>
          <a:ext cx="1511268" cy="533339"/>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GB" sz="1100" kern="1200" dirty="0"/>
            <a:t>Hardware</a:t>
          </a:r>
          <a:endParaRPr lang="en-IN" sz="1100" kern="1200" dirty="0"/>
        </a:p>
      </dsp:txBody>
      <dsp:txXfrm>
        <a:off x="355587" y="1173345"/>
        <a:ext cx="1155680" cy="533339"/>
      </dsp:txXfrm>
    </dsp:sp>
    <dsp:sp modelId="{6601E1B2-C200-4B33-BC6A-B622472744ED}">
      <dsp:nvSpPr>
        <dsp:cNvPr id="0" name=""/>
        <dsp:cNvSpPr/>
      </dsp:nvSpPr>
      <dsp:spPr>
        <a:xfrm>
          <a:off x="53333" y="1226679"/>
          <a:ext cx="302253" cy="426671"/>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3000" r="-33000"/>
          </a:stretch>
        </a:blipFill>
        <a:ln>
          <a:noFill/>
        </a:ln>
        <a:effectLst/>
        <a:sp3d z="57150" extrusionH="63500" contourW="12700" prstMaterial="matte">
          <a:contourClr>
            <a:schemeClr val="lt1"/>
          </a:contourClr>
        </a:sp3d>
      </dsp:spPr>
      <dsp:style>
        <a:lnRef idx="0">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75FF9-EDFC-405F-8BFF-8D43C4267342}">
      <dsp:nvSpPr>
        <dsp:cNvPr id="0" name=""/>
        <dsp:cNvSpPr/>
      </dsp:nvSpPr>
      <dsp:spPr>
        <a:xfrm>
          <a:off x="0" y="0"/>
          <a:ext cx="1511268" cy="533339"/>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dirty="0"/>
            <a:t>Application</a:t>
          </a:r>
          <a:endParaRPr lang="en-IN" sz="1500" kern="1200" dirty="0"/>
        </a:p>
      </dsp:txBody>
      <dsp:txXfrm>
        <a:off x="355587" y="0"/>
        <a:ext cx="1155680" cy="533339"/>
      </dsp:txXfrm>
    </dsp:sp>
    <dsp:sp modelId="{4C7CDC21-5427-437E-B093-3FACEB946FFC}">
      <dsp:nvSpPr>
        <dsp:cNvPr id="0" name=""/>
        <dsp:cNvSpPr/>
      </dsp:nvSpPr>
      <dsp:spPr>
        <a:xfrm>
          <a:off x="53333" y="53333"/>
          <a:ext cx="302253" cy="426671"/>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a:noFill/>
        </a:ln>
        <a:effectLst/>
        <a:sp3d z="5715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FB35A7C6-05F6-4ED6-94DF-00BC76B68363}">
      <dsp:nvSpPr>
        <dsp:cNvPr id="0" name=""/>
        <dsp:cNvSpPr/>
      </dsp:nvSpPr>
      <dsp:spPr>
        <a:xfrm>
          <a:off x="0" y="586672"/>
          <a:ext cx="1511268" cy="533339"/>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GB" sz="1100" kern="1200" dirty="0"/>
            <a:t>Operating System</a:t>
          </a:r>
          <a:endParaRPr lang="en-IN" sz="1100" kern="1200" dirty="0"/>
        </a:p>
      </dsp:txBody>
      <dsp:txXfrm>
        <a:off x="355587" y="586672"/>
        <a:ext cx="1155680" cy="533339"/>
      </dsp:txXfrm>
    </dsp:sp>
    <dsp:sp modelId="{69445B18-6FAF-4460-940A-B170A2B41CFA}">
      <dsp:nvSpPr>
        <dsp:cNvPr id="0" name=""/>
        <dsp:cNvSpPr/>
      </dsp:nvSpPr>
      <dsp:spPr>
        <a:xfrm>
          <a:off x="53333" y="640006"/>
          <a:ext cx="302253" cy="426671"/>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3000" b="-3000"/>
          </a:stretch>
        </a:blipFill>
        <a:ln>
          <a:noFill/>
        </a:ln>
        <a:effectLst/>
        <a:sp3d z="5715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2CD8D614-4BC7-47F2-A333-3C4BA4CB716A}">
      <dsp:nvSpPr>
        <dsp:cNvPr id="0" name=""/>
        <dsp:cNvSpPr/>
      </dsp:nvSpPr>
      <dsp:spPr>
        <a:xfrm>
          <a:off x="0" y="1173345"/>
          <a:ext cx="1511268" cy="533339"/>
        </a:xfrm>
        <a:prstGeom prst="roundRect">
          <a:avLst>
            <a:gd name="adj" fmla="val 10000"/>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GB" sz="1100" kern="1200" dirty="0"/>
            <a:t>Hardware</a:t>
          </a:r>
          <a:endParaRPr lang="en-IN" sz="1100" kern="1200" dirty="0"/>
        </a:p>
      </dsp:txBody>
      <dsp:txXfrm>
        <a:off x="355587" y="1173345"/>
        <a:ext cx="1155680" cy="533339"/>
      </dsp:txXfrm>
    </dsp:sp>
    <dsp:sp modelId="{6601E1B2-C200-4B33-BC6A-B622472744ED}">
      <dsp:nvSpPr>
        <dsp:cNvPr id="0" name=""/>
        <dsp:cNvSpPr/>
      </dsp:nvSpPr>
      <dsp:spPr>
        <a:xfrm>
          <a:off x="53333" y="1226679"/>
          <a:ext cx="302253" cy="426671"/>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3000" r="-33000"/>
          </a:stretch>
        </a:blipFill>
        <a:ln>
          <a:noFill/>
        </a:ln>
        <a:effectLst/>
        <a:sp3d z="57150" extrusionH="63500" contourW="12700" prstMaterial="matte">
          <a:contourClr>
            <a:schemeClr val="lt1"/>
          </a:contourClr>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351800-8BC5-4ACD-BF25-EAF8FAD9488F}" type="datetimeFigureOut">
              <a:rPr lang="en-IN" smtClean="0"/>
              <a:t>06-11-2024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6E34F-942F-4881-83F8-D8D42E66FE5D}" type="slidenum">
              <a:rPr lang="en-IN" smtClean="0"/>
              <a:t>‹#›</a:t>
            </a:fld>
            <a:endParaRPr lang="en-IN"/>
          </a:p>
        </p:txBody>
      </p:sp>
    </p:spTree>
    <p:extLst>
      <p:ext uri="{BB962C8B-B14F-4D97-AF65-F5344CB8AC3E}">
        <p14:creationId xmlns:p14="http://schemas.microsoft.com/office/powerpoint/2010/main" val="4238604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66E34F-942F-4881-83F8-D8D42E66FE5D}" type="slidenum">
              <a:rPr lang="en-IN" smtClean="0"/>
              <a:t>1</a:t>
            </a:fld>
            <a:endParaRPr lang="en-IN"/>
          </a:p>
        </p:txBody>
      </p:sp>
    </p:spTree>
    <p:extLst>
      <p:ext uri="{BB962C8B-B14F-4D97-AF65-F5344CB8AC3E}">
        <p14:creationId xmlns:p14="http://schemas.microsoft.com/office/powerpoint/2010/main" val="39384582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66E34F-942F-4881-83F8-D8D42E66FE5D}" type="slidenum">
              <a:rPr lang="en-IN" smtClean="0"/>
              <a:t>10</a:t>
            </a:fld>
            <a:endParaRPr lang="en-IN"/>
          </a:p>
        </p:txBody>
      </p:sp>
    </p:spTree>
    <p:extLst>
      <p:ext uri="{BB962C8B-B14F-4D97-AF65-F5344CB8AC3E}">
        <p14:creationId xmlns:p14="http://schemas.microsoft.com/office/powerpoint/2010/main" val="4043672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66E34F-942F-4881-83F8-D8D42E66FE5D}" type="slidenum">
              <a:rPr lang="en-IN" smtClean="0"/>
              <a:t>11</a:t>
            </a:fld>
            <a:endParaRPr lang="en-IN"/>
          </a:p>
        </p:txBody>
      </p:sp>
    </p:spTree>
    <p:extLst>
      <p:ext uri="{BB962C8B-B14F-4D97-AF65-F5344CB8AC3E}">
        <p14:creationId xmlns:p14="http://schemas.microsoft.com/office/powerpoint/2010/main" val="1269902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66E34F-942F-4881-83F8-D8D42E66FE5D}" type="slidenum">
              <a:rPr lang="en-IN" smtClean="0"/>
              <a:t>12</a:t>
            </a:fld>
            <a:endParaRPr lang="en-IN"/>
          </a:p>
        </p:txBody>
      </p:sp>
    </p:spTree>
    <p:extLst>
      <p:ext uri="{BB962C8B-B14F-4D97-AF65-F5344CB8AC3E}">
        <p14:creationId xmlns:p14="http://schemas.microsoft.com/office/powerpoint/2010/main" val="3776392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66E34F-942F-4881-83F8-D8D42E66FE5D}" type="slidenum">
              <a:rPr lang="en-IN" smtClean="0"/>
              <a:t>13</a:t>
            </a:fld>
            <a:endParaRPr lang="en-IN"/>
          </a:p>
        </p:txBody>
      </p:sp>
    </p:spTree>
    <p:extLst>
      <p:ext uri="{BB962C8B-B14F-4D97-AF65-F5344CB8AC3E}">
        <p14:creationId xmlns:p14="http://schemas.microsoft.com/office/powerpoint/2010/main" val="180090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66E34F-942F-4881-83F8-D8D42E66FE5D}" type="slidenum">
              <a:rPr lang="en-IN" smtClean="0"/>
              <a:t>14</a:t>
            </a:fld>
            <a:endParaRPr lang="en-IN"/>
          </a:p>
        </p:txBody>
      </p:sp>
    </p:spTree>
    <p:extLst>
      <p:ext uri="{BB962C8B-B14F-4D97-AF65-F5344CB8AC3E}">
        <p14:creationId xmlns:p14="http://schemas.microsoft.com/office/powerpoint/2010/main" val="11404131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66E34F-942F-4881-83F8-D8D42E66FE5D}" type="slidenum">
              <a:rPr lang="en-IN" smtClean="0"/>
              <a:t>15</a:t>
            </a:fld>
            <a:endParaRPr lang="en-IN"/>
          </a:p>
        </p:txBody>
      </p:sp>
    </p:spTree>
    <p:extLst>
      <p:ext uri="{BB962C8B-B14F-4D97-AF65-F5344CB8AC3E}">
        <p14:creationId xmlns:p14="http://schemas.microsoft.com/office/powerpoint/2010/main" val="2144008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66E34F-942F-4881-83F8-D8D42E66FE5D}" type="slidenum">
              <a:rPr lang="en-IN" smtClean="0"/>
              <a:t>16</a:t>
            </a:fld>
            <a:endParaRPr lang="en-IN"/>
          </a:p>
        </p:txBody>
      </p:sp>
    </p:spTree>
    <p:extLst>
      <p:ext uri="{BB962C8B-B14F-4D97-AF65-F5344CB8AC3E}">
        <p14:creationId xmlns:p14="http://schemas.microsoft.com/office/powerpoint/2010/main" val="2861625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66E34F-942F-4881-83F8-D8D42E66FE5D}" type="slidenum">
              <a:rPr lang="en-IN" smtClean="0"/>
              <a:t>17</a:t>
            </a:fld>
            <a:endParaRPr lang="en-IN"/>
          </a:p>
        </p:txBody>
      </p:sp>
    </p:spTree>
    <p:extLst>
      <p:ext uri="{BB962C8B-B14F-4D97-AF65-F5344CB8AC3E}">
        <p14:creationId xmlns:p14="http://schemas.microsoft.com/office/powerpoint/2010/main" val="3787724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66E34F-942F-4881-83F8-D8D42E66FE5D}" type="slidenum">
              <a:rPr lang="en-IN" smtClean="0"/>
              <a:t>18</a:t>
            </a:fld>
            <a:endParaRPr lang="en-IN"/>
          </a:p>
        </p:txBody>
      </p:sp>
    </p:spTree>
    <p:extLst>
      <p:ext uri="{BB962C8B-B14F-4D97-AF65-F5344CB8AC3E}">
        <p14:creationId xmlns:p14="http://schemas.microsoft.com/office/powerpoint/2010/main" val="27025938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66E34F-942F-4881-83F8-D8D42E66FE5D}" type="slidenum">
              <a:rPr lang="en-IN" smtClean="0"/>
              <a:t>19</a:t>
            </a:fld>
            <a:endParaRPr lang="en-IN"/>
          </a:p>
        </p:txBody>
      </p:sp>
    </p:spTree>
    <p:extLst>
      <p:ext uri="{BB962C8B-B14F-4D97-AF65-F5344CB8AC3E}">
        <p14:creationId xmlns:p14="http://schemas.microsoft.com/office/powerpoint/2010/main" val="3242311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66E34F-942F-4881-83F8-D8D42E66FE5D}" type="slidenum">
              <a:rPr lang="en-IN" smtClean="0"/>
              <a:t>2</a:t>
            </a:fld>
            <a:endParaRPr lang="en-IN"/>
          </a:p>
        </p:txBody>
      </p:sp>
    </p:spTree>
    <p:extLst>
      <p:ext uri="{BB962C8B-B14F-4D97-AF65-F5344CB8AC3E}">
        <p14:creationId xmlns:p14="http://schemas.microsoft.com/office/powerpoint/2010/main" val="34645117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66E34F-942F-4881-83F8-D8D42E66FE5D}" type="slidenum">
              <a:rPr lang="en-IN" smtClean="0"/>
              <a:t>20</a:t>
            </a:fld>
            <a:endParaRPr lang="en-IN"/>
          </a:p>
        </p:txBody>
      </p:sp>
    </p:spTree>
    <p:extLst>
      <p:ext uri="{BB962C8B-B14F-4D97-AF65-F5344CB8AC3E}">
        <p14:creationId xmlns:p14="http://schemas.microsoft.com/office/powerpoint/2010/main" val="679615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66E34F-942F-4881-83F8-D8D42E66FE5D}" type="slidenum">
              <a:rPr lang="en-IN" smtClean="0"/>
              <a:t>3</a:t>
            </a:fld>
            <a:endParaRPr lang="en-IN"/>
          </a:p>
        </p:txBody>
      </p:sp>
    </p:spTree>
    <p:extLst>
      <p:ext uri="{BB962C8B-B14F-4D97-AF65-F5344CB8AC3E}">
        <p14:creationId xmlns:p14="http://schemas.microsoft.com/office/powerpoint/2010/main" val="449746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66E34F-942F-4881-83F8-D8D42E66FE5D}" type="slidenum">
              <a:rPr lang="en-IN" smtClean="0"/>
              <a:t>4</a:t>
            </a:fld>
            <a:endParaRPr lang="en-IN"/>
          </a:p>
        </p:txBody>
      </p:sp>
    </p:spTree>
    <p:extLst>
      <p:ext uri="{BB962C8B-B14F-4D97-AF65-F5344CB8AC3E}">
        <p14:creationId xmlns:p14="http://schemas.microsoft.com/office/powerpoint/2010/main" val="3083216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66E34F-942F-4881-83F8-D8D42E66FE5D}" type="slidenum">
              <a:rPr lang="en-IN" smtClean="0"/>
              <a:t>5</a:t>
            </a:fld>
            <a:endParaRPr lang="en-IN"/>
          </a:p>
        </p:txBody>
      </p:sp>
    </p:spTree>
    <p:extLst>
      <p:ext uri="{BB962C8B-B14F-4D97-AF65-F5344CB8AC3E}">
        <p14:creationId xmlns:p14="http://schemas.microsoft.com/office/powerpoint/2010/main" val="1272016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66E34F-942F-4881-83F8-D8D42E66FE5D}" type="slidenum">
              <a:rPr lang="en-IN" smtClean="0"/>
              <a:t>6</a:t>
            </a:fld>
            <a:endParaRPr lang="en-IN"/>
          </a:p>
        </p:txBody>
      </p:sp>
    </p:spTree>
    <p:extLst>
      <p:ext uri="{BB962C8B-B14F-4D97-AF65-F5344CB8AC3E}">
        <p14:creationId xmlns:p14="http://schemas.microsoft.com/office/powerpoint/2010/main" val="2736842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66E34F-942F-4881-83F8-D8D42E66FE5D}" type="slidenum">
              <a:rPr lang="en-IN" smtClean="0"/>
              <a:t>7</a:t>
            </a:fld>
            <a:endParaRPr lang="en-IN"/>
          </a:p>
        </p:txBody>
      </p:sp>
    </p:spTree>
    <p:extLst>
      <p:ext uri="{BB962C8B-B14F-4D97-AF65-F5344CB8AC3E}">
        <p14:creationId xmlns:p14="http://schemas.microsoft.com/office/powerpoint/2010/main" val="492692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66E34F-942F-4881-83F8-D8D42E66FE5D}" type="slidenum">
              <a:rPr lang="en-IN" smtClean="0"/>
              <a:t>8</a:t>
            </a:fld>
            <a:endParaRPr lang="en-IN"/>
          </a:p>
        </p:txBody>
      </p:sp>
    </p:spTree>
    <p:extLst>
      <p:ext uri="{BB962C8B-B14F-4D97-AF65-F5344CB8AC3E}">
        <p14:creationId xmlns:p14="http://schemas.microsoft.com/office/powerpoint/2010/main" val="2049835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66E34F-942F-4881-83F8-D8D42E66FE5D}" type="slidenum">
              <a:rPr lang="en-IN" smtClean="0"/>
              <a:t>9</a:t>
            </a:fld>
            <a:endParaRPr lang="en-IN"/>
          </a:p>
        </p:txBody>
      </p:sp>
    </p:spTree>
    <p:extLst>
      <p:ext uri="{BB962C8B-B14F-4D97-AF65-F5344CB8AC3E}">
        <p14:creationId xmlns:p14="http://schemas.microsoft.com/office/powerpoint/2010/main" val="3690138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11/6/2024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11/6/2024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11/6/2024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11/6/2024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11/6/2024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11/6/2024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11/6/2024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11/6/2024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11/6/2024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11/6/2024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8.sv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0.sv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4.sv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8.sv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2.xml"/><Relationship Id="rId16" Type="http://schemas.openxmlformats.org/officeDocument/2006/relationships/diagramColors" Target="../diagrams/colors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1.pn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27000" y="0"/>
            <a:ext cx="3784405" cy="3666067"/>
          </a:xfrm>
        </p:spPr>
        <p:txBody>
          <a:bodyPr anchor="ctr">
            <a:noAutofit/>
          </a:bodyPr>
          <a:lstStyle/>
          <a:p>
            <a:pPr algn="ctr">
              <a:lnSpc>
                <a:spcPct val="100000"/>
              </a:lnSpc>
            </a:pPr>
            <a:r>
              <a:rPr lang="en-GB" sz="4400" b="1" dirty="0">
                <a:solidFill>
                  <a:schemeClr val="bg1"/>
                </a:solidFill>
                <a:latin typeface="+mn-lt"/>
              </a:rPr>
              <a:t>Introduction To Docker</a:t>
            </a:r>
            <a:endParaRPr lang="en-US" sz="4400" b="1" dirty="0">
              <a:solidFill>
                <a:schemeClr val="bg1"/>
              </a:solidFill>
              <a:latin typeface="+mn-lt"/>
            </a:endParaRPr>
          </a:p>
        </p:txBody>
      </p:sp>
      <p:sp>
        <p:nvSpPr>
          <p:cNvPr id="3" name="TextBox 2">
            <a:extLst>
              <a:ext uri="{FF2B5EF4-FFF2-40B4-BE49-F238E27FC236}">
                <a16:creationId xmlns:a16="http://schemas.microsoft.com/office/drawing/2014/main" id="{9282EE23-4900-33B4-556B-BC9AD1C26062}"/>
              </a:ext>
            </a:extLst>
          </p:cNvPr>
          <p:cNvSpPr txBox="1"/>
          <p:nvPr/>
        </p:nvSpPr>
        <p:spPr>
          <a:xfrm>
            <a:off x="4195289" y="555760"/>
            <a:ext cx="7852229" cy="2246769"/>
          </a:xfrm>
          <a:prstGeom prst="rect">
            <a:avLst/>
          </a:prstGeom>
          <a:noFill/>
        </p:spPr>
        <p:txBody>
          <a:bodyPr wrap="square" rtlCol="0">
            <a:spAutoFit/>
          </a:bodyPr>
          <a:lstStyle/>
          <a:p>
            <a:pPr algn="just"/>
            <a:r>
              <a:rPr lang="en-IN" sz="2000" b="1" dirty="0"/>
              <a:t>What is Docker?</a:t>
            </a:r>
          </a:p>
          <a:p>
            <a:pPr algn="just"/>
            <a:r>
              <a:rPr lang="en-GB" sz="2000" dirty="0"/>
              <a:t>Docker is a popular platform designed to simplify the creation, deployment and management of applications using container technology. Containers allow developers and IT professionals to package applications and their dependencies into a single, consistent environment, ensuring that they run reliably across different computing environments.</a:t>
            </a:r>
          </a:p>
        </p:txBody>
      </p:sp>
      <p:pic>
        <p:nvPicPr>
          <p:cNvPr id="4" name="Picture 3">
            <a:extLst>
              <a:ext uri="{FF2B5EF4-FFF2-40B4-BE49-F238E27FC236}">
                <a16:creationId xmlns:a16="http://schemas.microsoft.com/office/drawing/2014/main" id="{00684C6F-76D4-9B3D-090C-7A6CB903AF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3224" y="3044825"/>
            <a:ext cx="4319905" cy="3054350"/>
          </a:xfrm>
          <a:prstGeom prst="rect">
            <a:avLst/>
          </a:prstGeom>
        </p:spPr>
      </p:pic>
    </p:spTree>
    <p:extLst>
      <p:ext uri="{BB962C8B-B14F-4D97-AF65-F5344CB8AC3E}">
        <p14:creationId xmlns:p14="http://schemas.microsoft.com/office/powerpoint/2010/main" val="4178062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4"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27000" y="0"/>
            <a:ext cx="3784405" cy="3666067"/>
          </a:xfrm>
        </p:spPr>
        <p:txBody>
          <a:bodyPr anchor="ctr">
            <a:noAutofit/>
          </a:bodyPr>
          <a:lstStyle/>
          <a:p>
            <a:pPr algn="ctr">
              <a:lnSpc>
                <a:spcPct val="100000"/>
              </a:lnSpc>
            </a:pPr>
            <a:r>
              <a:rPr lang="en-GB" sz="4400" b="1" dirty="0">
                <a:solidFill>
                  <a:schemeClr val="bg1"/>
                </a:solidFill>
                <a:latin typeface="+mn-lt"/>
              </a:rPr>
              <a:t>Introduction To Docker</a:t>
            </a:r>
            <a:endParaRPr lang="en-US" sz="4400" b="1" dirty="0">
              <a:solidFill>
                <a:schemeClr val="bg1"/>
              </a:solidFill>
              <a:latin typeface="+mn-lt"/>
            </a:endParaRPr>
          </a:p>
        </p:txBody>
      </p:sp>
      <p:sp>
        <p:nvSpPr>
          <p:cNvPr id="3" name="TextBox 2">
            <a:extLst>
              <a:ext uri="{FF2B5EF4-FFF2-40B4-BE49-F238E27FC236}">
                <a16:creationId xmlns:a16="http://schemas.microsoft.com/office/drawing/2014/main" id="{9282EE23-4900-33B4-556B-BC9AD1C26062}"/>
              </a:ext>
            </a:extLst>
          </p:cNvPr>
          <p:cNvSpPr txBox="1"/>
          <p:nvPr/>
        </p:nvSpPr>
        <p:spPr>
          <a:xfrm>
            <a:off x="4195289" y="555760"/>
            <a:ext cx="7852229" cy="1631216"/>
          </a:xfrm>
          <a:prstGeom prst="rect">
            <a:avLst/>
          </a:prstGeom>
          <a:noFill/>
        </p:spPr>
        <p:txBody>
          <a:bodyPr wrap="square" rtlCol="0">
            <a:spAutoFit/>
          </a:bodyPr>
          <a:lstStyle/>
          <a:p>
            <a:pPr algn="just"/>
            <a:r>
              <a:rPr lang="en-GB" sz="2000" b="1" dirty="0"/>
              <a:t>Docker Containers: </a:t>
            </a:r>
          </a:p>
          <a:p>
            <a:pPr algn="just"/>
            <a:r>
              <a:rPr lang="en-GB" sz="2000" dirty="0"/>
              <a:t>Containers are at the core of Docker. They provide isolated environments for applications to run independently on the same host, which avoids conflicts between different applications. Containers are lightweight, portable and easy to manage.</a:t>
            </a:r>
            <a:endParaRPr lang="en-IN" sz="2000" dirty="0"/>
          </a:p>
        </p:txBody>
      </p:sp>
      <p:pic>
        <p:nvPicPr>
          <p:cNvPr id="11" name="Graphic 10" descr="Box">
            <a:extLst>
              <a:ext uri="{FF2B5EF4-FFF2-40B4-BE49-F238E27FC236}">
                <a16:creationId xmlns:a16="http://schemas.microsoft.com/office/drawing/2014/main" id="{E929EA2E-C1EA-73F8-6AFC-54DB7202C8C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72122" y="3275867"/>
            <a:ext cx="2284208" cy="2284208"/>
          </a:xfrm>
          <a:prstGeom prst="rect">
            <a:avLst/>
          </a:prstGeom>
        </p:spPr>
      </p:pic>
      <p:sp>
        <p:nvSpPr>
          <p:cNvPr id="13" name="TextBox 12">
            <a:extLst>
              <a:ext uri="{FF2B5EF4-FFF2-40B4-BE49-F238E27FC236}">
                <a16:creationId xmlns:a16="http://schemas.microsoft.com/office/drawing/2014/main" id="{CC6DD8EB-F206-C5F5-9FB8-D3AA5F94A789}"/>
              </a:ext>
            </a:extLst>
          </p:cNvPr>
          <p:cNvSpPr txBox="1"/>
          <p:nvPr/>
        </p:nvSpPr>
        <p:spPr>
          <a:xfrm>
            <a:off x="4320461" y="5560075"/>
            <a:ext cx="1987530" cy="369332"/>
          </a:xfrm>
          <a:prstGeom prst="rect">
            <a:avLst/>
          </a:prstGeom>
          <a:noFill/>
        </p:spPr>
        <p:txBody>
          <a:bodyPr wrap="square" rtlCol="0">
            <a:spAutoFit/>
          </a:bodyPr>
          <a:lstStyle/>
          <a:p>
            <a:pPr algn="ctr"/>
            <a:r>
              <a:rPr lang="en-IN" dirty="0"/>
              <a:t>Docker Container</a:t>
            </a:r>
          </a:p>
        </p:txBody>
      </p:sp>
      <p:sp>
        <p:nvSpPr>
          <p:cNvPr id="5" name="TextBox 4">
            <a:extLst>
              <a:ext uri="{FF2B5EF4-FFF2-40B4-BE49-F238E27FC236}">
                <a16:creationId xmlns:a16="http://schemas.microsoft.com/office/drawing/2014/main" id="{49B1CEBE-8A7C-D82B-C02A-19EE98EFCAAD}"/>
              </a:ext>
            </a:extLst>
          </p:cNvPr>
          <p:cNvSpPr txBox="1"/>
          <p:nvPr/>
        </p:nvSpPr>
        <p:spPr>
          <a:xfrm>
            <a:off x="6658568" y="2515164"/>
            <a:ext cx="5331193" cy="1631216"/>
          </a:xfrm>
          <a:prstGeom prst="rect">
            <a:avLst/>
          </a:prstGeom>
          <a:noFill/>
        </p:spPr>
        <p:txBody>
          <a:bodyPr wrap="square">
            <a:spAutoFit/>
          </a:bodyPr>
          <a:lstStyle/>
          <a:p>
            <a:pPr marL="457200" indent="-457200" algn="just">
              <a:buFont typeface="+mj-lt"/>
              <a:buAutoNum type="arabicPeriod"/>
            </a:pPr>
            <a:r>
              <a:rPr lang="en-GB" sz="2000" b="0" i="0" dirty="0">
                <a:solidFill>
                  <a:srgbClr val="FF0000"/>
                </a:solidFill>
                <a:effectLst/>
              </a:rPr>
              <a:t>An instance of an image. </a:t>
            </a:r>
          </a:p>
          <a:p>
            <a:pPr marL="457200" indent="-457200" algn="just">
              <a:buFont typeface="+mj-lt"/>
              <a:buAutoNum type="arabicPeriod"/>
            </a:pPr>
            <a:endParaRPr lang="en-GB" sz="2000" b="0" i="0" dirty="0">
              <a:solidFill>
                <a:srgbClr val="FF0000"/>
              </a:solidFill>
              <a:effectLst/>
            </a:endParaRPr>
          </a:p>
          <a:p>
            <a:pPr marL="457200" indent="-457200" algn="just">
              <a:buFont typeface="+mj-lt"/>
              <a:buAutoNum type="arabicPeriod"/>
            </a:pPr>
            <a:r>
              <a:rPr lang="en-GB" sz="2000" b="0" i="0" dirty="0">
                <a:solidFill>
                  <a:srgbClr val="FF0000"/>
                </a:solidFill>
                <a:effectLst/>
              </a:rPr>
              <a:t>It's a lightweight, standalone package that includes everything needed to run an application.</a:t>
            </a:r>
            <a:endParaRPr lang="en-IN" sz="2000" dirty="0">
              <a:solidFill>
                <a:srgbClr val="FF0000"/>
              </a:solidFill>
            </a:endParaRPr>
          </a:p>
        </p:txBody>
      </p:sp>
      <p:pic>
        <p:nvPicPr>
          <p:cNvPr id="9" name="Graphic 8" descr="Arrow Clockwise curve">
            <a:extLst>
              <a:ext uri="{FF2B5EF4-FFF2-40B4-BE49-F238E27FC236}">
                <a16:creationId xmlns:a16="http://schemas.microsoft.com/office/drawing/2014/main" id="{852741C6-F734-82F2-F15D-77BFC68D583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4570883">
            <a:off x="5645294" y="2989099"/>
            <a:ext cx="1065830" cy="1065830"/>
          </a:xfrm>
          <a:prstGeom prst="rect">
            <a:avLst/>
          </a:prstGeom>
        </p:spPr>
      </p:pic>
    </p:spTree>
    <p:extLst>
      <p:ext uri="{BB962C8B-B14F-4D97-AF65-F5344CB8AC3E}">
        <p14:creationId xmlns:p14="http://schemas.microsoft.com/office/powerpoint/2010/main" val="383150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randombar(horizontal)">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5">
                                            <p:txEl>
                                              <p:pRg st="0" end="0"/>
                                            </p:txEl>
                                          </p:spTgt>
                                        </p:tgtEl>
                                        <p:attrNameLst>
                                          <p:attrName>style.visibility</p:attrName>
                                        </p:attrNameLst>
                                      </p:cBhvr>
                                      <p:to>
                                        <p:strVal val="visible"/>
                                      </p:to>
                                    </p:set>
                                    <p:animEffect transition="in" filter="randombar(horizontal)">
                                      <p:cBhvr>
                                        <p:cTn id="39" dur="500"/>
                                        <p:tgtEl>
                                          <p:spTgt spid="5">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nodeType="clickEffect">
                                  <p:stCondLst>
                                    <p:cond delay="0"/>
                                  </p:stCondLst>
                                  <p:childTnLst>
                                    <p:set>
                                      <p:cBhvr>
                                        <p:cTn id="43" dur="1" fill="hold">
                                          <p:stCondLst>
                                            <p:cond delay="0"/>
                                          </p:stCondLst>
                                        </p:cTn>
                                        <p:tgtEl>
                                          <p:spTgt spid="5">
                                            <p:txEl>
                                              <p:pRg st="2" end="2"/>
                                            </p:txEl>
                                          </p:spTgt>
                                        </p:tgtEl>
                                        <p:attrNameLst>
                                          <p:attrName>style.visibility</p:attrName>
                                        </p:attrNameLst>
                                      </p:cBhvr>
                                      <p:to>
                                        <p:strVal val="visible"/>
                                      </p:to>
                                    </p:set>
                                    <p:animEffect transition="in" filter="randombar(horizontal)">
                                      <p:cBhvr>
                                        <p:cTn id="4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27000" y="0"/>
            <a:ext cx="3784405" cy="3666067"/>
          </a:xfrm>
        </p:spPr>
        <p:txBody>
          <a:bodyPr anchor="ctr">
            <a:noAutofit/>
          </a:bodyPr>
          <a:lstStyle/>
          <a:p>
            <a:pPr algn="ctr">
              <a:lnSpc>
                <a:spcPct val="100000"/>
              </a:lnSpc>
            </a:pPr>
            <a:r>
              <a:rPr lang="en-GB" sz="4400" b="1" dirty="0">
                <a:solidFill>
                  <a:schemeClr val="bg1"/>
                </a:solidFill>
                <a:latin typeface="+mn-lt"/>
              </a:rPr>
              <a:t>Introduction To Docker</a:t>
            </a:r>
            <a:endParaRPr lang="en-US" sz="4400" b="1" dirty="0">
              <a:solidFill>
                <a:schemeClr val="bg1"/>
              </a:solidFill>
              <a:latin typeface="+mn-lt"/>
            </a:endParaRPr>
          </a:p>
        </p:txBody>
      </p:sp>
      <p:sp>
        <p:nvSpPr>
          <p:cNvPr id="3" name="TextBox 2">
            <a:extLst>
              <a:ext uri="{FF2B5EF4-FFF2-40B4-BE49-F238E27FC236}">
                <a16:creationId xmlns:a16="http://schemas.microsoft.com/office/drawing/2014/main" id="{9282EE23-4900-33B4-556B-BC9AD1C26062}"/>
              </a:ext>
            </a:extLst>
          </p:cNvPr>
          <p:cNvSpPr txBox="1"/>
          <p:nvPr/>
        </p:nvSpPr>
        <p:spPr>
          <a:xfrm>
            <a:off x="4195289" y="555760"/>
            <a:ext cx="7852229" cy="1631216"/>
          </a:xfrm>
          <a:prstGeom prst="rect">
            <a:avLst/>
          </a:prstGeom>
          <a:noFill/>
        </p:spPr>
        <p:txBody>
          <a:bodyPr wrap="square" rtlCol="0">
            <a:spAutoFit/>
          </a:bodyPr>
          <a:lstStyle/>
          <a:p>
            <a:pPr algn="just"/>
            <a:r>
              <a:rPr lang="en-GB" sz="2000" b="1" dirty="0"/>
              <a:t>Docker Images: </a:t>
            </a:r>
          </a:p>
          <a:p>
            <a:pPr algn="just"/>
            <a:r>
              <a:rPr lang="en-GB" sz="2000" dirty="0"/>
              <a:t>Docker images are the read-only templates that contain the application code and all dependencies. When an image is run, it becomes a container. Images are built using </a:t>
            </a:r>
            <a:r>
              <a:rPr lang="en-GB" sz="2000" dirty="0" err="1"/>
              <a:t>Dockerfiles</a:t>
            </a:r>
            <a:r>
              <a:rPr lang="en-GB" sz="2000" dirty="0"/>
              <a:t>, which contain a series of instructions for building an application’s environment.</a:t>
            </a:r>
            <a:endParaRPr lang="en-IN" sz="2000" dirty="0"/>
          </a:p>
        </p:txBody>
      </p:sp>
      <p:sp>
        <p:nvSpPr>
          <p:cNvPr id="13" name="TextBox 12">
            <a:extLst>
              <a:ext uri="{FF2B5EF4-FFF2-40B4-BE49-F238E27FC236}">
                <a16:creationId xmlns:a16="http://schemas.microsoft.com/office/drawing/2014/main" id="{CC6DD8EB-F206-C5F5-9FB8-D3AA5F94A789}"/>
              </a:ext>
            </a:extLst>
          </p:cNvPr>
          <p:cNvSpPr txBox="1"/>
          <p:nvPr/>
        </p:nvSpPr>
        <p:spPr>
          <a:xfrm>
            <a:off x="4303791" y="5344719"/>
            <a:ext cx="1642974" cy="369332"/>
          </a:xfrm>
          <a:prstGeom prst="rect">
            <a:avLst/>
          </a:prstGeom>
          <a:noFill/>
        </p:spPr>
        <p:txBody>
          <a:bodyPr wrap="square" rtlCol="0">
            <a:spAutoFit/>
          </a:bodyPr>
          <a:lstStyle/>
          <a:p>
            <a:pPr algn="ctr"/>
            <a:r>
              <a:rPr lang="en-IN" dirty="0"/>
              <a:t>Docker Image</a:t>
            </a:r>
          </a:p>
        </p:txBody>
      </p:sp>
      <p:sp>
        <p:nvSpPr>
          <p:cNvPr id="5" name="TextBox 4">
            <a:extLst>
              <a:ext uri="{FF2B5EF4-FFF2-40B4-BE49-F238E27FC236}">
                <a16:creationId xmlns:a16="http://schemas.microsoft.com/office/drawing/2014/main" id="{49B1CEBE-8A7C-D82B-C02A-19EE98EFCAAD}"/>
              </a:ext>
            </a:extLst>
          </p:cNvPr>
          <p:cNvSpPr txBox="1"/>
          <p:nvPr/>
        </p:nvSpPr>
        <p:spPr>
          <a:xfrm>
            <a:off x="6482582" y="2583496"/>
            <a:ext cx="5465545" cy="1938992"/>
          </a:xfrm>
          <a:prstGeom prst="rect">
            <a:avLst/>
          </a:prstGeom>
          <a:noFill/>
        </p:spPr>
        <p:txBody>
          <a:bodyPr wrap="square">
            <a:spAutoFit/>
          </a:bodyPr>
          <a:lstStyle/>
          <a:p>
            <a:pPr marL="457200" indent="-457200" algn="just">
              <a:buFont typeface="+mj-lt"/>
              <a:buAutoNum type="arabicPeriod"/>
            </a:pPr>
            <a:r>
              <a:rPr lang="en-GB" sz="2000" dirty="0">
                <a:solidFill>
                  <a:srgbClr val="FF0000"/>
                </a:solidFill>
              </a:rPr>
              <a:t>Read-only templates that are used to build containers. </a:t>
            </a:r>
          </a:p>
          <a:p>
            <a:pPr marL="457200" indent="-457200" algn="just">
              <a:buFont typeface="+mj-lt"/>
              <a:buAutoNum type="arabicPeriod"/>
            </a:pPr>
            <a:endParaRPr lang="en-GB" sz="2000" dirty="0">
              <a:solidFill>
                <a:srgbClr val="FF0000"/>
              </a:solidFill>
            </a:endParaRPr>
          </a:p>
          <a:p>
            <a:pPr marL="457200" indent="-457200" algn="just">
              <a:buFont typeface="+mj-lt"/>
              <a:buAutoNum type="arabicPeriod"/>
            </a:pPr>
            <a:r>
              <a:rPr lang="en-GB" sz="2000" dirty="0">
                <a:solidFill>
                  <a:srgbClr val="FF0000"/>
                </a:solidFill>
              </a:rPr>
              <a:t>Images are created with </a:t>
            </a:r>
            <a:r>
              <a:rPr lang="en-GB" sz="2000" dirty="0" err="1">
                <a:solidFill>
                  <a:srgbClr val="FF0000"/>
                </a:solidFill>
              </a:rPr>
              <a:t>Dockerfile</a:t>
            </a:r>
            <a:r>
              <a:rPr lang="en-GB" sz="2000" dirty="0">
                <a:solidFill>
                  <a:srgbClr val="FF0000"/>
                </a:solidFill>
              </a:rPr>
              <a:t> instructions or can be downloaded from a Docker registry like Docker Hub.</a:t>
            </a:r>
            <a:endParaRPr lang="en-IN" sz="2000" dirty="0">
              <a:solidFill>
                <a:srgbClr val="FF0000"/>
              </a:solidFill>
            </a:endParaRPr>
          </a:p>
        </p:txBody>
      </p:sp>
      <p:pic>
        <p:nvPicPr>
          <p:cNvPr id="4" name="Graphic 3" descr="Optical disc">
            <a:extLst>
              <a:ext uri="{FF2B5EF4-FFF2-40B4-BE49-F238E27FC236}">
                <a16:creationId xmlns:a16="http://schemas.microsoft.com/office/drawing/2014/main" id="{7EFC2013-8A78-AC1E-07A1-9D4B2D3F6C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08174" y="3310510"/>
            <a:ext cx="2034209" cy="2034209"/>
          </a:xfrm>
          <a:prstGeom prst="rect">
            <a:avLst/>
          </a:prstGeom>
        </p:spPr>
      </p:pic>
      <p:pic>
        <p:nvPicPr>
          <p:cNvPr id="9" name="Graphic 8" descr="Arrow Clockwise curve">
            <a:extLst>
              <a:ext uri="{FF2B5EF4-FFF2-40B4-BE49-F238E27FC236}">
                <a16:creationId xmlns:a16="http://schemas.microsoft.com/office/drawing/2014/main" id="{852741C6-F734-82F2-F15D-77BFC68D583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077464">
            <a:off x="5468560" y="3087359"/>
            <a:ext cx="1065830" cy="1065830"/>
          </a:xfrm>
          <a:prstGeom prst="rect">
            <a:avLst/>
          </a:prstGeom>
        </p:spPr>
      </p:pic>
    </p:spTree>
    <p:extLst>
      <p:ext uri="{BB962C8B-B14F-4D97-AF65-F5344CB8AC3E}">
        <p14:creationId xmlns:p14="http://schemas.microsoft.com/office/powerpoint/2010/main" val="1817988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randombar(horizontal)">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randombar(horizontal)">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27000" y="0"/>
            <a:ext cx="3784405" cy="3666067"/>
          </a:xfrm>
        </p:spPr>
        <p:txBody>
          <a:bodyPr anchor="ctr">
            <a:noAutofit/>
          </a:bodyPr>
          <a:lstStyle/>
          <a:p>
            <a:pPr algn="ctr">
              <a:lnSpc>
                <a:spcPct val="100000"/>
              </a:lnSpc>
            </a:pPr>
            <a:r>
              <a:rPr lang="en-GB" sz="4400" b="1" dirty="0">
                <a:solidFill>
                  <a:schemeClr val="bg1"/>
                </a:solidFill>
                <a:latin typeface="+mn-lt"/>
              </a:rPr>
              <a:t>Introduction To Docker</a:t>
            </a:r>
            <a:endParaRPr lang="en-US" sz="4400" b="1" dirty="0">
              <a:solidFill>
                <a:schemeClr val="bg1"/>
              </a:solidFill>
              <a:latin typeface="+mn-lt"/>
            </a:endParaRPr>
          </a:p>
        </p:txBody>
      </p:sp>
      <p:sp>
        <p:nvSpPr>
          <p:cNvPr id="3" name="TextBox 2">
            <a:extLst>
              <a:ext uri="{FF2B5EF4-FFF2-40B4-BE49-F238E27FC236}">
                <a16:creationId xmlns:a16="http://schemas.microsoft.com/office/drawing/2014/main" id="{9282EE23-4900-33B4-556B-BC9AD1C26062}"/>
              </a:ext>
            </a:extLst>
          </p:cNvPr>
          <p:cNvSpPr txBox="1"/>
          <p:nvPr/>
        </p:nvSpPr>
        <p:spPr>
          <a:xfrm>
            <a:off x="4195289" y="555760"/>
            <a:ext cx="7852229" cy="1631216"/>
          </a:xfrm>
          <a:prstGeom prst="rect">
            <a:avLst/>
          </a:prstGeom>
          <a:noFill/>
        </p:spPr>
        <p:txBody>
          <a:bodyPr wrap="square" rtlCol="0">
            <a:spAutoFit/>
          </a:bodyPr>
          <a:lstStyle/>
          <a:p>
            <a:pPr algn="just"/>
            <a:r>
              <a:rPr lang="en-GB" sz="2000" b="1" dirty="0"/>
              <a:t>Docker File: </a:t>
            </a:r>
          </a:p>
          <a:p>
            <a:pPr algn="just"/>
            <a:r>
              <a:rPr lang="en-GB" sz="2000" dirty="0"/>
              <a:t>A </a:t>
            </a:r>
            <a:r>
              <a:rPr lang="en-GB" sz="2000" dirty="0" err="1"/>
              <a:t>Dockerfile</a:t>
            </a:r>
            <a:r>
              <a:rPr lang="en-GB" sz="2000" dirty="0"/>
              <a:t> is a script containing a set of instructions on how to build a Docker image. It specifies which base image to use, which dependencies to include and how to configure the application within the container.</a:t>
            </a:r>
            <a:endParaRPr lang="en-IN" sz="2000" dirty="0"/>
          </a:p>
        </p:txBody>
      </p:sp>
      <p:sp>
        <p:nvSpPr>
          <p:cNvPr id="13" name="TextBox 12">
            <a:extLst>
              <a:ext uri="{FF2B5EF4-FFF2-40B4-BE49-F238E27FC236}">
                <a16:creationId xmlns:a16="http://schemas.microsoft.com/office/drawing/2014/main" id="{CC6DD8EB-F206-C5F5-9FB8-D3AA5F94A789}"/>
              </a:ext>
            </a:extLst>
          </p:cNvPr>
          <p:cNvSpPr txBox="1"/>
          <p:nvPr/>
        </p:nvSpPr>
        <p:spPr>
          <a:xfrm>
            <a:off x="4526360" y="5219038"/>
            <a:ext cx="1371445" cy="369332"/>
          </a:xfrm>
          <a:prstGeom prst="rect">
            <a:avLst/>
          </a:prstGeom>
          <a:noFill/>
        </p:spPr>
        <p:txBody>
          <a:bodyPr wrap="square" rtlCol="0">
            <a:spAutoFit/>
          </a:bodyPr>
          <a:lstStyle/>
          <a:p>
            <a:pPr algn="ctr"/>
            <a:r>
              <a:rPr lang="en-IN" dirty="0"/>
              <a:t>Docker File</a:t>
            </a:r>
          </a:p>
        </p:txBody>
      </p:sp>
      <p:sp>
        <p:nvSpPr>
          <p:cNvPr id="5" name="TextBox 4">
            <a:extLst>
              <a:ext uri="{FF2B5EF4-FFF2-40B4-BE49-F238E27FC236}">
                <a16:creationId xmlns:a16="http://schemas.microsoft.com/office/drawing/2014/main" id="{49B1CEBE-8A7C-D82B-C02A-19EE98EFCAAD}"/>
              </a:ext>
            </a:extLst>
          </p:cNvPr>
          <p:cNvSpPr txBox="1"/>
          <p:nvPr/>
        </p:nvSpPr>
        <p:spPr>
          <a:xfrm>
            <a:off x="6547359" y="3059910"/>
            <a:ext cx="5235545" cy="707886"/>
          </a:xfrm>
          <a:prstGeom prst="rect">
            <a:avLst/>
          </a:prstGeom>
          <a:noFill/>
        </p:spPr>
        <p:txBody>
          <a:bodyPr wrap="square">
            <a:spAutoFit/>
          </a:bodyPr>
          <a:lstStyle/>
          <a:p>
            <a:pPr marL="457200" indent="-457200" algn="just">
              <a:buFont typeface="+mj-lt"/>
              <a:buAutoNum type="arabicPeriod"/>
            </a:pPr>
            <a:r>
              <a:rPr lang="en-GB" sz="2000" dirty="0">
                <a:solidFill>
                  <a:srgbClr val="FF0000"/>
                </a:solidFill>
              </a:rPr>
              <a:t>A script-like file that defines the steps to create a Docker image.</a:t>
            </a:r>
          </a:p>
        </p:txBody>
      </p:sp>
      <p:pic>
        <p:nvPicPr>
          <p:cNvPr id="6" name="Graphic 5" descr="Document">
            <a:extLst>
              <a:ext uri="{FF2B5EF4-FFF2-40B4-BE49-F238E27FC236}">
                <a16:creationId xmlns:a16="http://schemas.microsoft.com/office/drawing/2014/main" id="{F27D5387-F07D-52E4-3A28-3C3D0220CC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32519" y="3059910"/>
            <a:ext cx="2159128" cy="2159128"/>
          </a:xfrm>
          <a:prstGeom prst="rect">
            <a:avLst/>
          </a:prstGeom>
        </p:spPr>
      </p:pic>
      <p:pic>
        <p:nvPicPr>
          <p:cNvPr id="9" name="Graphic 8" descr="Arrow Clockwise curve">
            <a:extLst>
              <a:ext uri="{FF2B5EF4-FFF2-40B4-BE49-F238E27FC236}">
                <a16:creationId xmlns:a16="http://schemas.microsoft.com/office/drawing/2014/main" id="{852741C6-F734-82F2-F15D-77BFC68D583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197142">
            <a:off x="5451028" y="2926958"/>
            <a:ext cx="1065830" cy="1065830"/>
          </a:xfrm>
          <a:prstGeom prst="rect">
            <a:avLst/>
          </a:prstGeom>
        </p:spPr>
      </p:pic>
    </p:spTree>
    <p:extLst>
      <p:ext uri="{BB962C8B-B14F-4D97-AF65-F5344CB8AC3E}">
        <p14:creationId xmlns:p14="http://schemas.microsoft.com/office/powerpoint/2010/main" val="385609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randombar(horizontal)">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randombar(horizontal)">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27000" y="0"/>
            <a:ext cx="3784405" cy="3666067"/>
          </a:xfrm>
        </p:spPr>
        <p:txBody>
          <a:bodyPr anchor="ctr">
            <a:noAutofit/>
          </a:bodyPr>
          <a:lstStyle/>
          <a:p>
            <a:pPr algn="ctr">
              <a:lnSpc>
                <a:spcPct val="100000"/>
              </a:lnSpc>
            </a:pPr>
            <a:r>
              <a:rPr lang="en-GB" sz="4400" b="1" dirty="0">
                <a:solidFill>
                  <a:schemeClr val="bg1"/>
                </a:solidFill>
                <a:latin typeface="+mn-lt"/>
              </a:rPr>
              <a:t>Introduction To Docker</a:t>
            </a:r>
            <a:endParaRPr lang="en-US" sz="4400" b="1" dirty="0">
              <a:solidFill>
                <a:schemeClr val="bg1"/>
              </a:solidFill>
              <a:latin typeface="+mn-lt"/>
            </a:endParaRPr>
          </a:p>
        </p:txBody>
      </p:sp>
      <p:sp>
        <p:nvSpPr>
          <p:cNvPr id="3" name="TextBox 2">
            <a:extLst>
              <a:ext uri="{FF2B5EF4-FFF2-40B4-BE49-F238E27FC236}">
                <a16:creationId xmlns:a16="http://schemas.microsoft.com/office/drawing/2014/main" id="{9282EE23-4900-33B4-556B-BC9AD1C26062}"/>
              </a:ext>
            </a:extLst>
          </p:cNvPr>
          <p:cNvSpPr txBox="1"/>
          <p:nvPr/>
        </p:nvSpPr>
        <p:spPr>
          <a:xfrm>
            <a:off x="4195289" y="555760"/>
            <a:ext cx="7852229" cy="1323439"/>
          </a:xfrm>
          <a:prstGeom prst="rect">
            <a:avLst/>
          </a:prstGeom>
          <a:noFill/>
        </p:spPr>
        <p:txBody>
          <a:bodyPr wrap="square" rtlCol="0">
            <a:spAutoFit/>
          </a:bodyPr>
          <a:lstStyle/>
          <a:p>
            <a:pPr algn="just"/>
            <a:r>
              <a:rPr lang="en-GB" sz="2000" b="1" dirty="0"/>
              <a:t>Docker Engine: </a:t>
            </a:r>
          </a:p>
          <a:p>
            <a:pPr algn="just"/>
            <a:r>
              <a:rPr lang="en-GB" sz="2000" dirty="0"/>
              <a:t>The underlying technology that powers Docker, including the Docker Daemon, which manages containers on a system and the Docker CLI (Command-Line Interface), which lets users interact with Docker.</a:t>
            </a:r>
            <a:endParaRPr lang="en-IN" sz="2000" dirty="0"/>
          </a:p>
        </p:txBody>
      </p:sp>
      <p:sp>
        <p:nvSpPr>
          <p:cNvPr id="13" name="TextBox 12">
            <a:extLst>
              <a:ext uri="{FF2B5EF4-FFF2-40B4-BE49-F238E27FC236}">
                <a16:creationId xmlns:a16="http://schemas.microsoft.com/office/drawing/2014/main" id="{CC6DD8EB-F206-C5F5-9FB8-D3AA5F94A789}"/>
              </a:ext>
            </a:extLst>
          </p:cNvPr>
          <p:cNvSpPr txBox="1"/>
          <p:nvPr/>
        </p:nvSpPr>
        <p:spPr>
          <a:xfrm>
            <a:off x="4441371" y="5219038"/>
            <a:ext cx="1580605" cy="369332"/>
          </a:xfrm>
          <a:prstGeom prst="rect">
            <a:avLst/>
          </a:prstGeom>
          <a:noFill/>
        </p:spPr>
        <p:txBody>
          <a:bodyPr wrap="square" rtlCol="0">
            <a:spAutoFit/>
          </a:bodyPr>
          <a:lstStyle/>
          <a:p>
            <a:pPr algn="ctr"/>
            <a:r>
              <a:rPr lang="en-IN" dirty="0"/>
              <a:t>Docker Engine</a:t>
            </a:r>
          </a:p>
        </p:txBody>
      </p:sp>
      <p:sp>
        <p:nvSpPr>
          <p:cNvPr id="5" name="TextBox 4">
            <a:extLst>
              <a:ext uri="{FF2B5EF4-FFF2-40B4-BE49-F238E27FC236}">
                <a16:creationId xmlns:a16="http://schemas.microsoft.com/office/drawing/2014/main" id="{49B1CEBE-8A7C-D82B-C02A-19EE98EFCAAD}"/>
              </a:ext>
            </a:extLst>
          </p:cNvPr>
          <p:cNvSpPr txBox="1"/>
          <p:nvPr/>
        </p:nvSpPr>
        <p:spPr>
          <a:xfrm>
            <a:off x="6547359" y="3059910"/>
            <a:ext cx="5235545" cy="1938992"/>
          </a:xfrm>
          <a:prstGeom prst="rect">
            <a:avLst/>
          </a:prstGeom>
          <a:noFill/>
        </p:spPr>
        <p:txBody>
          <a:bodyPr wrap="square">
            <a:spAutoFit/>
          </a:bodyPr>
          <a:lstStyle/>
          <a:p>
            <a:pPr marL="457200" indent="-457200" algn="just">
              <a:buFont typeface="+mj-lt"/>
              <a:buAutoNum type="arabicPeriod"/>
            </a:pPr>
            <a:r>
              <a:rPr lang="en-GB" sz="2000" dirty="0">
                <a:solidFill>
                  <a:srgbClr val="FF0000"/>
                </a:solidFill>
              </a:rPr>
              <a:t>The Docker engine is responsible for running and managing containers. </a:t>
            </a:r>
          </a:p>
          <a:p>
            <a:pPr marL="457200" indent="-457200" algn="just">
              <a:buFont typeface="+mj-lt"/>
              <a:buAutoNum type="arabicPeriod"/>
            </a:pPr>
            <a:endParaRPr lang="en-GB" sz="2000" dirty="0">
              <a:solidFill>
                <a:srgbClr val="FF0000"/>
              </a:solidFill>
            </a:endParaRPr>
          </a:p>
          <a:p>
            <a:pPr marL="457200" indent="-457200" algn="just">
              <a:buFont typeface="+mj-lt"/>
              <a:buAutoNum type="arabicPeriod"/>
            </a:pPr>
            <a:r>
              <a:rPr lang="en-GB" sz="2000" dirty="0">
                <a:solidFill>
                  <a:srgbClr val="FF0000"/>
                </a:solidFill>
              </a:rPr>
              <a:t>It's composed of the Docker daemon and the Docker CLI that communicates through REST API.</a:t>
            </a:r>
          </a:p>
        </p:txBody>
      </p:sp>
      <p:pic>
        <p:nvPicPr>
          <p:cNvPr id="4" name="Graphic 3" descr="Streetcar">
            <a:extLst>
              <a:ext uri="{FF2B5EF4-FFF2-40B4-BE49-F238E27FC236}">
                <a16:creationId xmlns:a16="http://schemas.microsoft.com/office/drawing/2014/main" id="{ECD611F2-8323-5CC4-FD05-E26779D02B4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37806" y="3318581"/>
            <a:ext cx="1900457" cy="1900457"/>
          </a:xfrm>
          <a:prstGeom prst="rect">
            <a:avLst/>
          </a:prstGeom>
        </p:spPr>
      </p:pic>
      <p:pic>
        <p:nvPicPr>
          <p:cNvPr id="9" name="Graphic 8" descr="Arrow Clockwise curve">
            <a:extLst>
              <a:ext uri="{FF2B5EF4-FFF2-40B4-BE49-F238E27FC236}">
                <a16:creationId xmlns:a16="http://schemas.microsoft.com/office/drawing/2014/main" id="{852741C6-F734-82F2-F15D-77BFC68D583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197142">
            <a:off x="5451028" y="2926958"/>
            <a:ext cx="1065830" cy="1065830"/>
          </a:xfrm>
          <a:prstGeom prst="rect">
            <a:avLst/>
          </a:prstGeom>
        </p:spPr>
      </p:pic>
    </p:spTree>
    <p:extLst>
      <p:ext uri="{BB962C8B-B14F-4D97-AF65-F5344CB8AC3E}">
        <p14:creationId xmlns:p14="http://schemas.microsoft.com/office/powerpoint/2010/main" val="3949348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randombar(horizontal)">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5">
                                            <p:txEl>
                                              <p:pRg st="0" end="0"/>
                                            </p:txEl>
                                          </p:spTgt>
                                        </p:tgtEl>
                                        <p:attrNameLst>
                                          <p:attrName>style.visibility</p:attrName>
                                        </p:attrNameLst>
                                      </p:cBhvr>
                                      <p:to>
                                        <p:strVal val="visible"/>
                                      </p:to>
                                    </p:set>
                                    <p:animEffect transition="in" filter="randombar(horizontal)">
                                      <p:cBhvr>
                                        <p:cTn id="39" dur="500"/>
                                        <p:tgtEl>
                                          <p:spTgt spid="5">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nodeType="clickEffect">
                                  <p:stCondLst>
                                    <p:cond delay="0"/>
                                  </p:stCondLst>
                                  <p:childTnLst>
                                    <p:set>
                                      <p:cBhvr>
                                        <p:cTn id="43" dur="1" fill="hold">
                                          <p:stCondLst>
                                            <p:cond delay="0"/>
                                          </p:stCondLst>
                                        </p:cTn>
                                        <p:tgtEl>
                                          <p:spTgt spid="5">
                                            <p:txEl>
                                              <p:pRg st="2" end="2"/>
                                            </p:txEl>
                                          </p:spTgt>
                                        </p:tgtEl>
                                        <p:attrNameLst>
                                          <p:attrName>style.visibility</p:attrName>
                                        </p:attrNameLst>
                                      </p:cBhvr>
                                      <p:to>
                                        <p:strVal val="visible"/>
                                      </p:to>
                                    </p:set>
                                    <p:animEffect transition="in" filter="randombar(horizontal)">
                                      <p:cBhvr>
                                        <p:cTn id="4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27000" y="0"/>
            <a:ext cx="3784405" cy="3666067"/>
          </a:xfrm>
        </p:spPr>
        <p:txBody>
          <a:bodyPr anchor="ctr">
            <a:noAutofit/>
          </a:bodyPr>
          <a:lstStyle/>
          <a:p>
            <a:pPr algn="ctr">
              <a:lnSpc>
                <a:spcPct val="100000"/>
              </a:lnSpc>
            </a:pPr>
            <a:r>
              <a:rPr lang="en-GB" sz="4400" b="1" dirty="0">
                <a:solidFill>
                  <a:schemeClr val="bg1"/>
                </a:solidFill>
                <a:latin typeface="+mn-lt"/>
              </a:rPr>
              <a:t>Introduction To Docker</a:t>
            </a:r>
            <a:endParaRPr lang="en-US" sz="4400" b="1" dirty="0">
              <a:solidFill>
                <a:schemeClr val="bg1"/>
              </a:solidFill>
              <a:latin typeface="+mn-lt"/>
            </a:endParaRPr>
          </a:p>
        </p:txBody>
      </p:sp>
      <p:sp>
        <p:nvSpPr>
          <p:cNvPr id="3" name="TextBox 2">
            <a:extLst>
              <a:ext uri="{FF2B5EF4-FFF2-40B4-BE49-F238E27FC236}">
                <a16:creationId xmlns:a16="http://schemas.microsoft.com/office/drawing/2014/main" id="{9282EE23-4900-33B4-556B-BC9AD1C26062}"/>
              </a:ext>
            </a:extLst>
          </p:cNvPr>
          <p:cNvSpPr txBox="1"/>
          <p:nvPr/>
        </p:nvSpPr>
        <p:spPr>
          <a:xfrm>
            <a:off x="4195289" y="555760"/>
            <a:ext cx="7852229" cy="1323439"/>
          </a:xfrm>
          <a:prstGeom prst="rect">
            <a:avLst/>
          </a:prstGeom>
          <a:noFill/>
        </p:spPr>
        <p:txBody>
          <a:bodyPr wrap="square" rtlCol="0">
            <a:spAutoFit/>
          </a:bodyPr>
          <a:lstStyle/>
          <a:p>
            <a:pPr algn="just"/>
            <a:r>
              <a:rPr lang="en-GB" sz="2000" b="1" dirty="0"/>
              <a:t>Docker Hub: </a:t>
            </a:r>
          </a:p>
          <a:p>
            <a:pPr algn="just"/>
            <a:r>
              <a:rPr lang="en-GB" sz="2000" dirty="0"/>
              <a:t>The official public registry where Docker images can be stored and shared. Docker Hub allows developers to upload and download images, making it easy to share and reuse containers.</a:t>
            </a:r>
            <a:endParaRPr lang="en-IN" sz="2000" dirty="0"/>
          </a:p>
        </p:txBody>
      </p:sp>
      <p:sp>
        <p:nvSpPr>
          <p:cNvPr id="13" name="TextBox 12">
            <a:extLst>
              <a:ext uri="{FF2B5EF4-FFF2-40B4-BE49-F238E27FC236}">
                <a16:creationId xmlns:a16="http://schemas.microsoft.com/office/drawing/2014/main" id="{CC6DD8EB-F206-C5F5-9FB8-D3AA5F94A789}"/>
              </a:ext>
            </a:extLst>
          </p:cNvPr>
          <p:cNvSpPr txBox="1"/>
          <p:nvPr/>
        </p:nvSpPr>
        <p:spPr>
          <a:xfrm>
            <a:off x="4393764" y="5219038"/>
            <a:ext cx="1580605" cy="369332"/>
          </a:xfrm>
          <a:prstGeom prst="rect">
            <a:avLst/>
          </a:prstGeom>
          <a:noFill/>
        </p:spPr>
        <p:txBody>
          <a:bodyPr wrap="square" rtlCol="0">
            <a:spAutoFit/>
          </a:bodyPr>
          <a:lstStyle/>
          <a:p>
            <a:pPr algn="ctr"/>
            <a:r>
              <a:rPr lang="en-IN" dirty="0"/>
              <a:t>Docker Hub</a:t>
            </a:r>
          </a:p>
        </p:txBody>
      </p:sp>
      <p:sp>
        <p:nvSpPr>
          <p:cNvPr id="5" name="TextBox 4">
            <a:extLst>
              <a:ext uri="{FF2B5EF4-FFF2-40B4-BE49-F238E27FC236}">
                <a16:creationId xmlns:a16="http://schemas.microsoft.com/office/drawing/2014/main" id="{49B1CEBE-8A7C-D82B-C02A-19EE98EFCAAD}"/>
              </a:ext>
            </a:extLst>
          </p:cNvPr>
          <p:cNvSpPr txBox="1"/>
          <p:nvPr/>
        </p:nvSpPr>
        <p:spPr>
          <a:xfrm>
            <a:off x="6547359" y="3059910"/>
            <a:ext cx="5235545" cy="2554545"/>
          </a:xfrm>
          <a:prstGeom prst="rect">
            <a:avLst/>
          </a:prstGeom>
          <a:noFill/>
        </p:spPr>
        <p:txBody>
          <a:bodyPr wrap="square">
            <a:spAutoFit/>
          </a:bodyPr>
          <a:lstStyle/>
          <a:p>
            <a:pPr marL="457200" indent="-457200" algn="just">
              <a:buFont typeface="+mj-lt"/>
              <a:buAutoNum type="arabicPeriod"/>
            </a:pPr>
            <a:r>
              <a:rPr lang="en-GB" sz="2000" dirty="0">
                <a:solidFill>
                  <a:srgbClr val="FF0000"/>
                </a:solidFill>
              </a:rPr>
              <a:t>Repositories where Docker images are stored and can be distributed from. </a:t>
            </a:r>
          </a:p>
          <a:p>
            <a:pPr marL="457200" indent="-457200" algn="just">
              <a:buFont typeface="+mj-lt"/>
              <a:buAutoNum type="arabicPeriod"/>
            </a:pPr>
            <a:endParaRPr lang="en-GB" sz="2000" dirty="0">
              <a:solidFill>
                <a:srgbClr val="FF0000"/>
              </a:solidFill>
            </a:endParaRPr>
          </a:p>
          <a:p>
            <a:pPr marL="457200" indent="-457200" algn="just">
              <a:buFont typeface="+mj-lt"/>
              <a:buAutoNum type="arabicPeriod"/>
            </a:pPr>
            <a:r>
              <a:rPr lang="en-GB" sz="2000" dirty="0">
                <a:solidFill>
                  <a:srgbClr val="FF0000"/>
                </a:solidFill>
              </a:rPr>
              <a:t>Docker registries can be public or private. </a:t>
            </a:r>
          </a:p>
          <a:p>
            <a:pPr marL="457200" indent="-457200" algn="just">
              <a:buFont typeface="+mj-lt"/>
              <a:buAutoNum type="arabicPeriod"/>
            </a:pPr>
            <a:endParaRPr lang="en-GB" sz="2000" dirty="0">
              <a:solidFill>
                <a:srgbClr val="FF0000"/>
              </a:solidFill>
            </a:endParaRPr>
          </a:p>
          <a:p>
            <a:pPr marL="457200" indent="-457200" algn="just">
              <a:buFont typeface="+mj-lt"/>
              <a:buAutoNum type="arabicPeriod"/>
            </a:pPr>
            <a:r>
              <a:rPr lang="en-GB" sz="2000" dirty="0">
                <a:solidFill>
                  <a:srgbClr val="FF0000"/>
                </a:solidFill>
              </a:rPr>
              <a:t>Docker Hub is the default public registry that Docker is configured with.</a:t>
            </a:r>
          </a:p>
          <a:p>
            <a:pPr marL="457200" indent="-457200" algn="just">
              <a:buFont typeface="+mj-lt"/>
              <a:buAutoNum type="arabicPeriod"/>
            </a:pPr>
            <a:endParaRPr lang="en-GB" sz="2000" dirty="0">
              <a:solidFill>
                <a:srgbClr val="FF0000"/>
              </a:solidFill>
            </a:endParaRPr>
          </a:p>
        </p:txBody>
      </p:sp>
      <p:pic>
        <p:nvPicPr>
          <p:cNvPr id="6" name="Graphic 5" descr="Server">
            <a:extLst>
              <a:ext uri="{FF2B5EF4-FFF2-40B4-BE49-F238E27FC236}">
                <a16:creationId xmlns:a16="http://schemas.microsoft.com/office/drawing/2014/main" id="{DD5EE2B2-1036-D4AC-F1DE-309D0CF8C46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50146" y="3551196"/>
            <a:ext cx="1667842" cy="1667842"/>
          </a:xfrm>
          <a:prstGeom prst="rect">
            <a:avLst/>
          </a:prstGeom>
        </p:spPr>
      </p:pic>
      <p:pic>
        <p:nvPicPr>
          <p:cNvPr id="9" name="Graphic 8" descr="Arrow Clockwise curve">
            <a:extLst>
              <a:ext uri="{FF2B5EF4-FFF2-40B4-BE49-F238E27FC236}">
                <a16:creationId xmlns:a16="http://schemas.microsoft.com/office/drawing/2014/main" id="{852741C6-F734-82F2-F15D-77BFC68D583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197142">
            <a:off x="5451028" y="2926958"/>
            <a:ext cx="1065830" cy="1065830"/>
          </a:xfrm>
          <a:prstGeom prst="rect">
            <a:avLst/>
          </a:prstGeom>
        </p:spPr>
      </p:pic>
    </p:spTree>
    <p:extLst>
      <p:ext uri="{BB962C8B-B14F-4D97-AF65-F5344CB8AC3E}">
        <p14:creationId xmlns:p14="http://schemas.microsoft.com/office/powerpoint/2010/main" val="204056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randombar(horizontal)">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5">
                                            <p:txEl>
                                              <p:pRg st="0" end="0"/>
                                            </p:txEl>
                                          </p:spTgt>
                                        </p:tgtEl>
                                        <p:attrNameLst>
                                          <p:attrName>style.visibility</p:attrName>
                                        </p:attrNameLst>
                                      </p:cBhvr>
                                      <p:to>
                                        <p:strVal val="visible"/>
                                      </p:to>
                                    </p:set>
                                    <p:animEffect transition="in" filter="randombar(horizontal)">
                                      <p:cBhvr>
                                        <p:cTn id="39" dur="500"/>
                                        <p:tgtEl>
                                          <p:spTgt spid="5">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nodeType="clickEffect">
                                  <p:stCondLst>
                                    <p:cond delay="0"/>
                                  </p:stCondLst>
                                  <p:childTnLst>
                                    <p:set>
                                      <p:cBhvr>
                                        <p:cTn id="43" dur="1" fill="hold">
                                          <p:stCondLst>
                                            <p:cond delay="0"/>
                                          </p:stCondLst>
                                        </p:cTn>
                                        <p:tgtEl>
                                          <p:spTgt spid="5">
                                            <p:txEl>
                                              <p:pRg st="2" end="2"/>
                                            </p:txEl>
                                          </p:spTgt>
                                        </p:tgtEl>
                                        <p:attrNameLst>
                                          <p:attrName>style.visibility</p:attrName>
                                        </p:attrNameLst>
                                      </p:cBhvr>
                                      <p:to>
                                        <p:strVal val="visible"/>
                                      </p:to>
                                    </p:set>
                                    <p:animEffect transition="in" filter="randombar(horizontal)">
                                      <p:cBhvr>
                                        <p:cTn id="44" dur="500"/>
                                        <p:tgtEl>
                                          <p:spTgt spid="5">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5">
                                            <p:txEl>
                                              <p:pRg st="4" end="4"/>
                                            </p:txEl>
                                          </p:spTgt>
                                        </p:tgtEl>
                                        <p:attrNameLst>
                                          <p:attrName>style.visibility</p:attrName>
                                        </p:attrNameLst>
                                      </p:cBhvr>
                                      <p:to>
                                        <p:strVal val="visible"/>
                                      </p:to>
                                    </p:set>
                                    <p:animEffect transition="in" filter="randombar(horizontal)">
                                      <p:cBhvr>
                                        <p:cTn id="4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27000" y="0"/>
            <a:ext cx="3784405" cy="3666067"/>
          </a:xfrm>
        </p:spPr>
        <p:txBody>
          <a:bodyPr anchor="ctr">
            <a:noAutofit/>
          </a:bodyPr>
          <a:lstStyle/>
          <a:p>
            <a:pPr algn="ctr">
              <a:lnSpc>
                <a:spcPct val="100000"/>
              </a:lnSpc>
            </a:pPr>
            <a:r>
              <a:rPr lang="en-GB" sz="4400" b="1" dirty="0">
                <a:solidFill>
                  <a:schemeClr val="bg1"/>
                </a:solidFill>
                <a:latin typeface="+mn-lt"/>
              </a:rPr>
              <a:t>Introduction To Docker</a:t>
            </a:r>
            <a:endParaRPr lang="en-US" sz="4400" b="1" dirty="0">
              <a:solidFill>
                <a:schemeClr val="bg1"/>
              </a:solidFill>
              <a:latin typeface="+mn-lt"/>
            </a:endParaRPr>
          </a:p>
        </p:txBody>
      </p:sp>
      <p:sp>
        <p:nvSpPr>
          <p:cNvPr id="3" name="TextBox 2">
            <a:extLst>
              <a:ext uri="{FF2B5EF4-FFF2-40B4-BE49-F238E27FC236}">
                <a16:creationId xmlns:a16="http://schemas.microsoft.com/office/drawing/2014/main" id="{9282EE23-4900-33B4-556B-BC9AD1C26062}"/>
              </a:ext>
            </a:extLst>
          </p:cNvPr>
          <p:cNvSpPr txBox="1"/>
          <p:nvPr/>
        </p:nvSpPr>
        <p:spPr>
          <a:xfrm>
            <a:off x="4195289" y="555760"/>
            <a:ext cx="7852229" cy="2246769"/>
          </a:xfrm>
          <a:prstGeom prst="rect">
            <a:avLst/>
          </a:prstGeom>
          <a:noFill/>
        </p:spPr>
        <p:txBody>
          <a:bodyPr wrap="square" rtlCol="0">
            <a:spAutoFit/>
          </a:bodyPr>
          <a:lstStyle/>
          <a:p>
            <a:pPr algn="just"/>
            <a:r>
              <a:rPr lang="en-GB" sz="2000" b="1" dirty="0"/>
              <a:t>Docker Volume: </a:t>
            </a:r>
          </a:p>
          <a:p>
            <a:pPr algn="just"/>
            <a:r>
              <a:rPr lang="en-GB" sz="2000" dirty="0"/>
              <a:t>Docker volumes are a persistent storage solution that lets you store and manage data for containers outside their file system, so data can persist even if the container is stopped or deleted. Volumes are managed by Docker and are a good choice for storing data generated by and used by Docker containers because they can easily be shared among containers and are independent of the container lifecycle.</a:t>
            </a:r>
            <a:endParaRPr lang="en-IN" sz="2000" dirty="0"/>
          </a:p>
        </p:txBody>
      </p:sp>
      <p:sp>
        <p:nvSpPr>
          <p:cNvPr id="13" name="TextBox 12">
            <a:extLst>
              <a:ext uri="{FF2B5EF4-FFF2-40B4-BE49-F238E27FC236}">
                <a16:creationId xmlns:a16="http://schemas.microsoft.com/office/drawing/2014/main" id="{CC6DD8EB-F206-C5F5-9FB8-D3AA5F94A789}"/>
              </a:ext>
            </a:extLst>
          </p:cNvPr>
          <p:cNvSpPr txBox="1"/>
          <p:nvPr/>
        </p:nvSpPr>
        <p:spPr>
          <a:xfrm>
            <a:off x="4361992" y="5222444"/>
            <a:ext cx="1644148" cy="369332"/>
          </a:xfrm>
          <a:prstGeom prst="rect">
            <a:avLst/>
          </a:prstGeom>
          <a:noFill/>
        </p:spPr>
        <p:txBody>
          <a:bodyPr wrap="square" rtlCol="0">
            <a:spAutoFit/>
          </a:bodyPr>
          <a:lstStyle/>
          <a:p>
            <a:pPr algn="ctr"/>
            <a:r>
              <a:rPr lang="en-IN" dirty="0"/>
              <a:t>Docker Volume</a:t>
            </a:r>
          </a:p>
        </p:txBody>
      </p:sp>
      <p:sp>
        <p:nvSpPr>
          <p:cNvPr id="5" name="TextBox 4">
            <a:extLst>
              <a:ext uri="{FF2B5EF4-FFF2-40B4-BE49-F238E27FC236}">
                <a16:creationId xmlns:a16="http://schemas.microsoft.com/office/drawing/2014/main" id="{49B1CEBE-8A7C-D82B-C02A-19EE98EFCAAD}"/>
              </a:ext>
            </a:extLst>
          </p:cNvPr>
          <p:cNvSpPr txBox="1"/>
          <p:nvPr/>
        </p:nvSpPr>
        <p:spPr>
          <a:xfrm>
            <a:off x="6547359" y="3059910"/>
            <a:ext cx="5235545" cy="2554545"/>
          </a:xfrm>
          <a:prstGeom prst="rect">
            <a:avLst/>
          </a:prstGeom>
          <a:noFill/>
        </p:spPr>
        <p:txBody>
          <a:bodyPr wrap="square">
            <a:spAutoFit/>
          </a:bodyPr>
          <a:lstStyle/>
          <a:p>
            <a:pPr marL="457200" indent="-457200" algn="just">
              <a:buFont typeface="+mj-lt"/>
              <a:buAutoNum type="arabicPeriod"/>
            </a:pPr>
            <a:r>
              <a:rPr lang="en-GB" sz="2000" dirty="0">
                <a:solidFill>
                  <a:srgbClr val="FF0000"/>
                </a:solidFill>
              </a:rPr>
              <a:t>Allow data to persist outside of a container and to be shared between container instances, even after a container is deleted. </a:t>
            </a:r>
          </a:p>
          <a:p>
            <a:pPr marL="457200" indent="-457200" algn="just">
              <a:buFont typeface="+mj-lt"/>
              <a:buAutoNum type="arabicPeriod"/>
            </a:pPr>
            <a:endParaRPr lang="en-GB" sz="2000" dirty="0">
              <a:solidFill>
                <a:srgbClr val="FF0000"/>
              </a:solidFill>
            </a:endParaRPr>
          </a:p>
          <a:p>
            <a:pPr marL="457200" indent="-457200" algn="just">
              <a:buFont typeface="+mj-lt"/>
              <a:buAutoNum type="arabicPeriod"/>
            </a:pPr>
            <a:r>
              <a:rPr lang="en-GB" sz="2000" dirty="0">
                <a:solidFill>
                  <a:srgbClr val="FF0000"/>
                </a:solidFill>
              </a:rPr>
              <a:t>Volumes decouple data life from the container lifecycle.</a:t>
            </a:r>
          </a:p>
          <a:p>
            <a:pPr marL="457200" indent="-457200" algn="just">
              <a:buFont typeface="+mj-lt"/>
              <a:buAutoNum type="arabicPeriod"/>
            </a:pPr>
            <a:endParaRPr lang="en-GB" sz="2000" dirty="0">
              <a:solidFill>
                <a:srgbClr val="FF0000"/>
              </a:solidFill>
            </a:endParaRPr>
          </a:p>
        </p:txBody>
      </p:sp>
      <p:pic>
        <p:nvPicPr>
          <p:cNvPr id="9" name="Graphic 8" descr="Arrow Clockwise curve">
            <a:extLst>
              <a:ext uri="{FF2B5EF4-FFF2-40B4-BE49-F238E27FC236}">
                <a16:creationId xmlns:a16="http://schemas.microsoft.com/office/drawing/2014/main" id="{852741C6-F734-82F2-F15D-77BFC68D58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197142">
            <a:off x="5451028" y="2926958"/>
            <a:ext cx="1065830" cy="1065830"/>
          </a:xfrm>
          <a:prstGeom prst="rect">
            <a:avLst/>
          </a:prstGeom>
        </p:spPr>
      </p:pic>
      <p:pic>
        <p:nvPicPr>
          <p:cNvPr id="4" name="Graphic 3" descr="Database">
            <a:extLst>
              <a:ext uri="{FF2B5EF4-FFF2-40B4-BE49-F238E27FC236}">
                <a16:creationId xmlns:a16="http://schemas.microsoft.com/office/drawing/2014/main" id="{D09D267A-9F37-A443-160B-A7032A837B8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30221" y="3514754"/>
            <a:ext cx="1707690" cy="1707690"/>
          </a:xfrm>
          <a:prstGeom prst="rect">
            <a:avLst/>
          </a:prstGeom>
        </p:spPr>
      </p:pic>
    </p:spTree>
    <p:extLst>
      <p:ext uri="{BB962C8B-B14F-4D97-AF65-F5344CB8AC3E}">
        <p14:creationId xmlns:p14="http://schemas.microsoft.com/office/powerpoint/2010/main" val="377022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randombar(horizontal)">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5">
                                            <p:txEl>
                                              <p:pRg st="0" end="0"/>
                                            </p:txEl>
                                          </p:spTgt>
                                        </p:tgtEl>
                                        <p:attrNameLst>
                                          <p:attrName>style.visibility</p:attrName>
                                        </p:attrNameLst>
                                      </p:cBhvr>
                                      <p:to>
                                        <p:strVal val="visible"/>
                                      </p:to>
                                    </p:set>
                                    <p:animEffect transition="in" filter="randombar(horizontal)">
                                      <p:cBhvr>
                                        <p:cTn id="39" dur="500"/>
                                        <p:tgtEl>
                                          <p:spTgt spid="5">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nodeType="clickEffect">
                                  <p:stCondLst>
                                    <p:cond delay="0"/>
                                  </p:stCondLst>
                                  <p:childTnLst>
                                    <p:set>
                                      <p:cBhvr>
                                        <p:cTn id="43" dur="1" fill="hold">
                                          <p:stCondLst>
                                            <p:cond delay="0"/>
                                          </p:stCondLst>
                                        </p:cTn>
                                        <p:tgtEl>
                                          <p:spTgt spid="5">
                                            <p:txEl>
                                              <p:pRg st="2" end="2"/>
                                            </p:txEl>
                                          </p:spTgt>
                                        </p:tgtEl>
                                        <p:attrNameLst>
                                          <p:attrName>style.visibility</p:attrName>
                                        </p:attrNameLst>
                                      </p:cBhvr>
                                      <p:to>
                                        <p:strVal val="visible"/>
                                      </p:to>
                                    </p:set>
                                    <p:animEffect transition="in" filter="randombar(horizontal)">
                                      <p:cBhvr>
                                        <p:cTn id="44"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27000" y="0"/>
            <a:ext cx="3784405" cy="3666067"/>
          </a:xfrm>
        </p:spPr>
        <p:txBody>
          <a:bodyPr anchor="ctr">
            <a:noAutofit/>
          </a:bodyPr>
          <a:lstStyle/>
          <a:p>
            <a:pPr algn="ctr">
              <a:lnSpc>
                <a:spcPct val="100000"/>
              </a:lnSpc>
            </a:pPr>
            <a:r>
              <a:rPr lang="en-GB" sz="4400" b="1" dirty="0">
                <a:solidFill>
                  <a:schemeClr val="bg1"/>
                </a:solidFill>
                <a:latin typeface="+mn-lt"/>
              </a:rPr>
              <a:t>Introduction To Docker</a:t>
            </a:r>
            <a:endParaRPr lang="en-US" sz="4400" b="1" dirty="0">
              <a:solidFill>
                <a:schemeClr val="bg1"/>
              </a:solidFill>
              <a:latin typeface="+mn-lt"/>
            </a:endParaRPr>
          </a:p>
        </p:txBody>
      </p:sp>
      <p:sp>
        <p:nvSpPr>
          <p:cNvPr id="3" name="TextBox 2">
            <a:extLst>
              <a:ext uri="{FF2B5EF4-FFF2-40B4-BE49-F238E27FC236}">
                <a16:creationId xmlns:a16="http://schemas.microsoft.com/office/drawing/2014/main" id="{9282EE23-4900-33B4-556B-BC9AD1C26062}"/>
              </a:ext>
            </a:extLst>
          </p:cNvPr>
          <p:cNvSpPr txBox="1"/>
          <p:nvPr/>
        </p:nvSpPr>
        <p:spPr>
          <a:xfrm>
            <a:off x="4195289" y="555760"/>
            <a:ext cx="7852229" cy="400110"/>
          </a:xfrm>
          <a:prstGeom prst="rect">
            <a:avLst/>
          </a:prstGeom>
          <a:noFill/>
        </p:spPr>
        <p:txBody>
          <a:bodyPr wrap="square" rtlCol="0">
            <a:spAutoFit/>
          </a:bodyPr>
          <a:lstStyle/>
          <a:p>
            <a:pPr algn="just"/>
            <a:r>
              <a:rPr lang="en-IN" sz="2000" b="1" dirty="0"/>
              <a:t>Components of Docker:</a:t>
            </a:r>
          </a:p>
        </p:txBody>
      </p:sp>
      <p:pic>
        <p:nvPicPr>
          <p:cNvPr id="9" name="Picture 8">
            <a:extLst>
              <a:ext uri="{FF2B5EF4-FFF2-40B4-BE49-F238E27FC236}">
                <a16:creationId xmlns:a16="http://schemas.microsoft.com/office/drawing/2014/main" id="{9146384D-7EC1-0211-6E48-D479FDD8084E}"/>
              </a:ext>
            </a:extLst>
          </p:cNvPr>
          <p:cNvPicPr>
            <a:picLocks noChangeAspect="1"/>
          </p:cNvPicPr>
          <p:nvPr/>
        </p:nvPicPr>
        <p:blipFill>
          <a:blip r:embed="rId3"/>
          <a:stretch>
            <a:fillRect/>
          </a:stretch>
        </p:blipFill>
        <p:spPr>
          <a:xfrm>
            <a:off x="4045906" y="1511630"/>
            <a:ext cx="8135322" cy="4014527"/>
          </a:xfrm>
          <a:prstGeom prst="rect">
            <a:avLst/>
          </a:prstGeom>
        </p:spPr>
      </p:pic>
    </p:spTree>
    <p:extLst>
      <p:ext uri="{BB962C8B-B14F-4D97-AF65-F5344CB8AC3E}">
        <p14:creationId xmlns:p14="http://schemas.microsoft.com/office/powerpoint/2010/main" val="3403369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27000" y="0"/>
            <a:ext cx="3784405" cy="3666067"/>
          </a:xfrm>
        </p:spPr>
        <p:txBody>
          <a:bodyPr anchor="ctr">
            <a:noAutofit/>
          </a:bodyPr>
          <a:lstStyle/>
          <a:p>
            <a:pPr algn="ctr">
              <a:lnSpc>
                <a:spcPct val="100000"/>
              </a:lnSpc>
            </a:pPr>
            <a:r>
              <a:rPr lang="en-GB" sz="4400" b="1" dirty="0">
                <a:solidFill>
                  <a:schemeClr val="bg1"/>
                </a:solidFill>
                <a:latin typeface="+mn-lt"/>
              </a:rPr>
              <a:t>Introduction To Docker</a:t>
            </a:r>
            <a:endParaRPr lang="en-US" sz="4400" b="1" dirty="0">
              <a:solidFill>
                <a:schemeClr val="bg1"/>
              </a:solidFill>
              <a:latin typeface="+mn-lt"/>
            </a:endParaRPr>
          </a:p>
        </p:txBody>
      </p:sp>
      <p:sp>
        <p:nvSpPr>
          <p:cNvPr id="3" name="TextBox 2">
            <a:extLst>
              <a:ext uri="{FF2B5EF4-FFF2-40B4-BE49-F238E27FC236}">
                <a16:creationId xmlns:a16="http://schemas.microsoft.com/office/drawing/2014/main" id="{9282EE23-4900-33B4-556B-BC9AD1C26062}"/>
              </a:ext>
            </a:extLst>
          </p:cNvPr>
          <p:cNvSpPr txBox="1"/>
          <p:nvPr/>
        </p:nvSpPr>
        <p:spPr>
          <a:xfrm>
            <a:off x="4195289" y="555760"/>
            <a:ext cx="7852229" cy="2554545"/>
          </a:xfrm>
          <a:prstGeom prst="rect">
            <a:avLst/>
          </a:prstGeom>
          <a:noFill/>
        </p:spPr>
        <p:txBody>
          <a:bodyPr wrap="square" rtlCol="0">
            <a:spAutoFit/>
          </a:bodyPr>
          <a:lstStyle/>
          <a:p>
            <a:pPr algn="just"/>
            <a:r>
              <a:rPr lang="en-IN" sz="2000" b="1" dirty="0"/>
              <a:t>Architecture of Docker:</a:t>
            </a:r>
          </a:p>
          <a:p>
            <a:pPr algn="just"/>
            <a:r>
              <a:rPr lang="en-GB" sz="2000" dirty="0"/>
              <a:t>Docker makes use of a client-server architecture. The Docker client talks with the docker daemon which helps in building, running and distributing the docker containers. The Docker client runs with the daemon on the same system or we can connect the Docker client with the Docker daemon remotely. With the help of REST API over a  UNIX socket or a network, the docker client and daemon interact with each other. </a:t>
            </a:r>
            <a:endParaRPr lang="en-IN" sz="2000" dirty="0"/>
          </a:p>
        </p:txBody>
      </p:sp>
      <p:pic>
        <p:nvPicPr>
          <p:cNvPr id="5" name="Picture 4">
            <a:extLst>
              <a:ext uri="{FF2B5EF4-FFF2-40B4-BE49-F238E27FC236}">
                <a16:creationId xmlns:a16="http://schemas.microsoft.com/office/drawing/2014/main" id="{67F6A095-D18B-8F2D-D026-6EEF1D443197}"/>
              </a:ext>
            </a:extLst>
          </p:cNvPr>
          <p:cNvPicPr>
            <a:picLocks noChangeAspect="1"/>
          </p:cNvPicPr>
          <p:nvPr/>
        </p:nvPicPr>
        <p:blipFill>
          <a:blip r:embed="rId3"/>
          <a:stretch>
            <a:fillRect/>
          </a:stretch>
        </p:blipFill>
        <p:spPr>
          <a:xfrm>
            <a:off x="4050806" y="3206312"/>
            <a:ext cx="8135509" cy="3433027"/>
          </a:xfrm>
          <a:prstGeom prst="rect">
            <a:avLst/>
          </a:prstGeom>
        </p:spPr>
      </p:pic>
    </p:spTree>
    <p:extLst>
      <p:ext uri="{BB962C8B-B14F-4D97-AF65-F5344CB8AC3E}">
        <p14:creationId xmlns:p14="http://schemas.microsoft.com/office/powerpoint/2010/main" val="173181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4"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27000" y="0"/>
            <a:ext cx="3784405" cy="3666067"/>
          </a:xfrm>
        </p:spPr>
        <p:txBody>
          <a:bodyPr anchor="ctr">
            <a:noAutofit/>
          </a:bodyPr>
          <a:lstStyle/>
          <a:p>
            <a:pPr algn="ctr">
              <a:lnSpc>
                <a:spcPct val="100000"/>
              </a:lnSpc>
            </a:pPr>
            <a:r>
              <a:rPr lang="en-GB" sz="4400" b="1" dirty="0">
                <a:solidFill>
                  <a:schemeClr val="bg1"/>
                </a:solidFill>
                <a:latin typeface="+mn-lt"/>
              </a:rPr>
              <a:t>Introduction To Docker</a:t>
            </a:r>
            <a:endParaRPr lang="en-US" sz="4400" b="1" dirty="0">
              <a:solidFill>
                <a:schemeClr val="bg1"/>
              </a:solidFill>
              <a:latin typeface="+mn-lt"/>
            </a:endParaRPr>
          </a:p>
        </p:txBody>
      </p:sp>
      <p:sp>
        <p:nvSpPr>
          <p:cNvPr id="3" name="TextBox 2">
            <a:extLst>
              <a:ext uri="{FF2B5EF4-FFF2-40B4-BE49-F238E27FC236}">
                <a16:creationId xmlns:a16="http://schemas.microsoft.com/office/drawing/2014/main" id="{9282EE23-4900-33B4-556B-BC9AD1C26062}"/>
              </a:ext>
            </a:extLst>
          </p:cNvPr>
          <p:cNvSpPr txBox="1"/>
          <p:nvPr/>
        </p:nvSpPr>
        <p:spPr>
          <a:xfrm>
            <a:off x="4195289" y="555760"/>
            <a:ext cx="7852229" cy="4708981"/>
          </a:xfrm>
          <a:prstGeom prst="rect">
            <a:avLst/>
          </a:prstGeom>
          <a:noFill/>
        </p:spPr>
        <p:txBody>
          <a:bodyPr wrap="square" rtlCol="0">
            <a:spAutoFit/>
          </a:bodyPr>
          <a:lstStyle/>
          <a:p>
            <a:pPr algn="just"/>
            <a:r>
              <a:rPr lang="en-IN" sz="2000" b="1" dirty="0"/>
              <a:t>How Docker Works?</a:t>
            </a:r>
          </a:p>
          <a:p>
            <a:pPr algn="just"/>
            <a:endParaRPr lang="en-IN" sz="2000" b="1" dirty="0"/>
          </a:p>
          <a:p>
            <a:pPr marL="457200" indent="-457200" algn="just">
              <a:buFont typeface="+mj-lt"/>
              <a:buAutoNum type="arabicPeriod"/>
            </a:pPr>
            <a:r>
              <a:rPr lang="en-GB" sz="2000" b="1" dirty="0"/>
              <a:t>Building an Image: </a:t>
            </a:r>
            <a:r>
              <a:rPr lang="en-GB" sz="2000" dirty="0"/>
              <a:t>Developers write a </a:t>
            </a:r>
            <a:r>
              <a:rPr lang="en-GB" sz="2000" dirty="0" err="1"/>
              <a:t>Dockerfile</a:t>
            </a:r>
            <a:r>
              <a:rPr lang="en-GB" sz="2000" dirty="0"/>
              <a:t> that contains instructions for setting up the application environment. Using docker build, Docker reads the </a:t>
            </a:r>
            <a:r>
              <a:rPr lang="en-GB" sz="2000" dirty="0" err="1"/>
              <a:t>Dockerfile</a:t>
            </a:r>
            <a:r>
              <a:rPr lang="en-GB" sz="2000" dirty="0"/>
              <a:t> and creates an image based on those instructions.</a:t>
            </a:r>
          </a:p>
          <a:p>
            <a:pPr marL="457200" indent="-457200" algn="just">
              <a:buFont typeface="+mj-lt"/>
              <a:buAutoNum type="arabicPeriod"/>
            </a:pPr>
            <a:endParaRPr lang="en-GB" sz="2000" dirty="0"/>
          </a:p>
          <a:p>
            <a:pPr marL="457200" indent="-457200" algn="just">
              <a:buFont typeface="+mj-lt"/>
              <a:buAutoNum type="arabicPeriod"/>
            </a:pPr>
            <a:r>
              <a:rPr lang="en-GB" sz="2000" b="1" dirty="0"/>
              <a:t>Running a Container: </a:t>
            </a:r>
            <a:r>
              <a:rPr lang="en-GB" sz="2000" dirty="0"/>
              <a:t>Once the image is built, it can be run as a container using docker run. This container is an instance of the image, fully isolated from other containers and the host system.</a:t>
            </a:r>
          </a:p>
          <a:p>
            <a:pPr marL="457200" indent="-457200" algn="just">
              <a:buFont typeface="+mj-lt"/>
              <a:buAutoNum type="arabicPeriod"/>
            </a:pPr>
            <a:endParaRPr lang="en-GB" sz="2000" dirty="0"/>
          </a:p>
          <a:p>
            <a:pPr marL="457200" indent="-457200" algn="just">
              <a:buFont typeface="+mj-lt"/>
              <a:buAutoNum type="arabicPeriod"/>
            </a:pPr>
            <a:r>
              <a:rPr lang="en-GB" sz="2000" b="1" dirty="0"/>
              <a:t>Managing Containers: </a:t>
            </a:r>
            <a:r>
              <a:rPr lang="en-GB" sz="2000" dirty="0"/>
              <a:t>Containers can be started, stopped and deleted easily using Docker commands and they can be scaled up or down as needed to meet application demands.</a:t>
            </a:r>
          </a:p>
          <a:p>
            <a:pPr algn="just"/>
            <a:endParaRPr lang="en-IN" sz="2000" b="1" dirty="0"/>
          </a:p>
        </p:txBody>
      </p:sp>
    </p:spTree>
    <p:extLst>
      <p:ext uri="{BB962C8B-B14F-4D97-AF65-F5344CB8AC3E}">
        <p14:creationId xmlns:p14="http://schemas.microsoft.com/office/powerpoint/2010/main" val="270372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27000" y="0"/>
            <a:ext cx="3784405" cy="3666067"/>
          </a:xfrm>
        </p:spPr>
        <p:txBody>
          <a:bodyPr anchor="ctr">
            <a:noAutofit/>
          </a:bodyPr>
          <a:lstStyle/>
          <a:p>
            <a:pPr algn="ctr">
              <a:lnSpc>
                <a:spcPct val="100000"/>
              </a:lnSpc>
            </a:pPr>
            <a:r>
              <a:rPr lang="en-GB" sz="4400" b="1" dirty="0">
                <a:solidFill>
                  <a:schemeClr val="bg1"/>
                </a:solidFill>
                <a:latin typeface="+mn-lt"/>
              </a:rPr>
              <a:t>Introduction To Docker</a:t>
            </a:r>
            <a:endParaRPr lang="en-US" sz="4400" b="1" dirty="0">
              <a:solidFill>
                <a:schemeClr val="bg1"/>
              </a:solidFill>
              <a:latin typeface="+mn-lt"/>
            </a:endParaRPr>
          </a:p>
        </p:txBody>
      </p:sp>
      <p:sp>
        <p:nvSpPr>
          <p:cNvPr id="3" name="TextBox 2">
            <a:extLst>
              <a:ext uri="{FF2B5EF4-FFF2-40B4-BE49-F238E27FC236}">
                <a16:creationId xmlns:a16="http://schemas.microsoft.com/office/drawing/2014/main" id="{9282EE23-4900-33B4-556B-BC9AD1C26062}"/>
              </a:ext>
            </a:extLst>
          </p:cNvPr>
          <p:cNvSpPr txBox="1"/>
          <p:nvPr/>
        </p:nvSpPr>
        <p:spPr>
          <a:xfrm>
            <a:off x="4195289" y="555760"/>
            <a:ext cx="7852229" cy="5632311"/>
          </a:xfrm>
          <a:prstGeom prst="rect">
            <a:avLst/>
          </a:prstGeom>
          <a:noFill/>
        </p:spPr>
        <p:txBody>
          <a:bodyPr wrap="square" rtlCol="0">
            <a:spAutoFit/>
          </a:bodyPr>
          <a:lstStyle/>
          <a:p>
            <a:pPr algn="just"/>
            <a:r>
              <a:rPr lang="en-IN" sz="2000" b="1" dirty="0"/>
              <a:t>Benefits of Using Docker:</a:t>
            </a:r>
          </a:p>
          <a:p>
            <a:pPr algn="just"/>
            <a:endParaRPr lang="en-IN" sz="2000" b="1" dirty="0"/>
          </a:p>
          <a:p>
            <a:pPr marL="457200" indent="-457200" algn="just">
              <a:buFont typeface="+mj-lt"/>
              <a:buAutoNum type="arabicPeriod"/>
            </a:pPr>
            <a:r>
              <a:rPr lang="en-GB" sz="2000" b="1" dirty="0"/>
              <a:t>Consistency Across Environments: </a:t>
            </a:r>
            <a:r>
              <a:rPr lang="en-GB" sz="2000" dirty="0"/>
              <a:t>Containers encapsulate everything an application needs to run, so it behaves the same way across development, testing and production.</a:t>
            </a:r>
          </a:p>
          <a:p>
            <a:pPr marL="457200" indent="-457200" algn="just">
              <a:buFont typeface="+mj-lt"/>
              <a:buAutoNum type="arabicPeriod"/>
            </a:pPr>
            <a:endParaRPr lang="en-GB" sz="2000" dirty="0"/>
          </a:p>
          <a:p>
            <a:pPr marL="457200" indent="-457200" algn="just">
              <a:buFont typeface="+mj-lt"/>
              <a:buAutoNum type="arabicPeriod"/>
            </a:pPr>
            <a:r>
              <a:rPr lang="en-GB" sz="2000" b="1" dirty="0"/>
              <a:t>Resource Efficiency: </a:t>
            </a:r>
            <a:r>
              <a:rPr lang="en-GB" sz="2000" dirty="0"/>
              <a:t>Containers are lightweight and share the host OS kernel, making them more resource-efficient than traditional virtual machines.</a:t>
            </a:r>
          </a:p>
          <a:p>
            <a:pPr marL="457200" indent="-457200" algn="just">
              <a:buFont typeface="+mj-lt"/>
              <a:buAutoNum type="arabicPeriod"/>
            </a:pPr>
            <a:endParaRPr lang="en-GB" sz="2000" dirty="0"/>
          </a:p>
          <a:p>
            <a:pPr marL="457200" indent="-457200" algn="just">
              <a:buFont typeface="+mj-lt"/>
              <a:buAutoNum type="arabicPeriod"/>
            </a:pPr>
            <a:r>
              <a:rPr lang="en-GB" sz="2000" b="1" dirty="0"/>
              <a:t>Portability: </a:t>
            </a:r>
            <a:r>
              <a:rPr lang="en-GB" sz="2000" dirty="0"/>
              <a:t>Docker containers can run on any system with Docker installed, from a developer’s laptop to large cloud servers, without modification.</a:t>
            </a:r>
          </a:p>
          <a:p>
            <a:pPr marL="457200" indent="-457200" algn="just">
              <a:buFont typeface="+mj-lt"/>
              <a:buAutoNum type="arabicPeriod"/>
            </a:pPr>
            <a:endParaRPr lang="en-GB" sz="2000" dirty="0"/>
          </a:p>
          <a:p>
            <a:pPr marL="457200" indent="-457200" algn="just">
              <a:buFont typeface="+mj-lt"/>
              <a:buAutoNum type="arabicPeriod"/>
            </a:pPr>
            <a:r>
              <a:rPr lang="en-GB" sz="2000" b="1" dirty="0"/>
              <a:t>Scalability: </a:t>
            </a:r>
            <a:r>
              <a:rPr lang="en-GB" sz="2000" dirty="0"/>
              <a:t>Docker integrates with orchestration tools like Kubernetes and Docker Swarm, allowing applications to scale efficiently.</a:t>
            </a:r>
          </a:p>
          <a:p>
            <a:pPr algn="just"/>
            <a:endParaRPr lang="en-IN" sz="2000" dirty="0"/>
          </a:p>
        </p:txBody>
      </p:sp>
    </p:spTree>
    <p:extLst>
      <p:ext uri="{BB962C8B-B14F-4D97-AF65-F5344CB8AC3E}">
        <p14:creationId xmlns:p14="http://schemas.microsoft.com/office/powerpoint/2010/main" val="290838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27000" y="0"/>
            <a:ext cx="3784405" cy="3666067"/>
          </a:xfrm>
        </p:spPr>
        <p:txBody>
          <a:bodyPr anchor="ctr">
            <a:noAutofit/>
          </a:bodyPr>
          <a:lstStyle/>
          <a:p>
            <a:pPr algn="ctr">
              <a:lnSpc>
                <a:spcPct val="100000"/>
              </a:lnSpc>
            </a:pPr>
            <a:r>
              <a:rPr lang="en-GB" sz="4400" b="1" dirty="0">
                <a:solidFill>
                  <a:schemeClr val="bg1"/>
                </a:solidFill>
                <a:latin typeface="+mn-lt"/>
              </a:rPr>
              <a:t>Introduction To Docker</a:t>
            </a:r>
            <a:endParaRPr lang="en-US" sz="4400" b="1" dirty="0">
              <a:solidFill>
                <a:schemeClr val="bg1"/>
              </a:solidFill>
              <a:latin typeface="+mn-lt"/>
            </a:endParaRPr>
          </a:p>
        </p:txBody>
      </p:sp>
      <p:sp>
        <p:nvSpPr>
          <p:cNvPr id="3" name="TextBox 2">
            <a:extLst>
              <a:ext uri="{FF2B5EF4-FFF2-40B4-BE49-F238E27FC236}">
                <a16:creationId xmlns:a16="http://schemas.microsoft.com/office/drawing/2014/main" id="{9282EE23-4900-33B4-556B-BC9AD1C26062}"/>
              </a:ext>
            </a:extLst>
          </p:cNvPr>
          <p:cNvSpPr txBox="1"/>
          <p:nvPr/>
        </p:nvSpPr>
        <p:spPr>
          <a:xfrm>
            <a:off x="4195289" y="555760"/>
            <a:ext cx="7852229" cy="2554545"/>
          </a:xfrm>
          <a:prstGeom prst="rect">
            <a:avLst/>
          </a:prstGeom>
          <a:noFill/>
        </p:spPr>
        <p:txBody>
          <a:bodyPr wrap="square" rtlCol="0">
            <a:spAutoFit/>
          </a:bodyPr>
          <a:lstStyle/>
          <a:p>
            <a:pPr algn="just"/>
            <a:r>
              <a:rPr lang="en-IN" sz="2000" b="1" dirty="0"/>
              <a:t>Why Docker Was Created?</a:t>
            </a:r>
          </a:p>
          <a:p>
            <a:pPr algn="just"/>
            <a:r>
              <a:rPr lang="en-GB" sz="2000" dirty="0"/>
              <a:t>Before Docker, running applications across different environments (such as development, testing and production) often led to compatibility issues because of varying dependencies, libraries, or OS configurations. Docker containers solve this issue by providing a standardized unit (the container) that packages everything the application needs, isolating it from other applications and system resources.</a:t>
            </a:r>
          </a:p>
        </p:txBody>
      </p:sp>
      <p:graphicFrame>
        <p:nvGraphicFramePr>
          <p:cNvPr id="34" name="Diagram 33">
            <a:extLst>
              <a:ext uri="{FF2B5EF4-FFF2-40B4-BE49-F238E27FC236}">
                <a16:creationId xmlns:a16="http://schemas.microsoft.com/office/drawing/2014/main" id="{B4128919-2150-A6F7-AB0A-33AE5A4534AF}"/>
              </a:ext>
            </a:extLst>
          </p:cNvPr>
          <p:cNvGraphicFramePr/>
          <p:nvPr>
            <p:extLst>
              <p:ext uri="{D42A27DB-BD31-4B8C-83A1-F6EECF244321}">
                <p14:modId xmlns:p14="http://schemas.microsoft.com/office/powerpoint/2010/main" val="3409646812"/>
              </p:ext>
            </p:extLst>
          </p:nvPr>
        </p:nvGraphicFramePr>
        <p:xfrm>
          <a:off x="9850393" y="3790867"/>
          <a:ext cx="1511268" cy="17066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5" name="TextBox 34">
            <a:extLst>
              <a:ext uri="{FF2B5EF4-FFF2-40B4-BE49-F238E27FC236}">
                <a16:creationId xmlns:a16="http://schemas.microsoft.com/office/drawing/2014/main" id="{5EFFF194-1C89-8655-BEF0-9A647FBD22BD}"/>
              </a:ext>
            </a:extLst>
          </p:cNvPr>
          <p:cNvSpPr txBox="1"/>
          <p:nvPr/>
        </p:nvSpPr>
        <p:spPr>
          <a:xfrm>
            <a:off x="10019443" y="5545160"/>
            <a:ext cx="1684686" cy="276999"/>
          </a:xfrm>
          <a:prstGeom prst="rect">
            <a:avLst/>
          </a:prstGeom>
          <a:noFill/>
        </p:spPr>
        <p:txBody>
          <a:bodyPr wrap="square" rtlCol="0">
            <a:spAutoFit/>
          </a:bodyPr>
          <a:lstStyle/>
          <a:p>
            <a:r>
              <a:rPr lang="en-GB" sz="1200" dirty="0">
                <a:solidFill>
                  <a:srgbClr val="FF0000"/>
                </a:solidFill>
              </a:rPr>
              <a:t>Production Server</a:t>
            </a:r>
            <a:endParaRPr lang="en-IN" sz="1200" dirty="0">
              <a:solidFill>
                <a:srgbClr val="FF0000"/>
              </a:solidFill>
            </a:endParaRPr>
          </a:p>
        </p:txBody>
      </p:sp>
      <p:sp>
        <p:nvSpPr>
          <p:cNvPr id="36" name="Rectangle: Rounded Corners 35">
            <a:extLst>
              <a:ext uri="{FF2B5EF4-FFF2-40B4-BE49-F238E27FC236}">
                <a16:creationId xmlns:a16="http://schemas.microsoft.com/office/drawing/2014/main" id="{93656CF9-24FD-E132-D7A7-2FBDE0A11DD1}"/>
              </a:ext>
            </a:extLst>
          </p:cNvPr>
          <p:cNvSpPr/>
          <p:nvPr/>
        </p:nvSpPr>
        <p:spPr>
          <a:xfrm>
            <a:off x="9656106" y="3428999"/>
            <a:ext cx="2048023" cy="2539269"/>
          </a:xfrm>
          <a:prstGeom prst="roundRect">
            <a:avLst/>
          </a:prstGeom>
          <a:noFill/>
          <a:ln w="38100" cap="flat" cmpd="sng" algn="ctr">
            <a:solidFill>
              <a:srgbClr val="002060"/>
            </a:solidFill>
            <a:prstDash val="sys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sz="900"/>
          </a:p>
        </p:txBody>
      </p:sp>
      <p:sp>
        <p:nvSpPr>
          <p:cNvPr id="37" name="TextBox 36">
            <a:extLst>
              <a:ext uri="{FF2B5EF4-FFF2-40B4-BE49-F238E27FC236}">
                <a16:creationId xmlns:a16="http://schemas.microsoft.com/office/drawing/2014/main" id="{75932852-9097-6470-4B72-5F8553B89AA3}"/>
              </a:ext>
            </a:extLst>
          </p:cNvPr>
          <p:cNvSpPr txBox="1"/>
          <p:nvPr/>
        </p:nvSpPr>
        <p:spPr>
          <a:xfrm>
            <a:off x="9656106" y="6132079"/>
            <a:ext cx="2176908" cy="276999"/>
          </a:xfrm>
          <a:prstGeom prst="rect">
            <a:avLst/>
          </a:prstGeom>
          <a:noFill/>
        </p:spPr>
        <p:txBody>
          <a:bodyPr wrap="square" rtlCol="0">
            <a:spAutoFit/>
          </a:bodyPr>
          <a:lstStyle/>
          <a:p>
            <a:r>
              <a:rPr lang="en-GB" sz="1200" dirty="0">
                <a:solidFill>
                  <a:srgbClr val="002060"/>
                </a:solidFill>
              </a:rPr>
              <a:t>PRODUCTION ENVIRONEMENT</a:t>
            </a:r>
            <a:endParaRPr lang="en-IN" sz="1200" dirty="0">
              <a:solidFill>
                <a:srgbClr val="002060"/>
              </a:solidFill>
            </a:endParaRPr>
          </a:p>
        </p:txBody>
      </p:sp>
      <p:graphicFrame>
        <p:nvGraphicFramePr>
          <p:cNvPr id="39" name="Diagram 38">
            <a:extLst>
              <a:ext uri="{FF2B5EF4-FFF2-40B4-BE49-F238E27FC236}">
                <a16:creationId xmlns:a16="http://schemas.microsoft.com/office/drawing/2014/main" id="{4F017F00-8ED7-980D-FC09-09F241775B3D}"/>
              </a:ext>
            </a:extLst>
          </p:cNvPr>
          <p:cNvGraphicFramePr/>
          <p:nvPr>
            <p:extLst>
              <p:ext uri="{D42A27DB-BD31-4B8C-83A1-F6EECF244321}">
                <p14:modId xmlns:p14="http://schemas.microsoft.com/office/powerpoint/2010/main" val="1372042152"/>
              </p:ext>
            </p:extLst>
          </p:nvPr>
        </p:nvGraphicFramePr>
        <p:xfrm>
          <a:off x="4679936" y="3790868"/>
          <a:ext cx="1511268" cy="170668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0" name="TextBox 39">
            <a:extLst>
              <a:ext uri="{FF2B5EF4-FFF2-40B4-BE49-F238E27FC236}">
                <a16:creationId xmlns:a16="http://schemas.microsoft.com/office/drawing/2014/main" id="{4FC30C44-EBBC-FBB6-DECE-63B02D87DB76}"/>
              </a:ext>
            </a:extLst>
          </p:cNvPr>
          <p:cNvSpPr txBox="1"/>
          <p:nvPr/>
        </p:nvSpPr>
        <p:spPr>
          <a:xfrm>
            <a:off x="4711074" y="5552770"/>
            <a:ext cx="1684686" cy="276999"/>
          </a:xfrm>
          <a:prstGeom prst="rect">
            <a:avLst/>
          </a:prstGeom>
          <a:noFill/>
        </p:spPr>
        <p:txBody>
          <a:bodyPr wrap="square" rtlCol="0">
            <a:spAutoFit/>
          </a:bodyPr>
          <a:lstStyle/>
          <a:p>
            <a:r>
              <a:rPr lang="en-GB" sz="1200" dirty="0">
                <a:solidFill>
                  <a:srgbClr val="FF0000"/>
                </a:solidFill>
              </a:rPr>
              <a:t>Development Server</a:t>
            </a:r>
            <a:endParaRPr lang="en-IN" sz="1200" dirty="0">
              <a:solidFill>
                <a:srgbClr val="FF0000"/>
              </a:solidFill>
            </a:endParaRPr>
          </a:p>
        </p:txBody>
      </p:sp>
      <p:sp>
        <p:nvSpPr>
          <p:cNvPr id="41" name="Rectangle: Rounded Corners 40">
            <a:extLst>
              <a:ext uri="{FF2B5EF4-FFF2-40B4-BE49-F238E27FC236}">
                <a16:creationId xmlns:a16="http://schemas.microsoft.com/office/drawing/2014/main" id="{99E76082-75C4-B841-DFC4-092395384C82}"/>
              </a:ext>
            </a:extLst>
          </p:cNvPr>
          <p:cNvSpPr/>
          <p:nvPr/>
        </p:nvSpPr>
        <p:spPr>
          <a:xfrm>
            <a:off x="4485649" y="3429000"/>
            <a:ext cx="2048023" cy="2539269"/>
          </a:xfrm>
          <a:prstGeom prst="roundRect">
            <a:avLst/>
          </a:prstGeom>
          <a:noFill/>
          <a:ln w="38100" cap="flat" cmpd="sng" algn="ctr">
            <a:solidFill>
              <a:srgbClr val="002060"/>
            </a:solidFill>
            <a:prstDash val="sys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sz="900"/>
          </a:p>
        </p:txBody>
      </p:sp>
      <p:sp>
        <p:nvSpPr>
          <p:cNvPr id="42" name="TextBox 41">
            <a:extLst>
              <a:ext uri="{FF2B5EF4-FFF2-40B4-BE49-F238E27FC236}">
                <a16:creationId xmlns:a16="http://schemas.microsoft.com/office/drawing/2014/main" id="{EE6EE7AD-381B-11A3-DFB7-CE2B78E55B31}"/>
              </a:ext>
            </a:extLst>
          </p:cNvPr>
          <p:cNvSpPr txBox="1"/>
          <p:nvPr/>
        </p:nvSpPr>
        <p:spPr>
          <a:xfrm>
            <a:off x="4409793" y="6132079"/>
            <a:ext cx="2463190" cy="276999"/>
          </a:xfrm>
          <a:prstGeom prst="rect">
            <a:avLst/>
          </a:prstGeom>
          <a:noFill/>
        </p:spPr>
        <p:txBody>
          <a:bodyPr wrap="square" rtlCol="0">
            <a:spAutoFit/>
          </a:bodyPr>
          <a:lstStyle/>
          <a:p>
            <a:r>
              <a:rPr lang="en-GB" sz="1200" dirty="0">
                <a:solidFill>
                  <a:srgbClr val="002060"/>
                </a:solidFill>
              </a:rPr>
              <a:t>DEVELOPMENT ENVIRONEMENT</a:t>
            </a:r>
            <a:endParaRPr lang="en-IN" sz="1200" dirty="0">
              <a:solidFill>
                <a:srgbClr val="002060"/>
              </a:solidFill>
            </a:endParaRPr>
          </a:p>
        </p:txBody>
      </p:sp>
      <p:graphicFrame>
        <p:nvGraphicFramePr>
          <p:cNvPr id="44" name="Diagram 43">
            <a:extLst>
              <a:ext uri="{FF2B5EF4-FFF2-40B4-BE49-F238E27FC236}">
                <a16:creationId xmlns:a16="http://schemas.microsoft.com/office/drawing/2014/main" id="{2BCB04BA-07DD-657E-B634-8E85BD5EC0F9}"/>
              </a:ext>
            </a:extLst>
          </p:cNvPr>
          <p:cNvGraphicFramePr/>
          <p:nvPr>
            <p:extLst>
              <p:ext uri="{D42A27DB-BD31-4B8C-83A1-F6EECF244321}">
                <p14:modId xmlns:p14="http://schemas.microsoft.com/office/powerpoint/2010/main" val="2066112912"/>
              </p:ext>
            </p:extLst>
          </p:nvPr>
        </p:nvGraphicFramePr>
        <p:xfrm>
          <a:off x="7261038" y="3790867"/>
          <a:ext cx="1511268" cy="170668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45" name="TextBox 44">
            <a:extLst>
              <a:ext uri="{FF2B5EF4-FFF2-40B4-BE49-F238E27FC236}">
                <a16:creationId xmlns:a16="http://schemas.microsoft.com/office/drawing/2014/main" id="{8F4C253D-295A-E384-C735-8C51906B3307}"/>
              </a:ext>
            </a:extLst>
          </p:cNvPr>
          <p:cNvSpPr txBox="1"/>
          <p:nvPr/>
        </p:nvSpPr>
        <p:spPr>
          <a:xfrm>
            <a:off x="7608083" y="5545161"/>
            <a:ext cx="1684686" cy="276999"/>
          </a:xfrm>
          <a:prstGeom prst="rect">
            <a:avLst/>
          </a:prstGeom>
          <a:noFill/>
        </p:spPr>
        <p:txBody>
          <a:bodyPr wrap="square" rtlCol="0">
            <a:spAutoFit/>
          </a:bodyPr>
          <a:lstStyle/>
          <a:p>
            <a:r>
              <a:rPr lang="en-GB" sz="1200" dirty="0">
                <a:solidFill>
                  <a:srgbClr val="FF0000"/>
                </a:solidFill>
              </a:rPr>
              <a:t>Test Server</a:t>
            </a:r>
            <a:endParaRPr lang="en-IN" sz="1200" dirty="0">
              <a:solidFill>
                <a:srgbClr val="FF0000"/>
              </a:solidFill>
            </a:endParaRPr>
          </a:p>
        </p:txBody>
      </p:sp>
      <p:sp>
        <p:nvSpPr>
          <p:cNvPr id="46" name="Rectangle: Rounded Corners 45">
            <a:extLst>
              <a:ext uri="{FF2B5EF4-FFF2-40B4-BE49-F238E27FC236}">
                <a16:creationId xmlns:a16="http://schemas.microsoft.com/office/drawing/2014/main" id="{D5B11C2F-37C4-4659-7C2B-FAAA95DD2704}"/>
              </a:ext>
            </a:extLst>
          </p:cNvPr>
          <p:cNvSpPr/>
          <p:nvPr/>
        </p:nvSpPr>
        <p:spPr>
          <a:xfrm>
            <a:off x="7066751" y="3428999"/>
            <a:ext cx="2048023" cy="2539269"/>
          </a:xfrm>
          <a:prstGeom prst="roundRect">
            <a:avLst/>
          </a:prstGeom>
          <a:noFill/>
          <a:ln w="38100" cap="flat" cmpd="sng" algn="ctr">
            <a:solidFill>
              <a:srgbClr val="002060"/>
            </a:solidFill>
            <a:prstDash val="sys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sz="900"/>
          </a:p>
        </p:txBody>
      </p:sp>
      <p:sp>
        <p:nvSpPr>
          <p:cNvPr id="47" name="TextBox 46">
            <a:extLst>
              <a:ext uri="{FF2B5EF4-FFF2-40B4-BE49-F238E27FC236}">
                <a16:creationId xmlns:a16="http://schemas.microsoft.com/office/drawing/2014/main" id="{6CC2C00B-B981-963C-CF03-4FE9BCBA7EC6}"/>
              </a:ext>
            </a:extLst>
          </p:cNvPr>
          <p:cNvSpPr txBox="1"/>
          <p:nvPr/>
        </p:nvSpPr>
        <p:spPr>
          <a:xfrm>
            <a:off x="7116554" y="6132079"/>
            <a:ext cx="2253307" cy="276999"/>
          </a:xfrm>
          <a:prstGeom prst="rect">
            <a:avLst/>
          </a:prstGeom>
          <a:noFill/>
        </p:spPr>
        <p:txBody>
          <a:bodyPr wrap="square" rtlCol="0">
            <a:spAutoFit/>
          </a:bodyPr>
          <a:lstStyle/>
          <a:p>
            <a:r>
              <a:rPr lang="en-GB" sz="1200" dirty="0">
                <a:solidFill>
                  <a:srgbClr val="002060"/>
                </a:solidFill>
              </a:rPr>
              <a:t>QA/TESTING ENVIRONEMENT</a:t>
            </a:r>
            <a:endParaRPr lang="en-IN" sz="1200" dirty="0">
              <a:solidFill>
                <a:srgbClr val="002060"/>
              </a:solidFill>
            </a:endParaRPr>
          </a:p>
        </p:txBody>
      </p:sp>
      <p:sp>
        <p:nvSpPr>
          <p:cNvPr id="48" name="Arrow: Right 47">
            <a:extLst>
              <a:ext uri="{FF2B5EF4-FFF2-40B4-BE49-F238E27FC236}">
                <a16:creationId xmlns:a16="http://schemas.microsoft.com/office/drawing/2014/main" id="{5722D421-B9EB-3D7B-8669-A26BA339E0AE}"/>
              </a:ext>
            </a:extLst>
          </p:cNvPr>
          <p:cNvSpPr/>
          <p:nvPr/>
        </p:nvSpPr>
        <p:spPr>
          <a:xfrm>
            <a:off x="6533672" y="4586802"/>
            <a:ext cx="516429" cy="276999"/>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Arrow: Right 48">
            <a:extLst>
              <a:ext uri="{FF2B5EF4-FFF2-40B4-BE49-F238E27FC236}">
                <a16:creationId xmlns:a16="http://schemas.microsoft.com/office/drawing/2014/main" id="{DAF6D250-68A1-677D-94A4-A2136D09D180}"/>
              </a:ext>
            </a:extLst>
          </p:cNvPr>
          <p:cNvSpPr/>
          <p:nvPr/>
        </p:nvSpPr>
        <p:spPr>
          <a:xfrm>
            <a:off x="9130293" y="4586802"/>
            <a:ext cx="516429" cy="276999"/>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48340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wipe(down)">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p:cTn id="27" dur="500" fill="hold"/>
                                        <p:tgtEl>
                                          <p:spTgt spid="40"/>
                                        </p:tgtEl>
                                        <p:attrNameLst>
                                          <p:attrName>ppt_w</p:attrName>
                                        </p:attrNameLst>
                                      </p:cBhvr>
                                      <p:tavLst>
                                        <p:tav tm="0">
                                          <p:val>
                                            <p:fltVal val="0"/>
                                          </p:val>
                                        </p:tav>
                                        <p:tav tm="100000">
                                          <p:val>
                                            <p:strVal val="#ppt_w"/>
                                          </p:val>
                                        </p:tav>
                                      </p:tavLst>
                                    </p:anim>
                                    <p:anim calcmode="lin" valueType="num">
                                      <p:cBhvr>
                                        <p:cTn id="28" dur="500" fill="hold"/>
                                        <p:tgtEl>
                                          <p:spTgt spid="40"/>
                                        </p:tgtEl>
                                        <p:attrNameLst>
                                          <p:attrName>ppt_h</p:attrName>
                                        </p:attrNameLst>
                                      </p:cBhvr>
                                      <p:tavLst>
                                        <p:tav tm="0">
                                          <p:val>
                                            <p:fltVal val="0"/>
                                          </p:val>
                                        </p:tav>
                                        <p:tav tm="100000">
                                          <p:val>
                                            <p:strVal val="#ppt_h"/>
                                          </p:val>
                                        </p:tav>
                                      </p:tavLst>
                                    </p:anim>
                                    <p:animEffect transition="in" filter="fade">
                                      <p:cBhvr>
                                        <p:cTn id="29" dur="500"/>
                                        <p:tgtEl>
                                          <p:spTgt spid="40"/>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wheel(1)">
                                      <p:cBhvr>
                                        <p:cTn id="34" dur="2000"/>
                                        <p:tgtEl>
                                          <p:spTgt spid="41"/>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anim calcmode="lin" valueType="num">
                                      <p:cBhvr>
                                        <p:cTn id="39" dur="500" fill="hold"/>
                                        <p:tgtEl>
                                          <p:spTgt spid="42"/>
                                        </p:tgtEl>
                                        <p:attrNameLst>
                                          <p:attrName>ppt_w</p:attrName>
                                        </p:attrNameLst>
                                      </p:cBhvr>
                                      <p:tavLst>
                                        <p:tav tm="0">
                                          <p:val>
                                            <p:fltVal val="0"/>
                                          </p:val>
                                        </p:tav>
                                        <p:tav tm="100000">
                                          <p:val>
                                            <p:strVal val="#ppt_w"/>
                                          </p:val>
                                        </p:tav>
                                      </p:tavLst>
                                    </p:anim>
                                    <p:anim calcmode="lin" valueType="num">
                                      <p:cBhvr>
                                        <p:cTn id="40" dur="500" fill="hold"/>
                                        <p:tgtEl>
                                          <p:spTgt spid="42"/>
                                        </p:tgtEl>
                                        <p:attrNameLst>
                                          <p:attrName>ppt_h</p:attrName>
                                        </p:attrNameLst>
                                      </p:cBhvr>
                                      <p:tavLst>
                                        <p:tav tm="0">
                                          <p:val>
                                            <p:fltVal val="0"/>
                                          </p:val>
                                        </p:tav>
                                        <p:tav tm="100000">
                                          <p:val>
                                            <p:strVal val="#ppt_h"/>
                                          </p:val>
                                        </p:tav>
                                      </p:tavLst>
                                    </p:anim>
                                    <p:animEffect transition="in" filter="fade">
                                      <p:cBhvr>
                                        <p:cTn id="41" dur="500"/>
                                        <p:tgtEl>
                                          <p:spTgt spid="4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wipe(left)">
                                      <p:cBhvr>
                                        <p:cTn id="46" dur="500"/>
                                        <p:tgtEl>
                                          <p:spTgt spid="4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wipe(down)">
                                      <p:cBhvr>
                                        <p:cTn id="51" dur="500"/>
                                        <p:tgtEl>
                                          <p:spTgt spid="44"/>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45"/>
                                        </p:tgtEl>
                                        <p:attrNameLst>
                                          <p:attrName>style.visibility</p:attrName>
                                        </p:attrNameLst>
                                      </p:cBhvr>
                                      <p:to>
                                        <p:strVal val="visible"/>
                                      </p:to>
                                    </p:set>
                                    <p:anim calcmode="lin" valueType="num">
                                      <p:cBhvr>
                                        <p:cTn id="56" dur="500" fill="hold"/>
                                        <p:tgtEl>
                                          <p:spTgt spid="45"/>
                                        </p:tgtEl>
                                        <p:attrNameLst>
                                          <p:attrName>ppt_w</p:attrName>
                                        </p:attrNameLst>
                                      </p:cBhvr>
                                      <p:tavLst>
                                        <p:tav tm="0">
                                          <p:val>
                                            <p:fltVal val="0"/>
                                          </p:val>
                                        </p:tav>
                                        <p:tav tm="100000">
                                          <p:val>
                                            <p:strVal val="#ppt_w"/>
                                          </p:val>
                                        </p:tav>
                                      </p:tavLst>
                                    </p:anim>
                                    <p:anim calcmode="lin" valueType="num">
                                      <p:cBhvr>
                                        <p:cTn id="57" dur="500" fill="hold"/>
                                        <p:tgtEl>
                                          <p:spTgt spid="45"/>
                                        </p:tgtEl>
                                        <p:attrNameLst>
                                          <p:attrName>ppt_h</p:attrName>
                                        </p:attrNameLst>
                                      </p:cBhvr>
                                      <p:tavLst>
                                        <p:tav tm="0">
                                          <p:val>
                                            <p:fltVal val="0"/>
                                          </p:val>
                                        </p:tav>
                                        <p:tav tm="100000">
                                          <p:val>
                                            <p:strVal val="#ppt_h"/>
                                          </p:val>
                                        </p:tav>
                                      </p:tavLst>
                                    </p:anim>
                                    <p:animEffect transition="in" filter="fade">
                                      <p:cBhvr>
                                        <p:cTn id="58" dur="500"/>
                                        <p:tgtEl>
                                          <p:spTgt spid="45"/>
                                        </p:tgtEl>
                                      </p:cBhvr>
                                    </p:animEffect>
                                  </p:childTnLst>
                                </p:cTn>
                              </p:par>
                            </p:childTnLst>
                          </p:cTn>
                        </p:par>
                      </p:childTnLst>
                    </p:cTn>
                  </p:par>
                  <p:par>
                    <p:cTn id="59" fill="hold">
                      <p:stCondLst>
                        <p:cond delay="indefinite"/>
                      </p:stCondLst>
                      <p:childTnLst>
                        <p:par>
                          <p:cTn id="60" fill="hold">
                            <p:stCondLst>
                              <p:cond delay="0"/>
                            </p:stCondLst>
                            <p:childTnLst>
                              <p:par>
                                <p:cTn id="61" presetID="21" presetClass="entr" presetSubtype="1" fill="hold" grpId="0" nodeType="clickEffect">
                                  <p:stCondLst>
                                    <p:cond delay="0"/>
                                  </p:stCondLst>
                                  <p:childTnLst>
                                    <p:set>
                                      <p:cBhvr>
                                        <p:cTn id="62" dur="1" fill="hold">
                                          <p:stCondLst>
                                            <p:cond delay="0"/>
                                          </p:stCondLst>
                                        </p:cTn>
                                        <p:tgtEl>
                                          <p:spTgt spid="46"/>
                                        </p:tgtEl>
                                        <p:attrNameLst>
                                          <p:attrName>style.visibility</p:attrName>
                                        </p:attrNameLst>
                                      </p:cBhvr>
                                      <p:to>
                                        <p:strVal val="visible"/>
                                      </p:to>
                                    </p:set>
                                    <p:animEffect transition="in" filter="wheel(1)">
                                      <p:cBhvr>
                                        <p:cTn id="63" dur="2000"/>
                                        <p:tgtEl>
                                          <p:spTgt spid="46"/>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47"/>
                                        </p:tgtEl>
                                        <p:attrNameLst>
                                          <p:attrName>style.visibility</p:attrName>
                                        </p:attrNameLst>
                                      </p:cBhvr>
                                      <p:to>
                                        <p:strVal val="visible"/>
                                      </p:to>
                                    </p:set>
                                    <p:anim calcmode="lin" valueType="num">
                                      <p:cBhvr>
                                        <p:cTn id="68" dur="500" fill="hold"/>
                                        <p:tgtEl>
                                          <p:spTgt spid="47"/>
                                        </p:tgtEl>
                                        <p:attrNameLst>
                                          <p:attrName>ppt_w</p:attrName>
                                        </p:attrNameLst>
                                      </p:cBhvr>
                                      <p:tavLst>
                                        <p:tav tm="0">
                                          <p:val>
                                            <p:fltVal val="0"/>
                                          </p:val>
                                        </p:tav>
                                        <p:tav tm="100000">
                                          <p:val>
                                            <p:strVal val="#ppt_w"/>
                                          </p:val>
                                        </p:tav>
                                      </p:tavLst>
                                    </p:anim>
                                    <p:anim calcmode="lin" valueType="num">
                                      <p:cBhvr>
                                        <p:cTn id="69" dur="500" fill="hold"/>
                                        <p:tgtEl>
                                          <p:spTgt spid="47"/>
                                        </p:tgtEl>
                                        <p:attrNameLst>
                                          <p:attrName>ppt_h</p:attrName>
                                        </p:attrNameLst>
                                      </p:cBhvr>
                                      <p:tavLst>
                                        <p:tav tm="0">
                                          <p:val>
                                            <p:fltVal val="0"/>
                                          </p:val>
                                        </p:tav>
                                        <p:tav tm="100000">
                                          <p:val>
                                            <p:strVal val="#ppt_h"/>
                                          </p:val>
                                        </p:tav>
                                      </p:tavLst>
                                    </p:anim>
                                    <p:animEffect transition="in" filter="fade">
                                      <p:cBhvr>
                                        <p:cTn id="70" dur="500"/>
                                        <p:tgtEl>
                                          <p:spTgt spid="47"/>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wipe(left)">
                                      <p:cBhvr>
                                        <p:cTn id="75" dur="500"/>
                                        <p:tgtEl>
                                          <p:spTgt spid="49"/>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wipe(down)">
                                      <p:cBhvr>
                                        <p:cTn id="80" dur="500"/>
                                        <p:tgtEl>
                                          <p:spTgt spid="34"/>
                                        </p:tgtEl>
                                      </p:cBhvr>
                                    </p:animEffect>
                                  </p:childTnLst>
                                </p:cTn>
                              </p:par>
                            </p:childTnLst>
                          </p:cTn>
                        </p:par>
                      </p:childTnLst>
                    </p:cTn>
                  </p:par>
                  <p:par>
                    <p:cTn id="81" fill="hold">
                      <p:stCondLst>
                        <p:cond delay="indefinite"/>
                      </p:stCondLst>
                      <p:childTnLst>
                        <p:par>
                          <p:cTn id="82" fill="hold">
                            <p:stCondLst>
                              <p:cond delay="0"/>
                            </p:stCondLst>
                            <p:childTnLst>
                              <p:par>
                                <p:cTn id="83" presetID="53" presetClass="entr" presetSubtype="16" fill="hold" grpId="0" nodeType="clickEffect">
                                  <p:stCondLst>
                                    <p:cond delay="0"/>
                                  </p:stCondLst>
                                  <p:childTnLst>
                                    <p:set>
                                      <p:cBhvr>
                                        <p:cTn id="84" dur="1" fill="hold">
                                          <p:stCondLst>
                                            <p:cond delay="0"/>
                                          </p:stCondLst>
                                        </p:cTn>
                                        <p:tgtEl>
                                          <p:spTgt spid="35"/>
                                        </p:tgtEl>
                                        <p:attrNameLst>
                                          <p:attrName>style.visibility</p:attrName>
                                        </p:attrNameLst>
                                      </p:cBhvr>
                                      <p:to>
                                        <p:strVal val="visible"/>
                                      </p:to>
                                    </p:set>
                                    <p:anim calcmode="lin" valueType="num">
                                      <p:cBhvr>
                                        <p:cTn id="85" dur="500" fill="hold"/>
                                        <p:tgtEl>
                                          <p:spTgt spid="35"/>
                                        </p:tgtEl>
                                        <p:attrNameLst>
                                          <p:attrName>ppt_w</p:attrName>
                                        </p:attrNameLst>
                                      </p:cBhvr>
                                      <p:tavLst>
                                        <p:tav tm="0">
                                          <p:val>
                                            <p:fltVal val="0"/>
                                          </p:val>
                                        </p:tav>
                                        <p:tav tm="100000">
                                          <p:val>
                                            <p:strVal val="#ppt_w"/>
                                          </p:val>
                                        </p:tav>
                                      </p:tavLst>
                                    </p:anim>
                                    <p:anim calcmode="lin" valueType="num">
                                      <p:cBhvr>
                                        <p:cTn id="86" dur="500" fill="hold"/>
                                        <p:tgtEl>
                                          <p:spTgt spid="35"/>
                                        </p:tgtEl>
                                        <p:attrNameLst>
                                          <p:attrName>ppt_h</p:attrName>
                                        </p:attrNameLst>
                                      </p:cBhvr>
                                      <p:tavLst>
                                        <p:tav tm="0">
                                          <p:val>
                                            <p:fltVal val="0"/>
                                          </p:val>
                                        </p:tav>
                                        <p:tav tm="100000">
                                          <p:val>
                                            <p:strVal val="#ppt_h"/>
                                          </p:val>
                                        </p:tav>
                                      </p:tavLst>
                                    </p:anim>
                                    <p:animEffect transition="in" filter="fade">
                                      <p:cBhvr>
                                        <p:cTn id="87" dur="500"/>
                                        <p:tgtEl>
                                          <p:spTgt spid="35"/>
                                        </p:tgtEl>
                                      </p:cBhvr>
                                    </p:animEffect>
                                  </p:childTnLst>
                                </p:cTn>
                              </p:par>
                            </p:childTnLst>
                          </p:cTn>
                        </p:par>
                      </p:childTnLst>
                    </p:cTn>
                  </p:par>
                  <p:par>
                    <p:cTn id="88" fill="hold">
                      <p:stCondLst>
                        <p:cond delay="indefinite"/>
                      </p:stCondLst>
                      <p:childTnLst>
                        <p:par>
                          <p:cTn id="89" fill="hold">
                            <p:stCondLst>
                              <p:cond delay="0"/>
                            </p:stCondLst>
                            <p:childTnLst>
                              <p:par>
                                <p:cTn id="90" presetID="21" presetClass="entr" presetSubtype="1" fill="hold" grpId="0" nodeType="clickEffect">
                                  <p:stCondLst>
                                    <p:cond delay="0"/>
                                  </p:stCondLst>
                                  <p:childTnLst>
                                    <p:set>
                                      <p:cBhvr>
                                        <p:cTn id="91" dur="1" fill="hold">
                                          <p:stCondLst>
                                            <p:cond delay="0"/>
                                          </p:stCondLst>
                                        </p:cTn>
                                        <p:tgtEl>
                                          <p:spTgt spid="36"/>
                                        </p:tgtEl>
                                        <p:attrNameLst>
                                          <p:attrName>style.visibility</p:attrName>
                                        </p:attrNameLst>
                                      </p:cBhvr>
                                      <p:to>
                                        <p:strVal val="visible"/>
                                      </p:to>
                                    </p:set>
                                    <p:animEffect transition="in" filter="wheel(1)">
                                      <p:cBhvr>
                                        <p:cTn id="92" dur="2000"/>
                                        <p:tgtEl>
                                          <p:spTgt spid="36"/>
                                        </p:tgtEl>
                                      </p:cBhvr>
                                    </p:animEffect>
                                  </p:childTnLst>
                                </p:cTn>
                              </p:par>
                            </p:childTnLst>
                          </p:cTn>
                        </p:par>
                      </p:childTnLst>
                    </p:cTn>
                  </p:par>
                  <p:par>
                    <p:cTn id="93" fill="hold">
                      <p:stCondLst>
                        <p:cond delay="indefinite"/>
                      </p:stCondLst>
                      <p:childTnLst>
                        <p:par>
                          <p:cTn id="94" fill="hold">
                            <p:stCondLst>
                              <p:cond delay="0"/>
                            </p:stCondLst>
                            <p:childTnLst>
                              <p:par>
                                <p:cTn id="95" presetID="53" presetClass="entr" presetSubtype="16" fill="hold" grpId="0" nodeType="clickEffect">
                                  <p:stCondLst>
                                    <p:cond delay="0"/>
                                  </p:stCondLst>
                                  <p:childTnLst>
                                    <p:set>
                                      <p:cBhvr>
                                        <p:cTn id="96" dur="1" fill="hold">
                                          <p:stCondLst>
                                            <p:cond delay="0"/>
                                          </p:stCondLst>
                                        </p:cTn>
                                        <p:tgtEl>
                                          <p:spTgt spid="37"/>
                                        </p:tgtEl>
                                        <p:attrNameLst>
                                          <p:attrName>style.visibility</p:attrName>
                                        </p:attrNameLst>
                                      </p:cBhvr>
                                      <p:to>
                                        <p:strVal val="visible"/>
                                      </p:to>
                                    </p:set>
                                    <p:anim calcmode="lin" valueType="num">
                                      <p:cBhvr>
                                        <p:cTn id="97" dur="500" fill="hold"/>
                                        <p:tgtEl>
                                          <p:spTgt spid="37"/>
                                        </p:tgtEl>
                                        <p:attrNameLst>
                                          <p:attrName>ppt_w</p:attrName>
                                        </p:attrNameLst>
                                      </p:cBhvr>
                                      <p:tavLst>
                                        <p:tav tm="0">
                                          <p:val>
                                            <p:fltVal val="0"/>
                                          </p:val>
                                        </p:tav>
                                        <p:tav tm="100000">
                                          <p:val>
                                            <p:strVal val="#ppt_w"/>
                                          </p:val>
                                        </p:tav>
                                      </p:tavLst>
                                    </p:anim>
                                    <p:anim calcmode="lin" valueType="num">
                                      <p:cBhvr>
                                        <p:cTn id="98" dur="500" fill="hold"/>
                                        <p:tgtEl>
                                          <p:spTgt spid="37"/>
                                        </p:tgtEl>
                                        <p:attrNameLst>
                                          <p:attrName>ppt_h</p:attrName>
                                        </p:attrNameLst>
                                      </p:cBhvr>
                                      <p:tavLst>
                                        <p:tav tm="0">
                                          <p:val>
                                            <p:fltVal val="0"/>
                                          </p:val>
                                        </p:tav>
                                        <p:tav tm="100000">
                                          <p:val>
                                            <p:strVal val="#ppt_h"/>
                                          </p:val>
                                        </p:tav>
                                      </p:tavLst>
                                    </p:anim>
                                    <p:animEffect transition="in" filter="fade">
                                      <p:cBhvr>
                                        <p:cTn id="9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4" grpId="0">
        <p:bldAsOne/>
      </p:bldGraphic>
      <p:bldP spid="35" grpId="0"/>
      <p:bldP spid="36" grpId="0" animBg="1"/>
      <p:bldP spid="37" grpId="0"/>
      <p:bldGraphic spid="39" grpId="0">
        <p:bldAsOne/>
      </p:bldGraphic>
      <p:bldP spid="40" grpId="0"/>
      <p:bldP spid="41" grpId="0" animBg="1"/>
      <p:bldP spid="42" grpId="0"/>
      <p:bldGraphic spid="44" grpId="0">
        <p:bldAsOne/>
      </p:bldGraphic>
      <p:bldP spid="45" grpId="0"/>
      <p:bldP spid="46" grpId="0" animBg="1"/>
      <p:bldP spid="47" grpId="0"/>
      <p:bldP spid="48" grpId="0" animBg="1"/>
      <p:bldP spid="4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27000" y="0"/>
            <a:ext cx="3784405" cy="3666067"/>
          </a:xfrm>
        </p:spPr>
        <p:txBody>
          <a:bodyPr anchor="ctr">
            <a:noAutofit/>
          </a:bodyPr>
          <a:lstStyle/>
          <a:p>
            <a:pPr algn="ctr">
              <a:lnSpc>
                <a:spcPct val="100000"/>
              </a:lnSpc>
            </a:pPr>
            <a:r>
              <a:rPr lang="en-GB" sz="4400" b="1" dirty="0">
                <a:solidFill>
                  <a:schemeClr val="bg1"/>
                </a:solidFill>
                <a:latin typeface="+mn-lt"/>
              </a:rPr>
              <a:t>Introduction To Docker</a:t>
            </a:r>
            <a:endParaRPr lang="en-US" sz="4400" b="1" dirty="0">
              <a:solidFill>
                <a:schemeClr val="bg1"/>
              </a:solidFill>
              <a:latin typeface="+mn-lt"/>
            </a:endParaRPr>
          </a:p>
        </p:txBody>
      </p:sp>
      <p:sp>
        <p:nvSpPr>
          <p:cNvPr id="3" name="TextBox 2">
            <a:extLst>
              <a:ext uri="{FF2B5EF4-FFF2-40B4-BE49-F238E27FC236}">
                <a16:creationId xmlns:a16="http://schemas.microsoft.com/office/drawing/2014/main" id="{9282EE23-4900-33B4-556B-BC9AD1C26062}"/>
              </a:ext>
            </a:extLst>
          </p:cNvPr>
          <p:cNvSpPr txBox="1"/>
          <p:nvPr/>
        </p:nvSpPr>
        <p:spPr>
          <a:xfrm>
            <a:off x="4195289" y="555760"/>
            <a:ext cx="7852229" cy="4093428"/>
          </a:xfrm>
          <a:prstGeom prst="rect">
            <a:avLst/>
          </a:prstGeom>
          <a:noFill/>
        </p:spPr>
        <p:txBody>
          <a:bodyPr wrap="square" rtlCol="0">
            <a:spAutoFit/>
          </a:bodyPr>
          <a:lstStyle/>
          <a:p>
            <a:pPr algn="just"/>
            <a:r>
              <a:rPr lang="en-IN" sz="2000" b="1" dirty="0"/>
              <a:t>Use Cases of Docker:</a:t>
            </a:r>
          </a:p>
          <a:p>
            <a:pPr algn="just"/>
            <a:endParaRPr lang="en-IN" sz="2000" b="1" dirty="0"/>
          </a:p>
          <a:p>
            <a:pPr marL="457200" indent="-457200" algn="just">
              <a:buFont typeface="+mj-lt"/>
              <a:buAutoNum type="arabicPeriod"/>
            </a:pPr>
            <a:r>
              <a:rPr lang="en-GB" sz="2000" b="1" dirty="0"/>
              <a:t>DevOps and Continuous Integration/Continuous Deployment (CI/CD): </a:t>
            </a:r>
            <a:r>
              <a:rPr lang="en-GB" sz="2000" dirty="0"/>
              <a:t>Docker simplifies and automates the software release process, allowing applications to be tested and deployed faster.</a:t>
            </a:r>
          </a:p>
          <a:p>
            <a:pPr marL="457200" indent="-457200" algn="just">
              <a:buFont typeface="+mj-lt"/>
              <a:buAutoNum type="arabicPeriod"/>
            </a:pPr>
            <a:endParaRPr lang="en-GB" sz="2000" dirty="0"/>
          </a:p>
          <a:p>
            <a:pPr marL="457200" indent="-457200" algn="just">
              <a:buFont typeface="+mj-lt"/>
              <a:buAutoNum type="arabicPeriod"/>
            </a:pPr>
            <a:r>
              <a:rPr lang="en-GB" sz="2000" b="1" dirty="0"/>
              <a:t>Microservices Architecture: </a:t>
            </a:r>
            <a:r>
              <a:rPr lang="en-GB" sz="2000" dirty="0"/>
              <a:t>Docker enables the creation of modular services that can be scaled and managed independently.</a:t>
            </a:r>
          </a:p>
          <a:p>
            <a:pPr marL="457200" indent="-457200" algn="just">
              <a:buFont typeface="+mj-lt"/>
              <a:buAutoNum type="arabicPeriod"/>
            </a:pPr>
            <a:endParaRPr lang="en-GB" sz="2000" dirty="0"/>
          </a:p>
          <a:p>
            <a:pPr marL="457200" indent="-457200" algn="just">
              <a:buFont typeface="+mj-lt"/>
              <a:buAutoNum type="arabicPeriod"/>
            </a:pPr>
            <a:r>
              <a:rPr lang="en-GB" sz="2000" b="1" dirty="0"/>
              <a:t>Cloud Migration and Hybrid Environments: </a:t>
            </a:r>
            <a:r>
              <a:rPr lang="en-GB" sz="2000" dirty="0"/>
              <a:t>Docker containers make it easier to move applications across cloud providers or between on-premises and cloud environments.</a:t>
            </a:r>
          </a:p>
          <a:p>
            <a:pPr algn="just"/>
            <a:endParaRPr lang="en-IN" sz="2000" dirty="0"/>
          </a:p>
        </p:txBody>
      </p:sp>
    </p:spTree>
    <p:extLst>
      <p:ext uri="{BB962C8B-B14F-4D97-AF65-F5344CB8AC3E}">
        <p14:creationId xmlns:p14="http://schemas.microsoft.com/office/powerpoint/2010/main" val="1080448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27000" y="0"/>
            <a:ext cx="3784405" cy="3666067"/>
          </a:xfrm>
        </p:spPr>
        <p:txBody>
          <a:bodyPr anchor="ctr">
            <a:noAutofit/>
          </a:bodyPr>
          <a:lstStyle/>
          <a:p>
            <a:pPr algn="ctr">
              <a:lnSpc>
                <a:spcPct val="100000"/>
              </a:lnSpc>
            </a:pPr>
            <a:r>
              <a:rPr lang="en-GB" sz="4400" b="1" dirty="0">
                <a:solidFill>
                  <a:schemeClr val="bg1"/>
                </a:solidFill>
                <a:latin typeface="+mn-lt"/>
              </a:rPr>
              <a:t>Introduction To Docker</a:t>
            </a:r>
            <a:endParaRPr lang="en-US" sz="4400" b="1" dirty="0">
              <a:solidFill>
                <a:schemeClr val="bg1"/>
              </a:solidFill>
              <a:latin typeface="+mn-lt"/>
            </a:endParaRPr>
          </a:p>
        </p:txBody>
      </p:sp>
      <p:sp>
        <p:nvSpPr>
          <p:cNvPr id="3" name="TextBox 2">
            <a:extLst>
              <a:ext uri="{FF2B5EF4-FFF2-40B4-BE49-F238E27FC236}">
                <a16:creationId xmlns:a16="http://schemas.microsoft.com/office/drawing/2014/main" id="{9282EE23-4900-33B4-556B-BC9AD1C26062}"/>
              </a:ext>
            </a:extLst>
          </p:cNvPr>
          <p:cNvSpPr txBox="1"/>
          <p:nvPr/>
        </p:nvSpPr>
        <p:spPr>
          <a:xfrm>
            <a:off x="4195289" y="555760"/>
            <a:ext cx="7852229" cy="6247864"/>
          </a:xfrm>
          <a:prstGeom prst="rect">
            <a:avLst/>
          </a:prstGeom>
          <a:noFill/>
        </p:spPr>
        <p:txBody>
          <a:bodyPr wrap="square" rtlCol="0">
            <a:spAutoFit/>
          </a:bodyPr>
          <a:lstStyle/>
          <a:p>
            <a:pPr algn="just"/>
            <a:r>
              <a:rPr lang="en-IN" sz="2000" b="1" dirty="0"/>
              <a:t>History of Docker:</a:t>
            </a:r>
          </a:p>
          <a:p>
            <a:pPr algn="just"/>
            <a:endParaRPr lang="en-IN" sz="2000" b="1" dirty="0"/>
          </a:p>
          <a:p>
            <a:pPr marL="457200" indent="-457200" algn="just">
              <a:buFont typeface="Wingdings" panose="05000000000000000000" pitchFamily="2" charset="2"/>
              <a:buChar char="Ø"/>
            </a:pPr>
            <a:r>
              <a:rPr lang="en-GB" sz="2000" b="1" i="1" dirty="0">
                <a:solidFill>
                  <a:srgbClr val="C00000"/>
                </a:solidFill>
              </a:rPr>
              <a:t>Origin and Creation (2010):</a:t>
            </a:r>
          </a:p>
          <a:p>
            <a:pPr marL="457200" indent="-457200" algn="just">
              <a:buFont typeface="Wingdings" panose="05000000000000000000" pitchFamily="2" charset="2"/>
              <a:buChar char="Ø"/>
            </a:pPr>
            <a:endParaRPr lang="en-GB" sz="2000" b="1" i="1" dirty="0"/>
          </a:p>
          <a:p>
            <a:pPr marL="342900" indent="-342900" algn="just">
              <a:buFont typeface="Wingdings" panose="05000000000000000000" pitchFamily="2" charset="2"/>
              <a:buChar char="§"/>
            </a:pPr>
            <a:r>
              <a:rPr lang="en-GB" sz="2000" dirty="0">
                <a:solidFill>
                  <a:srgbClr val="7030A0"/>
                </a:solidFill>
              </a:rPr>
              <a:t>Docker was originally created by Solomon </a:t>
            </a:r>
            <a:r>
              <a:rPr lang="en-GB" sz="2000" dirty="0" err="1">
                <a:solidFill>
                  <a:srgbClr val="7030A0"/>
                </a:solidFill>
              </a:rPr>
              <a:t>Hykes</a:t>
            </a:r>
            <a:r>
              <a:rPr lang="en-GB" sz="2000" dirty="0">
                <a:solidFill>
                  <a:srgbClr val="7030A0"/>
                </a:solidFill>
              </a:rPr>
              <a:t> as part of a project called "</a:t>
            </a:r>
            <a:r>
              <a:rPr lang="en-GB" sz="2000" dirty="0" err="1">
                <a:solidFill>
                  <a:srgbClr val="7030A0"/>
                </a:solidFill>
              </a:rPr>
              <a:t>dotCloud</a:t>
            </a:r>
            <a:r>
              <a:rPr lang="en-GB" sz="2000" dirty="0">
                <a:solidFill>
                  <a:srgbClr val="7030A0"/>
                </a:solidFill>
              </a:rPr>
              <a:t>", a platform-as-a-service (PaaS) provider.</a:t>
            </a:r>
          </a:p>
          <a:p>
            <a:pPr marL="342900" indent="-342900" algn="just">
              <a:buFont typeface="Wingdings" panose="05000000000000000000" pitchFamily="2" charset="2"/>
              <a:buChar char="§"/>
            </a:pPr>
            <a:endParaRPr lang="en-GB" sz="2000" dirty="0">
              <a:solidFill>
                <a:srgbClr val="7030A0"/>
              </a:solidFill>
            </a:endParaRPr>
          </a:p>
          <a:p>
            <a:pPr marL="342900" indent="-342900" algn="just">
              <a:buFont typeface="Wingdings" panose="05000000000000000000" pitchFamily="2" charset="2"/>
              <a:buChar char="§"/>
            </a:pPr>
            <a:r>
              <a:rPr lang="en-GB" sz="2000" dirty="0">
                <a:solidFill>
                  <a:srgbClr val="7030A0"/>
                </a:solidFill>
              </a:rPr>
              <a:t>The project started with the idea of simplifying the deployment of applications using lightweight containers.</a:t>
            </a:r>
          </a:p>
          <a:p>
            <a:pPr marL="342900" indent="-342900" algn="just">
              <a:buFont typeface="Wingdings" panose="05000000000000000000" pitchFamily="2" charset="2"/>
              <a:buChar char="§"/>
            </a:pPr>
            <a:endParaRPr lang="en-GB" sz="2000" dirty="0"/>
          </a:p>
          <a:p>
            <a:pPr marL="342900" indent="-342900" algn="just">
              <a:buFont typeface="Wingdings" panose="05000000000000000000" pitchFamily="2" charset="2"/>
              <a:buChar char="Ø"/>
            </a:pPr>
            <a:r>
              <a:rPr lang="en-GB" sz="2000" b="1" i="1" dirty="0">
                <a:solidFill>
                  <a:srgbClr val="C00000"/>
                </a:solidFill>
              </a:rPr>
              <a:t>Initial Release (March 2013):</a:t>
            </a:r>
          </a:p>
          <a:p>
            <a:pPr algn="just"/>
            <a:endParaRPr lang="en-GB" sz="2000" b="1" i="1" dirty="0"/>
          </a:p>
          <a:p>
            <a:pPr marL="342900" indent="-342900" algn="just">
              <a:buFont typeface="Wingdings" panose="05000000000000000000" pitchFamily="2" charset="2"/>
              <a:buChar char="§"/>
            </a:pPr>
            <a:r>
              <a:rPr lang="en-GB" sz="2000" dirty="0">
                <a:solidFill>
                  <a:srgbClr val="7030A0"/>
                </a:solidFill>
              </a:rPr>
              <a:t>Docker was officially released as an open-source project at </a:t>
            </a:r>
            <a:r>
              <a:rPr lang="en-GB" sz="2000" b="1" dirty="0" err="1">
                <a:solidFill>
                  <a:srgbClr val="7030A0"/>
                </a:solidFill>
              </a:rPr>
              <a:t>PyCon</a:t>
            </a:r>
            <a:r>
              <a:rPr lang="en-GB" sz="2000" b="1" dirty="0">
                <a:solidFill>
                  <a:srgbClr val="7030A0"/>
                </a:solidFill>
              </a:rPr>
              <a:t> 2013</a:t>
            </a:r>
            <a:r>
              <a:rPr lang="en-GB" sz="2000" dirty="0">
                <a:solidFill>
                  <a:srgbClr val="7030A0"/>
                </a:solidFill>
              </a:rPr>
              <a:t>. It used Linux containers (LXC) as its underlying technology, which allowed developers to package applications and their dependencies into standardized units called containers.</a:t>
            </a:r>
          </a:p>
          <a:p>
            <a:pPr algn="just"/>
            <a:endParaRPr lang="en-GB" sz="2000" dirty="0">
              <a:solidFill>
                <a:srgbClr val="7030A0"/>
              </a:solidFill>
            </a:endParaRPr>
          </a:p>
          <a:p>
            <a:pPr marL="342900" indent="-342900" algn="just">
              <a:buFont typeface="Wingdings" panose="05000000000000000000" pitchFamily="2" charset="2"/>
              <a:buChar char="§"/>
            </a:pPr>
            <a:r>
              <a:rPr lang="en-GB" sz="2000" dirty="0">
                <a:solidFill>
                  <a:srgbClr val="7030A0"/>
                </a:solidFill>
              </a:rPr>
              <a:t>Docker’s goal was to make it easier to create, deploy and run applications by packaging them with all their dependencies in a portable container.</a:t>
            </a:r>
            <a:endParaRPr lang="en-GB" sz="2000" i="1" dirty="0">
              <a:solidFill>
                <a:srgbClr val="7030A0"/>
              </a:solidFill>
            </a:endParaRPr>
          </a:p>
        </p:txBody>
      </p:sp>
    </p:spTree>
    <p:extLst>
      <p:ext uri="{BB962C8B-B14F-4D97-AF65-F5344CB8AC3E}">
        <p14:creationId xmlns:p14="http://schemas.microsoft.com/office/powerpoint/2010/main" val="1224446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4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27000" y="0"/>
            <a:ext cx="3784405" cy="3666067"/>
          </a:xfrm>
        </p:spPr>
        <p:txBody>
          <a:bodyPr anchor="ctr">
            <a:noAutofit/>
          </a:bodyPr>
          <a:lstStyle/>
          <a:p>
            <a:pPr algn="ctr">
              <a:lnSpc>
                <a:spcPct val="100000"/>
              </a:lnSpc>
            </a:pPr>
            <a:r>
              <a:rPr lang="en-GB" sz="4400" b="1" dirty="0">
                <a:solidFill>
                  <a:schemeClr val="bg1"/>
                </a:solidFill>
                <a:latin typeface="+mn-lt"/>
              </a:rPr>
              <a:t>Introduction To Docker</a:t>
            </a:r>
            <a:endParaRPr lang="en-US" sz="4400" b="1" dirty="0">
              <a:solidFill>
                <a:schemeClr val="bg1"/>
              </a:solidFill>
              <a:latin typeface="+mn-lt"/>
            </a:endParaRPr>
          </a:p>
        </p:txBody>
      </p:sp>
      <p:sp>
        <p:nvSpPr>
          <p:cNvPr id="3" name="TextBox 2">
            <a:extLst>
              <a:ext uri="{FF2B5EF4-FFF2-40B4-BE49-F238E27FC236}">
                <a16:creationId xmlns:a16="http://schemas.microsoft.com/office/drawing/2014/main" id="{9282EE23-4900-33B4-556B-BC9AD1C26062}"/>
              </a:ext>
            </a:extLst>
          </p:cNvPr>
          <p:cNvSpPr txBox="1"/>
          <p:nvPr/>
        </p:nvSpPr>
        <p:spPr>
          <a:xfrm>
            <a:off x="4195289" y="555760"/>
            <a:ext cx="7852229" cy="5940088"/>
          </a:xfrm>
          <a:prstGeom prst="rect">
            <a:avLst/>
          </a:prstGeom>
          <a:noFill/>
        </p:spPr>
        <p:txBody>
          <a:bodyPr wrap="square" rtlCol="0">
            <a:spAutoFit/>
          </a:bodyPr>
          <a:lstStyle/>
          <a:p>
            <a:pPr algn="just"/>
            <a:r>
              <a:rPr lang="en-IN" sz="2000" b="1" dirty="0"/>
              <a:t>History of Docker:</a:t>
            </a:r>
          </a:p>
          <a:p>
            <a:pPr algn="just"/>
            <a:endParaRPr lang="en-IN" sz="2000" b="1" dirty="0"/>
          </a:p>
          <a:p>
            <a:pPr marL="457200" indent="-457200" algn="just">
              <a:buFont typeface="Wingdings" panose="05000000000000000000" pitchFamily="2" charset="2"/>
              <a:buChar char="Ø"/>
            </a:pPr>
            <a:r>
              <a:rPr lang="en-GB" sz="2000" b="1" i="1" dirty="0">
                <a:solidFill>
                  <a:srgbClr val="C00000"/>
                </a:solidFill>
              </a:rPr>
              <a:t>Docker Inc. (2013):</a:t>
            </a:r>
          </a:p>
          <a:p>
            <a:pPr marL="457200" indent="-457200" algn="just">
              <a:buFont typeface="Wingdings" panose="05000000000000000000" pitchFamily="2" charset="2"/>
              <a:buChar char="Ø"/>
            </a:pPr>
            <a:endParaRPr lang="en-GB" sz="2000" b="1" i="1" dirty="0"/>
          </a:p>
          <a:p>
            <a:pPr marL="342900" indent="-342900" algn="just">
              <a:buFont typeface="Wingdings" panose="05000000000000000000" pitchFamily="2" charset="2"/>
              <a:buChar char="§"/>
            </a:pPr>
            <a:r>
              <a:rPr lang="en-GB" sz="2000" dirty="0">
                <a:solidFill>
                  <a:srgbClr val="7030A0"/>
                </a:solidFill>
              </a:rPr>
              <a:t>The company </a:t>
            </a:r>
            <a:r>
              <a:rPr lang="en-GB" sz="2000" dirty="0" err="1">
                <a:solidFill>
                  <a:srgbClr val="7030A0"/>
                </a:solidFill>
              </a:rPr>
              <a:t>dotCloud</a:t>
            </a:r>
            <a:r>
              <a:rPr lang="en-GB" sz="2000" dirty="0">
                <a:solidFill>
                  <a:srgbClr val="7030A0"/>
                </a:solidFill>
              </a:rPr>
              <a:t> changed its name to Docker, Inc. to reflect the focus on the Docker container technology.</a:t>
            </a:r>
          </a:p>
          <a:p>
            <a:pPr algn="just"/>
            <a:endParaRPr lang="en-GB" sz="2000" dirty="0">
              <a:solidFill>
                <a:srgbClr val="7030A0"/>
              </a:solidFill>
            </a:endParaRPr>
          </a:p>
          <a:p>
            <a:pPr marL="342900" indent="-342900" algn="just">
              <a:buFont typeface="Wingdings" panose="05000000000000000000" pitchFamily="2" charset="2"/>
              <a:buChar char="§"/>
            </a:pPr>
            <a:r>
              <a:rPr lang="en-GB" sz="2000" dirty="0">
                <a:solidFill>
                  <a:srgbClr val="7030A0"/>
                </a:solidFill>
              </a:rPr>
              <a:t>Docker rapidly gained attention and began growing in popularity due to its simplicity, efficiency and ability to solve long-standing challenges in application deployment and scalability.</a:t>
            </a:r>
          </a:p>
          <a:p>
            <a:pPr marL="342900" indent="-342900" algn="just">
              <a:buFont typeface="Wingdings" panose="05000000000000000000" pitchFamily="2" charset="2"/>
              <a:buChar char="§"/>
            </a:pPr>
            <a:endParaRPr lang="en-GB" sz="2000" dirty="0"/>
          </a:p>
          <a:p>
            <a:pPr marL="342900" indent="-342900" algn="just">
              <a:buFont typeface="Wingdings" panose="05000000000000000000" pitchFamily="2" charset="2"/>
              <a:buChar char="Ø"/>
            </a:pPr>
            <a:r>
              <a:rPr lang="en-GB" sz="2000" b="1" i="1" dirty="0">
                <a:solidFill>
                  <a:srgbClr val="C00000"/>
                </a:solidFill>
              </a:rPr>
              <a:t>Docker Hub (2013):</a:t>
            </a:r>
          </a:p>
          <a:p>
            <a:pPr marL="342900" indent="-342900" algn="just">
              <a:buFont typeface="Wingdings" panose="05000000000000000000" pitchFamily="2" charset="2"/>
              <a:buChar char="Ø"/>
            </a:pPr>
            <a:endParaRPr lang="en-GB" sz="2000" b="1" i="1" dirty="0"/>
          </a:p>
          <a:p>
            <a:pPr marL="342900" indent="-342900" algn="just">
              <a:buFont typeface="Wingdings" panose="05000000000000000000" pitchFamily="2" charset="2"/>
              <a:buChar char="§"/>
            </a:pPr>
            <a:r>
              <a:rPr lang="en-GB" sz="2000" dirty="0">
                <a:solidFill>
                  <a:srgbClr val="7030A0"/>
                </a:solidFill>
              </a:rPr>
              <a:t>Docker introduced Docker Hub, a registry service for sharing and distributing Docker images. </a:t>
            </a:r>
          </a:p>
          <a:p>
            <a:pPr marL="342900" indent="-342900" algn="just">
              <a:buFont typeface="Wingdings" panose="05000000000000000000" pitchFamily="2" charset="2"/>
              <a:buChar char="§"/>
            </a:pPr>
            <a:endParaRPr lang="en-GB" sz="2000" dirty="0">
              <a:solidFill>
                <a:srgbClr val="7030A0"/>
              </a:solidFill>
            </a:endParaRPr>
          </a:p>
          <a:p>
            <a:pPr marL="342900" indent="-342900" algn="just">
              <a:buFont typeface="Wingdings" panose="05000000000000000000" pitchFamily="2" charset="2"/>
              <a:buChar char="§"/>
            </a:pPr>
            <a:r>
              <a:rPr lang="en-GB" sz="2000" dirty="0">
                <a:solidFill>
                  <a:srgbClr val="7030A0"/>
                </a:solidFill>
              </a:rPr>
              <a:t>This was a key step in making Docker containers widely accessible and reusable.</a:t>
            </a:r>
          </a:p>
          <a:p>
            <a:pPr marL="457200" indent="-457200" algn="just">
              <a:buFont typeface="Wingdings" panose="05000000000000000000" pitchFamily="2" charset="2"/>
              <a:buChar char="Ø"/>
            </a:pPr>
            <a:endParaRPr lang="en-GB" sz="2000" dirty="0"/>
          </a:p>
        </p:txBody>
      </p:sp>
    </p:spTree>
    <p:extLst>
      <p:ext uri="{BB962C8B-B14F-4D97-AF65-F5344CB8AC3E}">
        <p14:creationId xmlns:p14="http://schemas.microsoft.com/office/powerpoint/2010/main" val="1026224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4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27000" y="0"/>
            <a:ext cx="3784405" cy="3666067"/>
          </a:xfrm>
        </p:spPr>
        <p:txBody>
          <a:bodyPr anchor="ctr">
            <a:noAutofit/>
          </a:bodyPr>
          <a:lstStyle/>
          <a:p>
            <a:pPr algn="ctr">
              <a:lnSpc>
                <a:spcPct val="100000"/>
              </a:lnSpc>
            </a:pPr>
            <a:r>
              <a:rPr lang="en-GB" sz="4400" b="1" dirty="0">
                <a:solidFill>
                  <a:schemeClr val="bg1"/>
                </a:solidFill>
                <a:latin typeface="+mn-lt"/>
              </a:rPr>
              <a:t>Introduction To Docker</a:t>
            </a:r>
            <a:endParaRPr lang="en-US" sz="4400" b="1" dirty="0">
              <a:solidFill>
                <a:schemeClr val="bg1"/>
              </a:solidFill>
              <a:latin typeface="+mn-lt"/>
            </a:endParaRPr>
          </a:p>
        </p:txBody>
      </p:sp>
      <p:sp>
        <p:nvSpPr>
          <p:cNvPr id="3" name="TextBox 2">
            <a:extLst>
              <a:ext uri="{FF2B5EF4-FFF2-40B4-BE49-F238E27FC236}">
                <a16:creationId xmlns:a16="http://schemas.microsoft.com/office/drawing/2014/main" id="{9282EE23-4900-33B4-556B-BC9AD1C26062}"/>
              </a:ext>
            </a:extLst>
          </p:cNvPr>
          <p:cNvSpPr txBox="1"/>
          <p:nvPr/>
        </p:nvSpPr>
        <p:spPr>
          <a:xfrm>
            <a:off x="4195289" y="555760"/>
            <a:ext cx="7852229" cy="6247864"/>
          </a:xfrm>
          <a:prstGeom prst="rect">
            <a:avLst/>
          </a:prstGeom>
          <a:noFill/>
        </p:spPr>
        <p:txBody>
          <a:bodyPr wrap="square" rtlCol="0">
            <a:spAutoFit/>
          </a:bodyPr>
          <a:lstStyle/>
          <a:p>
            <a:pPr algn="just"/>
            <a:r>
              <a:rPr lang="en-IN" sz="2000" b="1" dirty="0"/>
              <a:t>History of Docker:</a:t>
            </a:r>
          </a:p>
          <a:p>
            <a:pPr algn="just"/>
            <a:endParaRPr lang="en-IN" sz="2000" b="1" dirty="0"/>
          </a:p>
          <a:p>
            <a:pPr marL="457200" indent="-457200" algn="just">
              <a:buFont typeface="Wingdings" panose="05000000000000000000" pitchFamily="2" charset="2"/>
              <a:buChar char="Ø"/>
            </a:pPr>
            <a:r>
              <a:rPr lang="en-GB" sz="2000" b="1" i="1" dirty="0">
                <a:solidFill>
                  <a:srgbClr val="C00000"/>
                </a:solidFill>
              </a:rPr>
              <a:t>Container Standardization (2014):</a:t>
            </a:r>
          </a:p>
          <a:p>
            <a:pPr marL="457200" indent="-457200" algn="just">
              <a:buFont typeface="Wingdings" panose="05000000000000000000" pitchFamily="2" charset="2"/>
              <a:buChar char="Ø"/>
            </a:pPr>
            <a:endParaRPr lang="en-GB" sz="2000" b="1" i="1" dirty="0"/>
          </a:p>
          <a:p>
            <a:pPr marL="457200" indent="-457200" algn="just">
              <a:buFont typeface="Wingdings" panose="05000000000000000000" pitchFamily="2" charset="2"/>
              <a:buChar char="§"/>
            </a:pPr>
            <a:r>
              <a:rPr lang="en-GB" sz="2000" dirty="0">
                <a:solidFill>
                  <a:srgbClr val="7030A0"/>
                </a:solidFill>
              </a:rPr>
              <a:t>Docker began working to standardize container formats. The Open Container Initiative (OCI) was formed in 2015 to define open standards for container formats and runtimes.</a:t>
            </a:r>
          </a:p>
          <a:p>
            <a:pPr marL="457200" indent="-457200" algn="just">
              <a:buFont typeface="Wingdings" panose="05000000000000000000" pitchFamily="2" charset="2"/>
              <a:buChar char="§"/>
            </a:pPr>
            <a:endParaRPr lang="en-GB" sz="2000" dirty="0">
              <a:solidFill>
                <a:srgbClr val="7030A0"/>
              </a:solidFill>
            </a:endParaRPr>
          </a:p>
          <a:p>
            <a:pPr marL="457200" indent="-457200" algn="just">
              <a:buFont typeface="Wingdings" panose="05000000000000000000" pitchFamily="2" charset="2"/>
              <a:buChar char="§"/>
            </a:pPr>
            <a:r>
              <a:rPr lang="en-GB" sz="2000" dirty="0">
                <a:solidFill>
                  <a:srgbClr val="7030A0"/>
                </a:solidFill>
              </a:rPr>
              <a:t>Docker’s adoption helped bring containers into the mainstream, and companies began using it for development and production workloads.</a:t>
            </a:r>
          </a:p>
          <a:p>
            <a:pPr marL="457200" indent="-457200" algn="just">
              <a:buFont typeface="Wingdings" panose="05000000000000000000" pitchFamily="2" charset="2"/>
              <a:buChar char="Ø"/>
            </a:pPr>
            <a:endParaRPr lang="en-GB" sz="2000" dirty="0"/>
          </a:p>
          <a:p>
            <a:pPr marL="457200" indent="-457200" algn="just">
              <a:buFont typeface="Wingdings" panose="05000000000000000000" pitchFamily="2" charset="2"/>
              <a:buChar char="Ø"/>
            </a:pPr>
            <a:r>
              <a:rPr lang="en-GB" sz="2000" b="1" i="1" dirty="0">
                <a:solidFill>
                  <a:srgbClr val="C00000"/>
                </a:solidFill>
              </a:rPr>
              <a:t>Docker Engine and Swarm (2014-2015):</a:t>
            </a:r>
          </a:p>
          <a:p>
            <a:pPr marL="457200" indent="-457200" algn="just">
              <a:buFont typeface="Wingdings" panose="05000000000000000000" pitchFamily="2" charset="2"/>
              <a:buChar char="Ø"/>
            </a:pPr>
            <a:endParaRPr lang="en-GB" sz="2000" dirty="0"/>
          </a:p>
          <a:p>
            <a:pPr marL="457200" indent="-457200" algn="just">
              <a:buFont typeface="Wingdings" panose="05000000000000000000" pitchFamily="2" charset="2"/>
              <a:buChar char="§"/>
            </a:pPr>
            <a:r>
              <a:rPr lang="en-GB" sz="2000" dirty="0">
                <a:solidFill>
                  <a:srgbClr val="7030A0"/>
                </a:solidFill>
              </a:rPr>
              <a:t>Docker introduced Docker Engine as a core component for running containers.</a:t>
            </a:r>
          </a:p>
          <a:p>
            <a:pPr marL="457200" indent="-457200" algn="just">
              <a:buFont typeface="Wingdings" panose="05000000000000000000" pitchFamily="2" charset="2"/>
              <a:buChar char="§"/>
            </a:pPr>
            <a:endParaRPr lang="en-GB" sz="2000" dirty="0">
              <a:solidFill>
                <a:srgbClr val="7030A0"/>
              </a:solidFill>
            </a:endParaRPr>
          </a:p>
          <a:p>
            <a:pPr marL="457200" indent="-457200" algn="just">
              <a:buFont typeface="Wingdings" panose="05000000000000000000" pitchFamily="2" charset="2"/>
              <a:buChar char="§"/>
            </a:pPr>
            <a:r>
              <a:rPr lang="en-GB" sz="2000" dirty="0">
                <a:solidFill>
                  <a:srgbClr val="7030A0"/>
                </a:solidFill>
              </a:rPr>
              <a:t>In 2015, Docker Swarm was released to provide native clustering and orchestration of Docker containers, giving users the ability to manage a cluster of Docker engines as a single entity.</a:t>
            </a:r>
          </a:p>
        </p:txBody>
      </p:sp>
    </p:spTree>
    <p:extLst>
      <p:ext uri="{BB962C8B-B14F-4D97-AF65-F5344CB8AC3E}">
        <p14:creationId xmlns:p14="http://schemas.microsoft.com/office/powerpoint/2010/main" val="2992475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4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27000" y="0"/>
            <a:ext cx="3784405" cy="3666067"/>
          </a:xfrm>
        </p:spPr>
        <p:txBody>
          <a:bodyPr anchor="ctr">
            <a:noAutofit/>
          </a:bodyPr>
          <a:lstStyle/>
          <a:p>
            <a:pPr algn="ctr">
              <a:lnSpc>
                <a:spcPct val="100000"/>
              </a:lnSpc>
            </a:pPr>
            <a:r>
              <a:rPr lang="en-GB" sz="4400" b="1" dirty="0">
                <a:solidFill>
                  <a:schemeClr val="bg1"/>
                </a:solidFill>
                <a:latin typeface="+mn-lt"/>
              </a:rPr>
              <a:t>Introduction To Docker</a:t>
            </a:r>
            <a:endParaRPr lang="en-US" sz="4400" b="1" dirty="0">
              <a:solidFill>
                <a:schemeClr val="bg1"/>
              </a:solidFill>
              <a:latin typeface="+mn-lt"/>
            </a:endParaRPr>
          </a:p>
        </p:txBody>
      </p:sp>
      <p:sp>
        <p:nvSpPr>
          <p:cNvPr id="3" name="TextBox 2">
            <a:extLst>
              <a:ext uri="{FF2B5EF4-FFF2-40B4-BE49-F238E27FC236}">
                <a16:creationId xmlns:a16="http://schemas.microsoft.com/office/drawing/2014/main" id="{9282EE23-4900-33B4-556B-BC9AD1C26062}"/>
              </a:ext>
            </a:extLst>
          </p:cNvPr>
          <p:cNvSpPr txBox="1"/>
          <p:nvPr/>
        </p:nvSpPr>
        <p:spPr>
          <a:xfrm>
            <a:off x="4195289" y="555760"/>
            <a:ext cx="7852229" cy="5632311"/>
          </a:xfrm>
          <a:prstGeom prst="rect">
            <a:avLst/>
          </a:prstGeom>
          <a:noFill/>
        </p:spPr>
        <p:txBody>
          <a:bodyPr wrap="square" rtlCol="0">
            <a:spAutoFit/>
          </a:bodyPr>
          <a:lstStyle/>
          <a:p>
            <a:pPr algn="just"/>
            <a:r>
              <a:rPr lang="en-IN" sz="2000" b="1" dirty="0"/>
              <a:t>History of Docker:</a:t>
            </a:r>
          </a:p>
          <a:p>
            <a:pPr algn="just"/>
            <a:endParaRPr lang="en-IN" sz="2000" b="1" dirty="0"/>
          </a:p>
          <a:p>
            <a:pPr marL="457200" indent="-457200" algn="just">
              <a:buFont typeface="Wingdings" panose="05000000000000000000" pitchFamily="2" charset="2"/>
              <a:buChar char="Ø"/>
            </a:pPr>
            <a:r>
              <a:rPr lang="en-GB" sz="2000" b="1" i="1" dirty="0">
                <a:solidFill>
                  <a:srgbClr val="C00000"/>
                </a:solidFill>
              </a:rPr>
              <a:t>Kubernetes Emerges (2015-2016):</a:t>
            </a:r>
          </a:p>
          <a:p>
            <a:pPr marL="457200" indent="-457200" algn="just">
              <a:buFont typeface="Wingdings" panose="05000000000000000000" pitchFamily="2" charset="2"/>
              <a:buChar char="Ø"/>
            </a:pPr>
            <a:endParaRPr lang="en-GB" sz="2000" b="1" i="1" dirty="0"/>
          </a:p>
          <a:p>
            <a:pPr marL="457200" indent="-457200" algn="just">
              <a:buFont typeface="Wingdings" panose="05000000000000000000" pitchFamily="2" charset="2"/>
              <a:buChar char="§"/>
            </a:pPr>
            <a:r>
              <a:rPr lang="en-GB" sz="2000" dirty="0">
                <a:solidFill>
                  <a:srgbClr val="7030A0"/>
                </a:solidFill>
              </a:rPr>
              <a:t>The rise of Kubernetes (initially developed by Google) as a container orchestration platform began to overshadow Docker’s own orchestration solution, Swarm.</a:t>
            </a:r>
          </a:p>
          <a:p>
            <a:pPr marL="457200" indent="-457200" algn="just">
              <a:buFont typeface="Wingdings" panose="05000000000000000000" pitchFamily="2" charset="2"/>
              <a:buChar char="§"/>
            </a:pPr>
            <a:endParaRPr lang="en-GB" sz="2000" dirty="0">
              <a:solidFill>
                <a:srgbClr val="7030A0"/>
              </a:solidFill>
            </a:endParaRPr>
          </a:p>
          <a:p>
            <a:pPr marL="457200" indent="-457200" algn="just">
              <a:buFont typeface="Wingdings" panose="05000000000000000000" pitchFamily="2" charset="2"/>
              <a:buChar char="§"/>
            </a:pPr>
            <a:r>
              <a:rPr lang="en-GB" sz="2000" dirty="0">
                <a:solidFill>
                  <a:srgbClr val="7030A0"/>
                </a:solidFill>
              </a:rPr>
              <a:t>Kubernetes became the dominant container orchestration tool, but Docker continued to be the most popular container runtime.</a:t>
            </a:r>
          </a:p>
          <a:p>
            <a:pPr marL="457200" indent="-457200" algn="just">
              <a:buFont typeface="Wingdings" panose="05000000000000000000" pitchFamily="2" charset="2"/>
              <a:buChar char="Ø"/>
            </a:pPr>
            <a:endParaRPr lang="en-GB" sz="2000" dirty="0"/>
          </a:p>
          <a:p>
            <a:pPr marL="457200" indent="-457200" algn="just">
              <a:buFont typeface="Wingdings" panose="05000000000000000000" pitchFamily="2" charset="2"/>
              <a:buChar char="Ø"/>
            </a:pPr>
            <a:r>
              <a:rPr lang="en-GB" sz="2000" b="1" i="1" dirty="0">
                <a:solidFill>
                  <a:srgbClr val="C00000"/>
                </a:solidFill>
              </a:rPr>
              <a:t>Introduction of Docker Compose (2014):</a:t>
            </a:r>
          </a:p>
          <a:p>
            <a:pPr marL="457200" indent="-457200" algn="just">
              <a:buFont typeface="Wingdings" panose="05000000000000000000" pitchFamily="2" charset="2"/>
              <a:buChar char="Ø"/>
            </a:pPr>
            <a:endParaRPr lang="en-GB" sz="2000" dirty="0"/>
          </a:p>
          <a:p>
            <a:pPr marL="457200" indent="-457200" algn="just">
              <a:buFont typeface="Wingdings" panose="05000000000000000000" pitchFamily="2" charset="2"/>
              <a:buChar char="§"/>
            </a:pPr>
            <a:r>
              <a:rPr lang="en-GB" sz="2000" dirty="0">
                <a:solidFill>
                  <a:srgbClr val="7030A0"/>
                </a:solidFill>
              </a:rPr>
              <a:t>Docker Compose, a tool for defining and running multi-container Docker applications, was introduced. </a:t>
            </a:r>
          </a:p>
          <a:p>
            <a:pPr marL="457200" indent="-457200" algn="just">
              <a:buFont typeface="Wingdings" panose="05000000000000000000" pitchFamily="2" charset="2"/>
              <a:buChar char="§"/>
            </a:pPr>
            <a:endParaRPr lang="en-GB" sz="2000" dirty="0">
              <a:solidFill>
                <a:srgbClr val="7030A0"/>
              </a:solidFill>
            </a:endParaRPr>
          </a:p>
          <a:p>
            <a:pPr marL="457200" indent="-457200" algn="just">
              <a:buFont typeface="Wingdings" panose="05000000000000000000" pitchFamily="2" charset="2"/>
              <a:buChar char="§"/>
            </a:pPr>
            <a:r>
              <a:rPr lang="en-GB" sz="2000" dirty="0">
                <a:solidFill>
                  <a:srgbClr val="7030A0"/>
                </a:solidFill>
              </a:rPr>
              <a:t>This made it easier to manage multi-container applications using simple configuration files.</a:t>
            </a:r>
          </a:p>
        </p:txBody>
      </p:sp>
    </p:spTree>
    <p:extLst>
      <p:ext uri="{BB962C8B-B14F-4D97-AF65-F5344CB8AC3E}">
        <p14:creationId xmlns:p14="http://schemas.microsoft.com/office/powerpoint/2010/main" val="2111422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4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27000" y="0"/>
            <a:ext cx="3784405" cy="3666067"/>
          </a:xfrm>
        </p:spPr>
        <p:txBody>
          <a:bodyPr anchor="ctr">
            <a:noAutofit/>
          </a:bodyPr>
          <a:lstStyle/>
          <a:p>
            <a:pPr algn="ctr">
              <a:lnSpc>
                <a:spcPct val="100000"/>
              </a:lnSpc>
            </a:pPr>
            <a:r>
              <a:rPr lang="en-GB" sz="4400" b="1" dirty="0">
                <a:solidFill>
                  <a:schemeClr val="bg1"/>
                </a:solidFill>
                <a:latin typeface="+mn-lt"/>
              </a:rPr>
              <a:t>Introduction To Docker</a:t>
            </a:r>
            <a:endParaRPr lang="en-US" sz="4400" b="1" dirty="0">
              <a:solidFill>
                <a:schemeClr val="bg1"/>
              </a:solidFill>
              <a:latin typeface="+mn-lt"/>
            </a:endParaRPr>
          </a:p>
        </p:txBody>
      </p:sp>
      <p:sp>
        <p:nvSpPr>
          <p:cNvPr id="3" name="TextBox 2">
            <a:extLst>
              <a:ext uri="{FF2B5EF4-FFF2-40B4-BE49-F238E27FC236}">
                <a16:creationId xmlns:a16="http://schemas.microsoft.com/office/drawing/2014/main" id="{9282EE23-4900-33B4-556B-BC9AD1C26062}"/>
              </a:ext>
            </a:extLst>
          </p:cNvPr>
          <p:cNvSpPr txBox="1"/>
          <p:nvPr/>
        </p:nvSpPr>
        <p:spPr>
          <a:xfrm>
            <a:off x="4195289" y="555760"/>
            <a:ext cx="7852229" cy="6247864"/>
          </a:xfrm>
          <a:prstGeom prst="rect">
            <a:avLst/>
          </a:prstGeom>
          <a:noFill/>
        </p:spPr>
        <p:txBody>
          <a:bodyPr wrap="square" rtlCol="0">
            <a:spAutoFit/>
          </a:bodyPr>
          <a:lstStyle/>
          <a:p>
            <a:pPr algn="just"/>
            <a:r>
              <a:rPr lang="en-IN" sz="2000" b="1" dirty="0"/>
              <a:t>History of Docker:</a:t>
            </a:r>
          </a:p>
          <a:p>
            <a:pPr algn="just"/>
            <a:endParaRPr lang="en-GB" sz="2000" b="1" i="1" dirty="0"/>
          </a:p>
          <a:p>
            <a:pPr marL="342900" indent="-342900" algn="just">
              <a:buFont typeface="Wingdings" panose="05000000000000000000" pitchFamily="2" charset="2"/>
              <a:buChar char="Ø"/>
            </a:pPr>
            <a:r>
              <a:rPr lang="en-GB" sz="2000" b="1" i="1" dirty="0">
                <a:solidFill>
                  <a:srgbClr val="C00000"/>
                </a:solidFill>
              </a:rPr>
              <a:t>Docker for Windows and Mac (2016):</a:t>
            </a:r>
          </a:p>
          <a:p>
            <a:pPr algn="just"/>
            <a:endParaRPr lang="en-GB" sz="2000" dirty="0"/>
          </a:p>
          <a:p>
            <a:pPr marL="342900" indent="-342900" algn="just">
              <a:buFont typeface="Wingdings" panose="05000000000000000000" pitchFamily="2" charset="2"/>
              <a:buChar char="§"/>
            </a:pPr>
            <a:r>
              <a:rPr lang="en-GB" sz="2000" dirty="0">
                <a:solidFill>
                  <a:srgbClr val="7030A0"/>
                </a:solidFill>
              </a:rPr>
              <a:t>Docker introduced Docker for Windows and Docker for Mac, making it possible to run Docker containers natively on non-Linux operating systems.</a:t>
            </a:r>
          </a:p>
          <a:p>
            <a:pPr marL="342900" indent="-342900" algn="just">
              <a:buFont typeface="Wingdings" panose="05000000000000000000" pitchFamily="2" charset="2"/>
              <a:buChar char="§"/>
            </a:pPr>
            <a:endParaRPr lang="en-GB" sz="2000" dirty="0"/>
          </a:p>
          <a:p>
            <a:pPr marL="342900" indent="-342900" algn="just">
              <a:buFont typeface="Wingdings" panose="05000000000000000000" pitchFamily="2" charset="2"/>
              <a:buChar char="Ø"/>
            </a:pPr>
            <a:r>
              <a:rPr lang="en-GB" sz="2000" b="1" i="1" dirty="0">
                <a:solidFill>
                  <a:srgbClr val="C00000"/>
                </a:solidFill>
              </a:rPr>
              <a:t>Partnership with Microsoft (2017):</a:t>
            </a:r>
          </a:p>
          <a:p>
            <a:pPr algn="just"/>
            <a:endParaRPr lang="en-GB" sz="2000" dirty="0"/>
          </a:p>
          <a:p>
            <a:pPr marL="342900" indent="-342900" algn="just">
              <a:buFont typeface="Wingdings" panose="05000000000000000000" pitchFamily="2" charset="2"/>
              <a:buChar char="§"/>
            </a:pPr>
            <a:r>
              <a:rPr lang="en-GB" sz="2000" dirty="0">
                <a:solidFill>
                  <a:srgbClr val="7030A0"/>
                </a:solidFill>
              </a:rPr>
              <a:t>Docker entered into a partnership with Microsoft, which enabled Docker to be integrated into Windows Server and made Windows containers possible.</a:t>
            </a:r>
          </a:p>
          <a:p>
            <a:pPr marL="342900" indent="-342900" algn="just">
              <a:buFont typeface="Wingdings" panose="05000000000000000000" pitchFamily="2" charset="2"/>
              <a:buChar char="§"/>
            </a:pPr>
            <a:endParaRPr lang="en-GB" sz="2000" dirty="0"/>
          </a:p>
          <a:p>
            <a:pPr marL="342900" indent="-342900" algn="just">
              <a:buFont typeface="Wingdings" panose="05000000000000000000" pitchFamily="2" charset="2"/>
              <a:buChar char="Ø"/>
            </a:pPr>
            <a:r>
              <a:rPr lang="en-GB" sz="2000" b="1" i="1" dirty="0">
                <a:solidFill>
                  <a:srgbClr val="C00000"/>
                </a:solidFill>
              </a:rPr>
              <a:t>Acquisition by </a:t>
            </a:r>
            <a:r>
              <a:rPr lang="en-GB" sz="2000" b="1" i="1" dirty="0" err="1">
                <a:solidFill>
                  <a:srgbClr val="C00000"/>
                </a:solidFill>
              </a:rPr>
              <a:t>Mirantis</a:t>
            </a:r>
            <a:r>
              <a:rPr lang="en-GB" sz="2000" b="1" i="1" dirty="0">
                <a:solidFill>
                  <a:srgbClr val="C00000"/>
                </a:solidFill>
              </a:rPr>
              <a:t> (2020):</a:t>
            </a:r>
          </a:p>
          <a:p>
            <a:pPr marL="342900" indent="-342900" algn="just">
              <a:buFont typeface="Wingdings" panose="05000000000000000000" pitchFamily="2" charset="2"/>
              <a:buChar char="§"/>
            </a:pPr>
            <a:endParaRPr lang="en-GB" sz="2000" dirty="0"/>
          </a:p>
          <a:p>
            <a:pPr marL="342900" indent="-342900" algn="just">
              <a:buFont typeface="Wingdings" panose="05000000000000000000" pitchFamily="2" charset="2"/>
              <a:buChar char="§"/>
            </a:pPr>
            <a:r>
              <a:rPr lang="en-GB" sz="2000" dirty="0">
                <a:solidFill>
                  <a:srgbClr val="7030A0"/>
                </a:solidFill>
              </a:rPr>
              <a:t>In 2020, Docker’s enterprise business, including Docker Enterprise (formerly Docker Swarm and Docker EE), was sold to </a:t>
            </a:r>
            <a:r>
              <a:rPr lang="en-GB" sz="2000" dirty="0" err="1">
                <a:solidFill>
                  <a:srgbClr val="7030A0"/>
                </a:solidFill>
              </a:rPr>
              <a:t>Mirantis</a:t>
            </a:r>
            <a:r>
              <a:rPr lang="en-GB" sz="2000" dirty="0">
                <a:solidFill>
                  <a:srgbClr val="7030A0"/>
                </a:solidFill>
              </a:rPr>
              <a:t>, a cloud solutions company. Docker refocused on providing Docker Desktop and Docker Hub for developers.</a:t>
            </a:r>
          </a:p>
        </p:txBody>
      </p:sp>
    </p:spTree>
    <p:extLst>
      <p:ext uri="{BB962C8B-B14F-4D97-AF65-F5344CB8AC3E}">
        <p14:creationId xmlns:p14="http://schemas.microsoft.com/office/powerpoint/2010/main" val="200315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4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27000" y="0"/>
            <a:ext cx="3784405" cy="3666067"/>
          </a:xfrm>
        </p:spPr>
        <p:txBody>
          <a:bodyPr anchor="ctr">
            <a:noAutofit/>
          </a:bodyPr>
          <a:lstStyle/>
          <a:p>
            <a:pPr algn="ctr">
              <a:lnSpc>
                <a:spcPct val="100000"/>
              </a:lnSpc>
            </a:pPr>
            <a:r>
              <a:rPr lang="en-GB" sz="4400" b="1" dirty="0">
                <a:solidFill>
                  <a:schemeClr val="bg1"/>
                </a:solidFill>
                <a:latin typeface="+mn-lt"/>
              </a:rPr>
              <a:t>Introduction To Docker</a:t>
            </a:r>
            <a:endParaRPr lang="en-US" sz="4400" b="1" dirty="0">
              <a:solidFill>
                <a:schemeClr val="bg1"/>
              </a:solidFill>
              <a:latin typeface="+mn-lt"/>
            </a:endParaRPr>
          </a:p>
        </p:txBody>
      </p:sp>
      <p:sp>
        <p:nvSpPr>
          <p:cNvPr id="3" name="TextBox 2">
            <a:extLst>
              <a:ext uri="{FF2B5EF4-FFF2-40B4-BE49-F238E27FC236}">
                <a16:creationId xmlns:a16="http://schemas.microsoft.com/office/drawing/2014/main" id="{9282EE23-4900-33B4-556B-BC9AD1C26062}"/>
              </a:ext>
            </a:extLst>
          </p:cNvPr>
          <p:cNvSpPr txBox="1"/>
          <p:nvPr/>
        </p:nvSpPr>
        <p:spPr>
          <a:xfrm>
            <a:off x="4195289" y="555760"/>
            <a:ext cx="7852229" cy="4401205"/>
          </a:xfrm>
          <a:prstGeom prst="rect">
            <a:avLst/>
          </a:prstGeom>
          <a:noFill/>
        </p:spPr>
        <p:txBody>
          <a:bodyPr wrap="square" rtlCol="0">
            <a:spAutoFit/>
          </a:bodyPr>
          <a:lstStyle/>
          <a:p>
            <a:pPr algn="just"/>
            <a:r>
              <a:rPr lang="en-IN" sz="2000" b="1" dirty="0"/>
              <a:t>History of Docker:</a:t>
            </a:r>
          </a:p>
          <a:p>
            <a:pPr algn="just"/>
            <a:endParaRPr lang="en-GB" sz="2000" b="1" i="1" dirty="0"/>
          </a:p>
          <a:p>
            <a:pPr marL="342900" indent="-342900" algn="just">
              <a:buFont typeface="Wingdings" panose="05000000000000000000" pitchFamily="2" charset="2"/>
              <a:buChar char="Ø"/>
            </a:pPr>
            <a:r>
              <a:rPr lang="en-GB" sz="2000" b="1" i="1" dirty="0">
                <a:solidFill>
                  <a:srgbClr val="C00000"/>
                </a:solidFill>
              </a:rPr>
              <a:t>Docker Today (2023):</a:t>
            </a:r>
          </a:p>
          <a:p>
            <a:pPr algn="just"/>
            <a:endParaRPr lang="en-GB" sz="2000" dirty="0"/>
          </a:p>
          <a:p>
            <a:pPr marL="342900" indent="-342900" algn="just">
              <a:buFont typeface="Wingdings" panose="05000000000000000000" pitchFamily="2" charset="2"/>
              <a:buChar char="§"/>
            </a:pPr>
            <a:r>
              <a:rPr lang="en-GB" sz="2000" dirty="0">
                <a:solidFill>
                  <a:srgbClr val="7030A0"/>
                </a:solidFill>
              </a:rPr>
              <a:t>Docker has solidified its place as one of the leading tools for developers to package and run applications in containers. </a:t>
            </a:r>
          </a:p>
          <a:p>
            <a:pPr marL="342900" indent="-342900" algn="just">
              <a:buFont typeface="Wingdings" panose="05000000000000000000" pitchFamily="2" charset="2"/>
              <a:buChar char="§"/>
            </a:pPr>
            <a:endParaRPr lang="en-GB" sz="2000" dirty="0">
              <a:solidFill>
                <a:srgbClr val="7030A0"/>
              </a:solidFill>
            </a:endParaRPr>
          </a:p>
          <a:p>
            <a:pPr marL="342900" indent="-342900" algn="just">
              <a:buFont typeface="Wingdings" panose="05000000000000000000" pitchFamily="2" charset="2"/>
              <a:buChar char="§"/>
            </a:pPr>
            <a:r>
              <a:rPr lang="en-GB" sz="2000" dirty="0">
                <a:solidFill>
                  <a:srgbClr val="7030A0"/>
                </a:solidFill>
              </a:rPr>
              <a:t>The company focuses on Docker Desktop, Docker Hub and enhancing the developer experience with tools like Docker Compose and Docker </a:t>
            </a:r>
            <a:r>
              <a:rPr lang="en-GB" sz="2000" dirty="0" err="1">
                <a:solidFill>
                  <a:srgbClr val="7030A0"/>
                </a:solidFill>
              </a:rPr>
              <a:t>Buildx</a:t>
            </a:r>
            <a:r>
              <a:rPr lang="en-GB" sz="2000" dirty="0">
                <a:solidFill>
                  <a:srgbClr val="7030A0"/>
                </a:solidFill>
              </a:rPr>
              <a:t>.</a:t>
            </a:r>
          </a:p>
          <a:p>
            <a:pPr marL="342900" indent="-342900" algn="just">
              <a:buFont typeface="Wingdings" panose="05000000000000000000" pitchFamily="2" charset="2"/>
              <a:buChar char="§"/>
            </a:pPr>
            <a:endParaRPr lang="en-GB" sz="2000" dirty="0">
              <a:solidFill>
                <a:srgbClr val="7030A0"/>
              </a:solidFill>
            </a:endParaRPr>
          </a:p>
          <a:p>
            <a:pPr marL="342900" indent="-342900" algn="just">
              <a:buFont typeface="Wingdings" panose="05000000000000000000" pitchFamily="2" charset="2"/>
              <a:buChar char="§"/>
            </a:pPr>
            <a:r>
              <a:rPr lang="en-GB" sz="2000" dirty="0">
                <a:solidFill>
                  <a:srgbClr val="7030A0"/>
                </a:solidFill>
              </a:rPr>
              <a:t>Docker remains a central part of the container ecosystem but is often used in combination with Kubernetes for orchestration and management of containers at scale.</a:t>
            </a:r>
          </a:p>
        </p:txBody>
      </p:sp>
    </p:spTree>
    <p:extLst>
      <p:ext uri="{BB962C8B-B14F-4D97-AF65-F5344CB8AC3E}">
        <p14:creationId xmlns:p14="http://schemas.microsoft.com/office/powerpoint/2010/main" val="271700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27000" y="0"/>
            <a:ext cx="3784405" cy="3666067"/>
          </a:xfrm>
        </p:spPr>
        <p:txBody>
          <a:bodyPr anchor="ctr">
            <a:noAutofit/>
          </a:bodyPr>
          <a:lstStyle/>
          <a:p>
            <a:pPr algn="ctr">
              <a:lnSpc>
                <a:spcPct val="100000"/>
              </a:lnSpc>
            </a:pPr>
            <a:r>
              <a:rPr lang="en-GB" sz="4400" b="1" dirty="0">
                <a:solidFill>
                  <a:schemeClr val="bg1"/>
                </a:solidFill>
                <a:latin typeface="+mn-lt"/>
              </a:rPr>
              <a:t>Introduction To Docker</a:t>
            </a:r>
            <a:endParaRPr lang="en-US" sz="4400" b="1" dirty="0">
              <a:solidFill>
                <a:schemeClr val="bg1"/>
              </a:solidFill>
              <a:latin typeface="+mn-lt"/>
            </a:endParaRPr>
          </a:p>
        </p:txBody>
      </p:sp>
      <p:sp>
        <p:nvSpPr>
          <p:cNvPr id="3" name="TextBox 2">
            <a:extLst>
              <a:ext uri="{FF2B5EF4-FFF2-40B4-BE49-F238E27FC236}">
                <a16:creationId xmlns:a16="http://schemas.microsoft.com/office/drawing/2014/main" id="{9282EE23-4900-33B4-556B-BC9AD1C26062}"/>
              </a:ext>
            </a:extLst>
          </p:cNvPr>
          <p:cNvSpPr txBox="1"/>
          <p:nvPr/>
        </p:nvSpPr>
        <p:spPr>
          <a:xfrm>
            <a:off x="4195289" y="555760"/>
            <a:ext cx="7852229" cy="400110"/>
          </a:xfrm>
          <a:prstGeom prst="rect">
            <a:avLst/>
          </a:prstGeom>
          <a:noFill/>
        </p:spPr>
        <p:txBody>
          <a:bodyPr wrap="square" rtlCol="0">
            <a:spAutoFit/>
          </a:bodyPr>
          <a:lstStyle/>
          <a:p>
            <a:pPr algn="just"/>
            <a:r>
              <a:rPr lang="en-IN" sz="2000" b="1" dirty="0"/>
              <a:t>Key Components of Docker:</a:t>
            </a:r>
          </a:p>
        </p:txBody>
      </p:sp>
      <p:pic>
        <p:nvPicPr>
          <p:cNvPr id="7" name="Picture 6">
            <a:extLst>
              <a:ext uri="{FF2B5EF4-FFF2-40B4-BE49-F238E27FC236}">
                <a16:creationId xmlns:a16="http://schemas.microsoft.com/office/drawing/2014/main" id="{9AC4A764-B345-59CE-957A-BB00FA6397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7373" y="2774082"/>
            <a:ext cx="2269061" cy="1604319"/>
          </a:xfrm>
          <a:prstGeom prst="rect">
            <a:avLst/>
          </a:prstGeom>
        </p:spPr>
      </p:pic>
      <p:sp>
        <p:nvSpPr>
          <p:cNvPr id="8" name="Arrow: Right 7">
            <a:extLst>
              <a:ext uri="{FF2B5EF4-FFF2-40B4-BE49-F238E27FC236}">
                <a16:creationId xmlns:a16="http://schemas.microsoft.com/office/drawing/2014/main" id="{1E7AC28D-FD5F-AFF4-1A6F-92A308091A99}"/>
              </a:ext>
            </a:extLst>
          </p:cNvPr>
          <p:cNvSpPr/>
          <p:nvPr/>
        </p:nvSpPr>
        <p:spPr>
          <a:xfrm rot="19092036">
            <a:off x="9275724" y="2469830"/>
            <a:ext cx="747299" cy="261257"/>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Graphic 10" descr="Box">
            <a:extLst>
              <a:ext uri="{FF2B5EF4-FFF2-40B4-BE49-F238E27FC236}">
                <a16:creationId xmlns:a16="http://schemas.microsoft.com/office/drawing/2014/main" id="{E929EA2E-C1EA-73F8-6AFC-54DB7202C8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52197" y="1055680"/>
            <a:ext cx="1310875" cy="1310875"/>
          </a:xfrm>
          <a:prstGeom prst="rect">
            <a:avLst/>
          </a:prstGeom>
        </p:spPr>
      </p:pic>
      <p:sp>
        <p:nvSpPr>
          <p:cNvPr id="13" name="TextBox 12">
            <a:extLst>
              <a:ext uri="{FF2B5EF4-FFF2-40B4-BE49-F238E27FC236}">
                <a16:creationId xmlns:a16="http://schemas.microsoft.com/office/drawing/2014/main" id="{CC6DD8EB-F206-C5F5-9FB8-D3AA5F94A789}"/>
              </a:ext>
            </a:extLst>
          </p:cNvPr>
          <p:cNvSpPr txBox="1"/>
          <p:nvPr/>
        </p:nvSpPr>
        <p:spPr>
          <a:xfrm>
            <a:off x="9998806" y="2315176"/>
            <a:ext cx="1498597" cy="646331"/>
          </a:xfrm>
          <a:prstGeom prst="rect">
            <a:avLst/>
          </a:prstGeom>
          <a:noFill/>
        </p:spPr>
        <p:txBody>
          <a:bodyPr wrap="square" rtlCol="0">
            <a:spAutoFit/>
          </a:bodyPr>
          <a:lstStyle/>
          <a:p>
            <a:pPr algn="ctr"/>
            <a:r>
              <a:rPr lang="en-IN" dirty="0"/>
              <a:t>Docker Container</a:t>
            </a:r>
          </a:p>
        </p:txBody>
      </p:sp>
      <p:sp>
        <p:nvSpPr>
          <p:cNvPr id="15" name="Arrow: Right 14">
            <a:extLst>
              <a:ext uri="{FF2B5EF4-FFF2-40B4-BE49-F238E27FC236}">
                <a16:creationId xmlns:a16="http://schemas.microsoft.com/office/drawing/2014/main" id="{40473DF3-D3E7-D22E-C7F0-BBC2C6A991C6}"/>
              </a:ext>
            </a:extLst>
          </p:cNvPr>
          <p:cNvSpPr/>
          <p:nvPr/>
        </p:nvSpPr>
        <p:spPr>
          <a:xfrm rot="13191676">
            <a:off x="6701702" y="2476504"/>
            <a:ext cx="747299" cy="261257"/>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Graphic 16" descr="Optical disc">
            <a:extLst>
              <a:ext uri="{FF2B5EF4-FFF2-40B4-BE49-F238E27FC236}">
                <a16:creationId xmlns:a16="http://schemas.microsoft.com/office/drawing/2014/main" id="{9D49D2AA-8E08-F67A-C3DC-C9EF3E1E300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440867" y="1068814"/>
            <a:ext cx="1284608" cy="1284608"/>
          </a:xfrm>
          <a:prstGeom prst="rect">
            <a:avLst/>
          </a:prstGeom>
        </p:spPr>
      </p:pic>
      <p:sp>
        <p:nvSpPr>
          <p:cNvPr id="18" name="TextBox 17">
            <a:extLst>
              <a:ext uri="{FF2B5EF4-FFF2-40B4-BE49-F238E27FC236}">
                <a16:creationId xmlns:a16="http://schemas.microsoft.com/office/drawing/2014/main" id="{416CF688-1C3E-FEBB-A314-0654294E51BC}"/>
              </a:ext>
            </a:extLst>
          </p:cNvPr>
          <p:cNvSpPr txBox="1"/>
          <p:nvPr/>
        </p:nvSpPr>
        <p:spPr>
          <a:xfrm>
            <a:off x="5332770" y="2309169"/>
            <a:ext cx="1498597" cy="646331"/>
          </a:xfrm>
          <a:prstGeom prst="rect">
            <a:avLst/>
          </a:prstGeom>
          <a:noFill/>
        </p:spPr>
        <p:txBody>
          <a:bodyPr wrap="square" rtlCol="0">
            <a:spAutoFit/>
          </a:bodyPr>
          <a:lstStyle/>
          <a:p>
            <a:pPr algn="ctr"/>
            <a:r>
              <a:rPr lang="en-IN" dirty="0"/>
              <a:t>Docker Image</a:t>
            </a:r>
          </a:p>
        </p:txBody>
      </p:sp>
      <p:sp>
        <p:nvSpPr>
          <p:cNvPr id="19" name="Arrow: Right 18">
            <a:extLst>
              <a:ext uri="{FF2B5EF4-FFF2-40B4-BE49-F238E27FC236}">
                <a16:creationId xmlns:a16="http://schemas.microsoft.com/office/drawing/2014/main" id="{75C2561D-C518-DDD1-8158-076D86DD5569}"/>
              </a:ext>
            </a:extLst>
          </p:cNvPr>
          <p:cNvSpPr/>
          <p:nvPr/>
        </p:nvSpPr>
        <p:spPr>
          <a:xfrm rot="8538847">
            <a:off x="6689911" y="3835100"/>
            <a:ext cx="747299" cy="261257"/>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Graphic 20" descr="Streetcar">
            <a:extLst>
              <a:ext uri="{FF2B5EF4-FFF2-40B4-BE49-F238E27FC236}">
                <a16:creationId xmlns:a16="http://schemas.microsoft.com/office/drawing/2014/main" id="{F3125625-BEB0-50DE-CC62-ED9C8B46E6E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40867" y="3916920"/>
            <a:ext cx="1384220" cy="1384220"/>
          </a:xfrm>
          <a:prstGeom prst="rect">
            <a:avLst/>
          </a:prstGeom>
        </p:spPr>
      </p:pic>
      <p:sp>
        <p:nvSpPr>
          <p:cNvPr id="22" name="TextBox 21">
            <a:extLst>
              <a:ext uri="{FF2B5EF4-FFF2-40B4-BE49-F238E27FC236}">
                <a16:creationId xmlns:a16="http://schemas.microsoft.com/office/drawing/2014/main" id="{CAB881AF-5AF3-D960-765A-D7550186C4D4}"/>
              </a:ext>
            </a:extLst>
          </p:cNvPr>
          <p:cNvSpPr txBox="1"/>
          <p:nvPr/>
        </p:nvSpPr>
        <p:spPr>
          <a:xfrm>
            <a:off x="5383678" y="5348435"/>
            <a:ext cx="1498597" cy="646331"/>
          </a:xfrm>
          <a:prstGeom prst="rect">
            <a:avLst/>
          </a:prstGeom>
          <a:noFill/>
        </p:spPr>
        <p:txBody>
          <a:bodyPr wrap="square" rtlCol="0">
            <a:spAutoFit/>
          </a:bodyPr>
          <a:lstStyle/>
          <a:p>
            <a:pPr algn="ctr"/>
            <a:r>
              <a:rPr lang="en-IN" dirty="0"/>
              <a:t>Docker Engine</a:t>
            </a:r>
          </a:p>
        </p:txBody>
      </p:sp>
      <p:sp>
        <p:nvSpPr>
          <p:cNvPr id="23" name="Arrow: Right 22">
            <a:extLst>
              <a:ext uri="{FF2B5EF4-FFF2-40B4-BE49-F238E27FC236}">
                <a16:creationId xmlns:a16="http://schemas.microsoft.com/office/drawing/2014/main" id="{3D1756C6-3C49-14DC-34F1-701936D46D4F}"/>
              </a:ext>
            </a:extLst>
          </p:cNvPr>
          <p:cNvSpPr/>
          <p:nvPr/>
        </p:nvSpPr>
        <p:spPr>
          <a:xfrm rot="16200000">
            <a:off x="8046364" y="2092692"/>
            <a:ext cx="747299" cy="261257"/>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5" name="Graphic 24" descr="Document">
            <a:extLst>
              <a:ext uri="{FF2B5EF4-FFF2-40B4-BE49-F238E27FC236}">
                <a16:creationId xmlns:a16="http://schemas.microsoft.com/office/drawing/2014/main" id="{6AD7145C-611C-3614-2BE2-2A98C44F059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866451" y="468023"/>
            <a:ext cx="1107123" cy="1107123"/>
          </a:xfrm>
          <a:prstGeom prst="rect">
            <a:avLst/>
          </a:prstGeom>
        </p:spPr>
      </p:pic>
      <p:sp>
        <p:nvSpPr>
          <p:cNvPr id="26" name="TextBox 25">
            <a:extLst>
              <a:ext uri="{FF2B5EF4-FFF2-40B4-BE49-F238E27FC236}">
                <a16:creationId xmlns:a16="http://schemas.microsoft.com/office/drawing/2014/main" id="{82A2EFE2-7491-BF01-7DD8-13B29C665B3F}"/>
              </a:ext>
            </a:extLst>
          </p:cNvPr>
          <p:cNvSpPr txBox="1"/>
          <p:nvPr/>
        </p:nvSpPr>
        <p:spPr>
          <a:xfrm>
            <a:off x="8734017" y="698418"/>
            <a:ext cx="1229488" cy="646331"/>
          </a:xfrm>
          <a:prstGeom prst="rect">
            <a:avLst/>
          </a:prstGeom>
          <a:noFill/>
        </p:spPr>
        <p:txBody>
          <a:bodyPr wrap="square" rtlCol="0">
            <a:spAutoFit/>
          </a:bodyPr>
          <a:lstStyle/>
          <a:p>
            <a:pPr algn="ctr"/>
            <a:r>
              <a:rPr lang="en-IN" dirty="0"/>
              <a:t>Docker File</a:t>
            </a:r>
          </a:p>
        </p:txBody>
      </p:sp>
      <p:sp>
        <p:nvSpPr>
          <p:cNvPr id="27" name="Arrow: Right 26">
            <a:extLst>
              <a:ext uri="{FF2B5EF4-FFF2-40B4-BE49-F238E27FC236}">
                <a16:creationId xmlns:a16="http://schemas.microsoft.com/office/drawing/2014/main" id="{96AB9A98-D7E3-6BB3-D830-CDAA0C2B2A0C}"/>
              </a:ext>
            </a:extLst>
          </p:cNvPr>
          <p:cNvSpPr/>
          <p:nvPr/>
        </p:nvSpPr>
        <p:spPr>
          <a:xfrm rot="2281928">
            <a:off x="9386599" y="3778712"/>
            <a:ext cx="747299" cy="261257"/>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9" name="Graphic 28" descr="Server">
            <a:extLst>
              <a:ext uri="{FF2B5EF4-FFF2-40B4-BE49-F238E27FC236}">
                <a16:creationId xmlns:a16="http://schemas.microsoft.com/office/drawing/2014/main" id="{6000AF17-5182-80B1-FC5F-C12ABCBC9EF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143992" y="3973767"/>
            <a:ext cx="1127283" cy="1127283"/>
          </a:xfrm>
          <a:prstGeom prst="rect">
            <a:avLst/>
          </a:prstGeom>
        </p:spPr>
      </p:pic>
      <p:sp>
        <p:nvSpPr>
          <p:cNvPr id="30" name="TextBox 29">
            <a:extLst>
              <a:ext uri="{FF2B5EF4-FFF2-40B4-BE49-F238E27FC236}">
                <a16:creationId xmlns:a16="http://schemas.microsoft.com/office/drawing/2014/main" id="{6FA76655-8E9C-6C72-A303-1CF01F0F529D}"/>
              </a:ext>
            </a:extLst>
          </p:cNvPr>
          <p:cNvSpPr txBox="1"/>
          <p:nvPr/>
        </p:nvSpPr>
        <p:spPr>
          <a:xfrm>
            <a:off x="10100875" y="5157876"/>
            <a:ext cx="1213515" cy="646331"/>
          </a:xfrm>
          <a:prstGeom prst="rect">
            <a:avLst/>
          </a:prstGeom>
          <a:noFill/>
        </p:spPr>
        <p:txBody>
          <a:bodyPr wrap="square" rtlCol="0">
            <a:spAutoFit/>
          </a:bodyPr>
          <a:lstStyle/>
          <a:p>
            <a:pPr algn="ctr"/>
            <a:r>
              <a:rPr lang="en-IN" dirty="0"/>
              <a:t>Docker Hub</a:t>
            </a:r>
          </a:p>
        </p:txBody>
      </p:sp>
      <p:sp>
        <p:nvSpPr>
          <p:cNvPr id="31" name="Arrow: Right 30">
            <a:extLst>
              <a:ext uri="{FF2B5EF4-FFF2-40B4-BE49-F238E27FC236}">
                <a16:creationId xmlns:a16="http://schemas.microsoft.com/office/drawing/2014/main" id="{7AAB30DB-D06B-5B8B-C7B5-5504A988B27F}"/>
              </a:ext>
            </a:extLst>
          </p:cNvPr>
          <p:cNvSpPr/>
          <p:nvPr/>
        </p:nvSpPr>
        <p:spPr>
          <a:xfrm rot="5400000">
            <a:off x="8041785" y="4844157"/>
            <a:ext cx="747299" cy="261257"/>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3" name="Graphic 32" descr="Database">
            <a:extLst>
              <a:ext uri="{FF2B5EF4-FFF2-40B4-BE49-F238E27FC236}">
                <a16:creationId xmlns:a16="http://schemas.microsoft.com/office/drawing/2014/main" id="{607AB294-297A-92A7-E70B-D3E30AA89B1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840048" y="5490868"/>
            <a:ext cx="1150408" cy="1150408"/>
          </a:xfrm>
          <a:prstGeom prst="rect">
            <a:avLst/>
          </a:prstGeom>
        </p:spPr>
      </p:pic>
      <p:sp>
        <p:nvSpPr>
          <p:cNvPr id="34" name="TextBox 33">
            <a:extLst>
              <a:ext uri="{FF2B5EF4-FFF2-40B4-BE49-F238E27FC236}">
                <a16:creationId xmlns:a16="http://schemas.microsoft.com/office/drawing/2014/main" id="{9E7D30D6-4193-088C-9259-8357DF07E80F}"/>
              </a:ext>
            </a:extLst>
          </p:cNvPr>
          <p:cNvSpPr txBox="1"/>
          <p:nvPr/>
        </p:nvSpPr>
        <p:spPr>
          <a:xfrm>
            <a:off x="8742003" y="5780142"/>
            <a:ext cx="1213515" cy="646331"/>
          </a:xfrm>
          <a:prstGeom prst="rect">
            <a:avLst/>
          </a:prstGeom>
          <a:noFill/>
        </p:spPr>
        <p:txBody>
          <a:bodyPr wrap="square" rtlCol="0">
            <a:spAutoFit/>
          </a:bodyPr>
          <a:lstStyle/>
          <a:p>
            <a:pPr algn="ctr"/>
            <a:r>
              <a:rPr lang="en-IN" dirty="0"/>
              <a:t>Docker Volume</a:t>
            </a:r>
          </a:p>
        </p:txBody>
      </p:sp>
    </p:spTree>
    <p:extLst>
      <p:ext uri="{BB962C8B-B14F-4D97-AF65-F5344CB8AC3E}">
        <p14:creationId xmlns:p14="http://schemas.microsoft.com/office/powerpoint/2010/main" val="759194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randombar(horizontal)">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right)">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1000"/>
                                        <p:tgtEl>
                                          <p:spTgt spid="17"/>
                                        </p:tgtEl>
                                      </p:cBhvr>
                                    </p:animEffect>
                                    <p:anim calcmode="lin" valueType="num">
                                      <p:cBhvr>
                                        <p:cTn id="47" dur="1000" fill="hold"/>
                                        <p:tgtEl>
                                          <p:spTgt spid="17"/>
                                        </p:tgtEl>
                                        <p:attrNameLst>
                                          <p:attrName>ppt_x</p:attrName>
                                        </p:attrNameLst>
                                      </p:cBhvr>
                                      <p:tavLst>
                                        <p:tav tm="0">
                                          <p:val>
                                            <p:strVal val="#ppt_x"/>
                                          </p:val>
                                        </p:tav>
                                        <p:tav tm="100000">
                                          <p:val>
                                            <p:strVal val="#ppt_x"/>
                                          </p:val>
                                        </p:tav>
                                      </p:tavLst>
                                    </p:anim>
                                    <p:anim calcmode="lin" valueType="num">
                                      <p:cBhvr>
                                        <p:cTn id="4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randombar(horizontal)">
                                      <p:cBhvr>
                                        <p:cTn id="53" dur="500"/>
                                        <p:tgtEl>
                                          <p:spTgt spid="1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wipe(up)">
                                      <p:cBhvr>
                                        <p:cTn id="58" dur="500"/>
                                        <p:tgtEl>
                                          <p:spTgt spid="19"/>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1000"/>
                                        <p:tgtEl>
                                          <p:spTgt spid="21"/>
                                        </p:tgtEl>
                                      </p:cBhvr>
                                    </p:animEffect>
                                    <p:anim calcmode="lin" valueType="num">
                                      <p:cBhvr>
                                        <p:cTn id="64" dur="1000" fill="hold"/>
                                        <p:tgtEl>
                                          <p:spTgt spid="21"/>
                                        </p:tgtEl>
                                        <p:attrNameLst>
                                          <p:attrName>ppt_x</p:attrName>
                                        </p:attrNameLst>
                                      </p:cBhvr>
                                      <p:tavLst>
                                        <p:tav tm="0">
                                          <p:val>
                                            <p:strVal val="#ppt_x"/>
                                          </p:val>
                                        </p:tav>
                                        <p:tav tm="100000">
                                          <p:val>
                                            <p:strVal val="#ppt_x"/>
                                          </p:val>
                                        </p:tav>
                                      </p:tavLst>
                                    </p:anim>
                                    <p:anim calcmode="lin" valueType="num">
                                      <p:cBhvr>
                                        <p:cTn id="6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14" presetClass="entr" presetSubtype="10" fill="hold" grpId="0" nodeType="click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randombar(horizontal)">
                                      <p:cBhvr>
                                        <p:cTn id="70" dur="500"/>
                                        <p:tgtEl>
                                          <p:spTgt spid="22"/>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wipe(down)">
                                      <p:cBhvr>
                                        <p:cTn id="75" dur="500"/>
                                        <p:tgtEl>
                                          <p:spTgt spid="23"/>
                                        </p:tgtEl>
                                      </p:cBhvr>
                                    </p:animEffect>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fade">
                                      <p:cBhvr>
                                        <p:cTn id="80" dur="1000"/>
                                        <p:tgtEl>
                                          <p:spTgt spid="25"/>
                                        </p:tgtEl>
                                      </p:cBhvr>
                                    </p:animEffect>
                                    <p:anim calcmode="lin" valueType="num">
                                      <p:cBhvr>
                                        <p:cTn id="81" dur="1000" fill="hold"/>
                                        <p:tgtEl>
                                          <p:spTgt spid="25"/>
                                        </p:tgtEl>
                                        <p:attrNameLst>
                                          <p:attrName>ppt_x</p:attrName>
                                        </p:attrNameLst>
                                      </p:cBhvr>
                                      <p:tavLst>
                                        <p:tav tm="0">
                                          <p:val>
                                            <p:strVal val="#ppt_x"/>
                                          </p:val>
                                        </p:tav>
                                        <p:tav tm="100000">
                                          <p:val>
                                            <p:strVal val="#ppt_x"/>
                                          </p:val>
                                        </p:tav>
                                      </p:tavLst>
                                    </p:anim>
                                    <p:anim calcmode="lin" valueType="num">
                                      <p:cBhvr>
                                        <p:cTn id="8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14" presetClass="entr" presetSubtype="10" fill="hold" grpId="0" nodeType="click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randombar(horizontal)">
                                      <p:cBhvr>
                                        <p:cTn id="87" dur="500"/>
                                        <p:tgtEl>
                                          <p:spTgt spid="26"/>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wipe(up)">
                                      <p:cBhvr>
                                        <p:cTn id="92" dur="500"/>
                                        <p:tgtEl>
                                          <p:spTgt spid="27"/>
                                        </p:tgtEl>
                                      </p:cBhvr>
                                    </p:animEffect>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nodeType="click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fade">
                                      <p:cBhvr>
                                        <p:cTn id="97" dur="1000"/>
                                        <p:tgtEl>
                                          <p:spTgt spid="29"/>
                                        </p:tgtEl>
                                      </p:cBhvr>
                                    </p:animEffect>
                                    <p:anim calcmode="lin" valueType="num">
                                      <p:cBhvr>
                                        <p:cTn id="98" dur="1000" fill="hold"/>
                                        <p:tgtEl>
                                          <p:spTgt spid="29"/>
                                        </p:tgtEl>
                                        <p:attrNameLst>
                                          <p:attrName>ppt_x</p:attrName>
                                        </p:attrNameLst>
                                      </p:cBhvr>
                                      <p:tavLst>
                                        <p:tav tm="0">
                                          <p:val>
                                            <p:strVal val="#ppt_x"/>
                                          </p:val>
                                        </p:tav>
                                        <p:tav tm="100000">
                                          <p:val>
                                            <p:strVal val="#ppt_x"/>
                                          </p:val>
                                        </p:tav>
                                      </p:tavLst>
                                    </p:anim>
                                    <p:anim calcmode="lin" valueType="num">
                                      <p:cBhvr>
                                        <p:cTn id="9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14" presetClass="entr" presetSubtype="10" fill="hold" grpId="0" nodeType="clickEffect">
                                  <p:stCondLst>
                                    <p:cond delay="0"/>
                                  </p:stCondLst>
                                  <p:childTnLst>
                                    <p:set>
                                      <p:cBhvr>
                                        <p:cTn id="103" dur="1" fill="hold">
                                          <p:stCondLst>
                                            <p:cond delay="0"/>
                                          </p:stCondLst>
                                        </p:cTn>
                                        <p:tgtEl>
                                          <p:spTgt spid="30"/>
                                        </p:tgtEl>
                                        <p:attrNameLst>
                                          <p:attrName>style.visibility</p:attrName>
                                        </p:attrNameLst>
                                      </p:cBhvr>
                                      <p:to>
                                        <p:strVal val="visible"/>
                                      </p:to>
                                    </p:set>
                                    <p:animEffect transition="in" filter="randombar(horizontal)">
                                      <p:cBhvr>
                                        <p:cTn id="104" dur="500"/>
                                        <p:tgtEl>
                                          <p:spTgt spid="30"/>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1" fill="hold" grpId="0" nodeType="clickEffect">
                                  <p:stCondLst>
                                    <p:cond delay="0"/>
                                  </p:stCondLst>
                                  <p:childTnLst>
                                    <p:set>
                                      <p:cBhvr>
                                        <p:cTn id="108" dur="1" fill="hold">
                                          <p:stCondLst>
                                            <p:cond delay="0"/>
                                          </p:stCondLst>
                                        </p:cTn>
                                        <p:tgtEl>
                                          <p:spTgt spid="31"/>
                                        </p:tgtEl>
                                        <p:attrNameLst>
                                          <p:attrName>style.visibility</p:attrName>
                                        </p:attrNameLst>
                                      </p:cBhvr>
                                      <p:to>
                                        <p:strVal val="visible"/>
                                      </p:to>
                                    </p:set>
                                    <p:animEffect transition="in" filter="wipe(up)">
                                      <p:cBhvr>
                                        <p:cTn id="109" dur="500"/>
                                        <p:tgtEl>
                                          <p:spTgt spid="31"/>
                                        </p:tgtEl>
                                      </p:cBhvr>
                                    </p:animEffect>
                                  </p:childTnLst>
                                </p:cTn>
                              </p:par>
                            </p:childTnLst>
                          </p:cTn>
                        </p:par>
                      </p:childTnLst>
                    </p:cTn>
                  </p:par>
                  <p:par>
                    <p:cTn id="110" fill="hold">
                      <p:stCondLst>
                        <p:cond delay="indefinite"/>
                      </p:stCondLst>
                      <p:childTnLst>
                        <p:par>
                          <p:cTn id="111" fill="hold">
                            <p:stCondLst>
                              <p:cond delay="0"/>
                            </p:stCondLst>
                            <p:childTnLst>
                              <p:par>
                                <p:cTn id="112" presetID="42" presetClass="entr" presetSubtype="0" fill="hold" nodeType="clickEffect">
                                  <p:stCondLst>
                                    <p:cond delay="0"/>
                                  </p:stCondLst>
                                  <p:childTnLst>
                                    <p:set>
                                      <p:cBhvr>
                                        <p:cTn id="113" dur="1" fill="hold">
                                          <p:stCondLst>
                                            <p:cond delay="0"/>
                                          </p:stCondLst>
                                        </p:cTn>
                                        <p:tgtEl>
                                          <p:spTgt spid="33"/>
                                        </p:tgtEl>
                                        <p:attrNameLst>
                                          <p:attrName>style.visibility</p:attrName>
                                        </p:attrNameLst>
                                      </p:cBhvr>
                                      <p:to>
                                        <p:strVal val="visible"/>
                                      </p:to>
                                    </p:set>
                                    <p:animEffect transition="in" filter="fade">
                                      <p:cBhvr>
                                        <p:cTn id="114" dur="1000"/>
                                        <p:tgtEl>
                                          <p:spTgt spid="33"/>
                                        </p:tgtEl>
                                      </p:cBhvr>
                                    </p:animEffect>
                                    <p:anim calcmode="lin" valueType="num">
                                      <p:cBhvr>
                                        <p:cTn id="115" dur="1000" fill="hold"/>
                                        <p:tgtEl>
                                          <p:spTgt spid="33"/>
                                        </p:tgtEl>
                                        <p:attrNameLst>
                                          <p:attrName>ppt_x</p:attrName>
                                        </p:attrNameLst>
                                      </p:cBhvr>
                                      <p:tavLst>
                                        <p:tav tm="0">
                                          <p:val>
                                            <p:strVal val="#ppt_x"/>
                                          </p:val>
                                        </p:tav>
                                        <p:tav tm="100000">
                                          <p:val>
                                            <p:strVal val="#ppt_x"/>
                                          </p:val>
                                        </p:tav>
                                      </p:tavLst>
                                    </p:anim>
                                    <p:anim calcmode="lin" valueType="num">
                                      <p:cBhvr>
                                        <p:cTn id="11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14" presetClass="entr" presetSubtype="10" fill="hold" grpId="0" nodeType="clickEffect">
                                  <p:stCondLst>
                                    <p:cond delay="0"/>
                                  </p:stCondLst>
                                  <p:childTnLst>
                                    <p:set>
                                      <p:cBhvr>
                                        <p:cTn id="120" dur="1" fill="hold">
                                          <p:stCondLst>
                                            <p:cond delay="0"/>
                                          </p:stCondLst>
                                        </p:cTn>
                                        <p:tgtEl>
                                          <p:spTgt spid="34"/>
                                        </p:tgtEl>
                                        <p:attrNameLst>
                                          <p:attrName>style.visibility</p:attrName>
                                        </p:attrNameLst>
                                      </p:cBhvr>
                                      <p:to>
                                        <p:strVal val="visible"/>
                                      </p:to>
                                    </p:set>
                                    <p:animEffect transition="in" filter="randombar(horizontal)">
                                      <p:cBhvr>
                                        <p:cTn id="12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13" grpId="0"/>
      <p:bldP spid="15" grpId="0" animBg="1"/>
      <p:bldP spid="18" grpId="0"/>
      <p:bldP spid="19" grpId="0" animBg="1"/>
      <p:bldP spid="22" grpId="0"/>
      <p:bldP spid="23" grpId="0" animBg="1"/>
      <p:bldP spid="26" grpId="0"/>
      <p:bldP spid="27" grpId="0" animBg="1"/>
      <p:bldP spid="30" grpId="0"/>
      <p:bldP spid="31" grpId="0" animBg="1"/>
      <p:bldP spid="34" grpId="0"/>
    </p:bldLst>
  </p:timing>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4F503EC-3FFF-4193-A86F-39150E2BAC75}">
  <ds:schemaRefs>
    <ds:schemaRef ds:uri="http://schemas.microsoft.com/office/2006/documentManagement/types"/>
    <ds:schemaRef ds:uri="http://schemas.microsoft.com/office/2006/metadata/properties"/>
    <ds:schemaRef ds:uri="16c05727-aa75-4e4a-9b5f-8a80a1165891"/>
    <ds:schemaRef ds:uri="http://www.w3.org/XML/1998/namespace"/>
    <ds:schemaRef ds:uri="http://schemas.microsoft.com/office/infopath/2007/PartnerControls"/>
    <ds:schemaRef ds:uri="http://purl.org/dc/terms/"/>
    <ds:schemaRef ds:uri="http://schemas.openxmlformats.org/package/2006/metadata/core-properties"/>
    <ds:schemaRef ds:uri="71af3243-3dd4-4a8d-8c0d-dd76da1f02a5"/>
    <ds:schemaRef ds:uri="http://purl.org/dc/dcmitype/"/>
    <ds:schemaRef ds:uri="http://purl.org/dc/elements/1.1/"/>
  </ds:schemaRefs>
</ds:datastoreItem>
</file>

<file path=customXml/itemProps3.xml><?xml version="1.0" encoding="utf-8"?>
<ds:datastoreItem xmlns:ds="http://schemas.openxmlformats.org/officeDocument/2006/customXml" ds:itemID="{2E5ECA37-C458-4BA2-A090-D7A19E07B4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{F20A3667-5BAD-4745-9D22-7B62BA5D6D91}tf11429527_win32</Template>
  <TotalTime>3477</TotalTime>
  <Words>1652</Words>
  <Application>Microsoft Office PowerPoint</Application>
  <PresentationFormat>Widescreen</PresentationFormat>
  <Paragraphs>202</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Bookman Old Style</vt:lpstr>
      <vt:lpstr>Calibri</vt:lpstr>
      <vt:lpstr>Franklin Gothic Book</vt:lpstr>
      <vt:lpstr>Wingdings</vt:lpstr>
      <vt:lpstr>1_RetrospectVTI</vt:lpstr>
      <vt:lpstr>Introduction To Docker</vt:lpstr>
      <vt:lpstr>Introduction To Docker</vt:lpstr>
      <vt:lpstr>Introduction To Docker</vt:lpstr>
      <vt:lpstr>Introduction To Docker</vt:lpstr>
      <vt:lpstr>Introduction To Docker</vt:lpstr>
      <vt:lpstr>Introduction To Docker</vt:lpstr>
      <vt:lpstr>Introduction To Docker</vt:lpstr>
      <vt:lpstr>Introduction To Docker</vt:lpstr>
      <vt:lpstr>Introduction To Docker</vt:lpstr>
      <vt:lpstr>Introduction To Docker</vt:lpstr>
      <vt:lpstr>Introduction To Docker</vt:lpstr>
      <vt:lpstr>Introduction To Docker</vt:lpstr>
      <vt:lpstr>Introduction To Docker</vt:lpstr>
      <vt:lpstr>Introduction To Docker</vt:lpstr>
      <vt:lpstr>Introduction To Docker</vt:lpstr>
      <vt:lpstr>Introduction To Docker</vt:lpstr>
      <vt:lpstr>Introduction To Docker</vt:lpstr>
      <vt:lpstr>Introduction To Docker</vt:lpstr>
      <vt:lpstr>Introduction To Docker</vt:lpstr>
      <vt:lpstr>Introduction To Docker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Solution Architect : Associate (SAA-C02)</dc:title>
  <dc:creator>Vikas Nehra</dc:creator>
  <cp:lastModifiedBy>Vikas Nehra</cp:lastModifiedBy>
  <cp:revision>666</cp:revision>
  <dcterms:created xsi:type="dcterms:W3CDTF">2021-09-23T07:38:41Z</dcterms:created>
  <dcterms:modified xsi:type="dcterms:W3CDTF">2024-11-06T15:32:27Z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