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7"/>
  </p:notesMasterIdLst>
  <p:sldIdLst>
    <p:sldId id="348" r:id="rId5"/>
    <p:sldId id="349" r:id="rId6"/>
    <p:sldId id="350" r:id="rId7"/>
    <p:sldId id="351" r:id="rId8"/>
    <p:sldId id="352" r:id="rId9"/>
    <p:sldId id="353" r:id="rId10"/>
    <p:sldId id="354" r:id="rId11"/>
    <p:sldId id="356" r:id="rId12"/>
    <p:sldId id="355" r:id="rId13"/>
    <p:sldId id="357" r:id="rId14"/>
    <p:sldId id="358" r:id="rId15"/>
    <p:sldId id="35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Vikas Nehra" initials="VN" lastIdx="1" clrIdx="0">
    <p:extLst>
      <p:ext uri="{19B8F6BF-5375-455C-9EA6-DF929625EA0E}">
        <p15:presenceInfo xmlns:p15="http://schemas.microsoft.com/office/powerpoint/2012/main" userId="afdf3d125459abd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5" autoAdjust="0"/>
    <p:restoredTop sz="94613" autoAdjust="0"/>
  </p:normalViewPr>
  <p:slideViewPr>
    <p:cSldViewPr snapToGrid="0">
      <p:cViewPr varScale="1">
        <p:scale>
          <a:sx n="117" d="100"/>
          <a:sy n="117" d="100"/>
        </p:scale>
        <p:origin x="557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351800-8BC5-4ACD-BF25-EAF8FAD9488F}" type="datetimeFigureOut">
              <a:rPr lang="en-IN" smtClean="0"/>
              <a:t>08-11-2024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66E34F-942F-4881-83F8-D8D42E66FE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86049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66E34F-942F-4881-83F8-D8D42E66FE5D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84582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66E34F-942F-4881-83F8-D8D42E66FE5D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27414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66E34F-942F-4881-83F8-D8D42E66FE5D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39529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66E34F-942F-4881-83F8-D8D42E66FE5D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53436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66E34F-942F-4881-83F8-D8D42E66FE5D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32867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66E34F-942F-4881-83F8-D8D42E66FE5D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48702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66E34F-942F-4881-83F8-D8D42E66FE5D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91872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66E34F-942F-4881-83F8-D8D42E66FE5D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54809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66E34F-942F-4881-83F8-D8D42E66FE5D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05212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66E34F-942F-4881-83F8-D8D42E66FE5D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44039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66E34F-942F-4881-83F8-D8D42E66FE5D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38497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66E34F-942F-4881-83F8-D8D42E66FE5D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740188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11/8/2024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4141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11/8/2024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7059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11/8/2024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427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11/8/2024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905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11/8/2024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3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11/8/2024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48203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11/8/2024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097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11/8/2024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615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11/8/2024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894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11/8/2024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1274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E1530B0-6F96-46C0-8B3E-3215CB756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54910CF-1B56-45D3-960A-E89F7B3B9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E422CB-EBC9-4703-870C-8981A4958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00" y="0"/>
            <a:ext cx="3784405" cy="3666067"/>
          </a:xfrm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dirty="0">
                <a:solidFill>
                  <a:schemeClr val="bg1"/>
                </a:solidFill>
                <a:latin typeface="+mn-lt"/>
              </a:rPr>
              <a:t>Objective of Docker Training</a:t>
            </a:r>
            <a:endParaRPr lang="en-US" sz="44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82EE23-4900-33B4-556B-BC9AD1C26062}"/>
              </a:ext>
            </a:extLst>
          </p:cNvPr>
          <p:cNvSpPr txBox="1"/>
          <p:nvPr/>
        </p:nvSpPr>
        <p:spPr>
          <a:xfrm>
            <a:off x="4195289" y="555760"/>
            <a:ext cx="7852229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000" b="1" dirty="0"/>
              <a:t>Objective of Docker Training:</a:t>
            </a:r>
          </a:p>
          <a:p>
            <a:pPr algn="just"/>
            <a:r>
              <a:rPr lang="en-GB" sz="2000" dirty="0"/>
              <a:t>The objective of Docker training is to provide a comprehensive understanding of how Docker works and to equip participants with practical skills for containerizing, deploying and managing applications efficiently. </a:t>
            </a:r>
          </a:p>
          <a:p>
            <a:pPr algn="just"/>
            <a:endParaRPr lang="en-GB" sz="2000" dirty="0"/>
          </a:p>
          <a:p>
            <a:pPr algn="just"/>
            <a:r>
              <a:rPr lang="en-GB" sz="2000" dirty="0"/>
              <a:t>Here’s a breakdown of specific goals for Docker training:</a:t>
            </a:r>
          </a:p>
          <a:p>
            <a:pPr algn="just"/>
            <a:endParaRPr lang="en-GB" sz="2000" dirty="0"/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GB" sz="2000" b="1" dirty="0"/>
              <a:t>Understand Containerization Concepts:</a:t>
            </a:r>
            <a:endParaRPr lang="en-GB" sz="2000" dirty="0"/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GB" sz="2000" dirty="0"/>
              <a:t>Learn the fundamentals of containerization and how it differs from traditional virtualization.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GB" sz="2000" dirty="0"/>
              <a:t>Grasp the advantages of containers, such as portability, efficiency and isolated environments.</a:t>
            </a:r>
          </a:p>
          <a:p>
            <a:pPr algn="just"/>
            <a:endParaRPr lang="en-GB" sz="2000" dirty="0"/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GB" sz="2000" b="1" dirty="0"/>
              <a:t>Learn Docker Basics: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GB" sz="2000" dirty="0"/>
              <a:t>Install and configure Docker on different operating systems.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GB" sz="2000" dirty="0"/>
              <a:t>Understand core Docker components: Docker Engine, containers, images, </a:t>
            </a:r>
            <a:r>
              <a:rPr lang="en-GB" sz="2000" dirty="0" err="1"/>
              <a:t>Dockerfiles</a:t>
            </a:r>
            <a:r>
              <a:rPr lang="en-GB" sz="2000" dirty="0"/>
              <a:t> and Docker Hub.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GB" sz="2000" dirty="0"/>
              <a:t>Learn basic Docker commands to manage images, containers, volumes and networks.</a:t>
            </a:r>
          </a:p>
        </p:txBody>
      </p:sp>
    </p:spTree>
    <p:extLst>
      <p:ext uri="{BB962C8B-B14F-4D97-AF65-F5344CB8AC3E}">
        <p14:creationId xmlns:p14="http://schemas.microsoft.com/office/powerpoint/2010/main" val="4178062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E1530B0-6F96-46C0-8B3E-3215CB756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54910CF-1B56-45D3-960A-E89F7B3B9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E422CB-EBC9-4703-870C-8981A4958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00" y="0"/>
            <a:ext cx="3784405" cy="3666067"/>
          </a:xfrm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dirty="0">
                <a:solidFill>
                  <a:schemeClr val="bg1"/>
                </a:solidFill>
                <a:latin typeface="+mn-lt"/>
              </a:rPr>
              <a:t>Objective of Docker Training</a:t>
            </a:r>
            <a:endParaRPr lang="en-US" sz="44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82EE23-4900-33B4-556B-BC9AD1C26062}"/>
              </a:ext>
            </a:extLst>
          </p:cNvPr>
          <p:cNvSpPr txBox="1"/>
          <p:nvPr/>
        </p:nvSpPr>
        <p:spPr>
          <a:xfrm>
            <a:off x="4212771" y="562292"/>
            <a:ext cx="7852229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000" b="1" dirty="0"/>
              <a:t>Prerequisites To Learn Docker:</a:t>
            </a:r>
            <a:endParaRPr lang="en-GB" sz="2000" dirty="0"/>
          </a:p>
          <a:p>
            <a:pPr algn="just"/>
            <a:endParaRPr lang="en-GB" sz="2000" b="1" dirty="0"/>
          </a:p>
          <a:p>
            <a:pPr algn="just"/>
            <a:r>
              <a:rPr lang="en-GB" sz="2000" dirty="0"/>
              <a:t>To effectively learn Docker, having some foundational knowledge and skills in place will make the process much smoother. </a:t>
            </a:r>
          </a:p>
          <a:p>
            <a:pPr algn="just"/>
            <a:endParaRPr lang="en-GB" sz="2000" dirty="0"/>
          </a:p>
          <a:p>
            <a:pPr algn="just"/>
            <a:r>
              <a:rPr lang="en-GB" sz="2000" dirty="0"/>
              <a:t>Here are the recommended prerequisites:</a:t>
            </a:r>
          </a:p>
          <a:p>
            <a:pPr algn="just"/>
            <a:endParaRPr lang="en-GB" sz="2000" dirty="0"/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GB" sz="2000" b="1" dirty="0"/>
              <a:t>Basic Command Line Skills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GB" sz="2000" dirty="0"/>
              <a:t>Familiarity with the command line (especially in Linux) is essential, as Docker primarily uses command-line tools.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GB" sz="2000" dirty="0"/>
              <a:t>Understanding basic shell commands for navigation, file manipulation, and system monitoring will be useful.</a:t>
            </a:r>
            <a:endParaRPr lang="en-IN" sz="2000" dirty="0"/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en-IN" sz="2000" dirty="0"/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GB" sz="2000" b="1" dirty="0"/>
              <a:t>Operating System Fundamentals (Linux/Unix)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GB" sz="2000" dirty="0"/>
              <a:t>Since Docker containers often run on Linux, a basic understanding of Linux is beneficial.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GB" sz="2000" dirty="0"/>
              <a:t>Concepts like processes, file permissions, and basic system administration are helpful.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GB" sz="2000" dirty="0"/>
              <a:t>Familiarity with package managers (e.g., apt for Ubuntu, yum/</a:t>
            </a:r>
            <a:r>
              <a:rPr lang="en-GB" sz="2000" dirty="0" err="1"/>
              <a:t>dnf</a:t>
            </a:r>
            <a:r>
              <a:rPr lang="en-GB" sz="2000" dirty="0"/>
              <a:t> for CentOS/RHEL) will be </a:t>
            </a:r>
            <a:r>
              <a:rPr lang="en-GB" sz="2000"/>
              <a:t>useful.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328629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E1530B0-6F96-46C0-8B3E-3215CB756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54910CF-1B56-45D3-960A-E89F7B3B9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E422CB-EBC9-4703-870C-8981A4958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00" y="0"/>
            <a:ext cx="3784405" cy="3666067"/>
          </a:xfrm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dirty="0">
                <a:solidFill>
                  <a:schemeClr val="bg1"/>
                </a:solidFill>
                <a:latin typeface="+mn-lt"/>
              </a:rPr>
              <a:t>Objective of Docker Training</a:t>
            </a:r>
            <a:endParaRPr lang="en-US" sz="44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82EE23-4900-33B4-556B-BC9AD1C26062}"/>
              </a:ext>
            </a:extLst>
          </p:cNvPr>
          <p:cNvSpPr txBox="1"/>
          <p:nvPr/>
        </p:nvSpPr>
        <p:spPr>
          <a:xfrm>
            <a:off x="4212771" y="562292"/>
            <a:ext cx="7852229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000" b="1" dirty="0"/>
              <a:t>Prerequisites To Learn Docker:</a:t>
            </a:r>
            <a:endParaRPr lang="en-GB" sz="2000" dirty="0"/>
          </a:p>
          <a:p>
            <a:pPr algn="just"/>
            <a:endParaRPr lang="en-GB" sz="2000" b="1" dirty="0"/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GB" sz="2000" b="1" dirty="0"/>
              <a:t>Networking Basics: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GB" sz="2000" dirty="0"/>
              <a:t>Knowledge of networking concepts such as IP addresses, ports and protocols (TCP/UDP) is essential for managing container networking.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GB" sz="2000" dirty="0"/>
              <a:t>Understanding how DNS, load balancing and firewall rules work is beneficial.</a:t>
            </a:r>
          </a:p>
          <a:p>
            <a:pPr algn="just"/>
            <a:endParaRPr lang="en-GB" sz="2000" dirty="0"/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GB" sz="2000" b="1" dirty="0"/>
              <a:t>Virtualization and Container Concepts: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GB" sz="2000" dirty="0"/>
              <a:t>Familiarize yourself with the differences between virtual machines and containers.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GB" sz="2000" dirty="0"/>
              <a:t>Basic understanding of containerization principles and its use cases is helpful.</a:t>
            </a:r>
          </a:p>
          <a:p>
            <a:pPr algn="just"/>
            <a:endParaRPr lang="en-GB" sz="2000" dirty="0"/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GB" sz="2000" b="1" dirty="0"/>
              <a:t>Basic Understanding of Application Development: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GB" sz="2000" dirty="0"/>
              <a:t>If you’re a developer, knowledge of how applications are built, especially web-based applications, can help you grasp Docker’s benefits in a development workflow.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GB" sz="2000" dirty="0"/>
              <a:t>Familiarity with concepts like dependencies, environment variables, and configuration management is useful.</a:t>
            </a:r>
          </a:p>
        </p:txBody>
      </p:sp>
    </p:spTree>
    <p:extLst>
      <p:ext uri="{BB962C8B-B14F-4D97-AF65-F5344CB8AC3E}">
        <p14:creationId xmlns:p14="http://schemas.microsoft.com/office/powerpoint/2010/main" val="3272608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E1530B0-6F96-46C0-8B3E-3215CB756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54910CF-1B56-45D3-960A-E89F7B3B9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E422CB-EBC9-4703-870C-8981A4958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00" y="0"/>
            <a:ext cx="3784405" cy="3666067"/>
          </a:xfrm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dirty="0">
                <a:solidFill>
                  <a:schemeClr val="bg1"/>
                </a:solidFill>
                <a:latin typeface="+mn-lt"/>
              </a:rPr>
              <a:t>Objective of Docker Training</a:t>
            </a:r>
            <a:endParaRPr lang="en-US" sz="44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82EE23-4900-33B4-556B-BC9AD1C26062}"/>
              </a:ext>
            </a:extLst>
          </p:cNvPr>
          <p:cNvSpPr txBox="1"/>
          <p:nvPr/>
        </p:nvSpPr>
        <p:spPr>
          <a:xfrm>
            <a:off x="4212771" y="562292"/>
            <a:ext cx="7852229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000" b="1" dirty="0"/>
              <a:t>Prerequisites To Learn Docker:</a:t>
            </a:r>
            <a:endParaRPr lang="en-GB" sz="2000" dirty="0"/>
          </a:p>
          <a:p>
            <a:pPr algn="just"/>
            <a:endParaRPr lang="en-GB" sz="2000" b="1" dirty="0"/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GB" sz="2000" b="1" dirty="0"/>
              <a:t>Version Control (Optional):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GB" sz="2000" dirty="0"/>
              <a:t>While not strictly necessary, knowing how to use version control (e.g., Git) is helpful, especially when working with Docker in collaborative or CI/CD environments.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GB" sz="2000" b="1" dirty="0"/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GB" sz="2000" b="1" dirty="0"/>
              <a:t>Familiarity with YAML (Optional):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GB" sz="2000" dirty="0"/>
              <a:t>Docker Compose files are written in YAML, so understanding basic YAML syntax can make learning Docker Compose easier.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GB" sz="2000" b="1" dirty="0"/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GB" sz="2000" b="1" dirty="0"/>
              <a:t>Additional Learning Areas (for Advanced Use):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GB" sz="2000" dirty="0"/>
              <a:t>Orchestration Tools (e.g., Kubernetes): If you plan to use Docker in production or at scale, consider learning container orchestration with Kubernetes.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GB" sz="2000" dirty="0"/>
              <a:t>CI/CD Concepts: Docker is often used in CI/CD workflows, so understanding how Docker integrates with CI/CD tools (e.g., Jenkins, GitLab CI/CD) is beneficial.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GB" sz="2000" dirty="0"/>
              <a:t>With these foundational skills, you’ll be well-prepared to start learning Docker and understand its core functionalities effectively.</a:t>
            </a:r>
          </a:p>
        </p:txBody>
      </p:sp>
    </p:spTree>
    <p:extLst>
      <p:ext uri="{BB962C8B-B14F-4D97-AF65-F5344CB8AC3E}">
        <p14:creationId xmlns:p14="http://schemas.microsoft.com/office/powerpoint/2010/main" val="1518440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E1530B0-6F96-46C0-8B3E-3215CB756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54910CF-1B56-45D3-960A-E89F7B3B9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E422CB-EBC9-4703-870C-8981A4958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00" y="0"/>
            <a:ext cx="3784405" cy="3666067"/>
          </a:xfrm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dirty="0">
                <a:solidFill>
                  <a:schemeClr val="bg1"/>
                </a:solidFill>
                <a:latin typeface="+mn-lt"/>
              </a:rPr>
              <a:t>Objective of Docker Training</a:t>
            </a:r>
            <a:endParaRPr lang="en-US" sz="44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82EE23-4900-33B4-556B-BC9AD1C26062}"/>
              </a:ext>
            </a:extLst>
          </p:cNvPr>
          <p:cNvSpPr txBox="1"/>
          <p:nvPr/>
        </p:nvSpPr>
        <p:spPr>
          <a:xfrm>
            <a:off x="4195289" y="555760"/>
            <a:ext cx="7852229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000" b="1" dirty="0"/>
              <a:t>Objective of Docker Training:</a:t>
            </a:r>
          </a:p>
          <a:p>
            <a:pPr algn="just"/>
            <a:endParaRPr lang="en-IN" sz="2000" b="1" dirty="0"/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GB" sz="2000" b="1" dirty="0"/>
              <a:t>Build and Manage Docker Images: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GB" sz="2000" dirty="0"/>
              <a:t>Write </a:t>
            </a:r>
            <a:r>
              <a:rPr lang="en-GB" sz="2000" dirty="0" err="1"/>
              <a:t>Dockerfiles</a:t>
            </a:r>
            <a:r>
              <a:rPr lang="en-GB" sz="2000" dirty="0"/>
              <a:t> to create custom images for applications.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GB" sz="2000" dirty="0"/>
              <a:t>Understand image layering and caching to optimize builds.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GB" sz="2000" dirty="0"/>
              <a:t>Learn to push and pull images to and from Docker Hub or private repositories.</a:t>
            </a:r>
          </a:p>
          <a:p>
            <a:pPr algn="just"/>
            <a:endParaRPr lang="en-GB" sz="2000" dirty="0"/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GB" sz="2000" b="1" dirty="0"/>
              <a:t>Deploy and Manage Containers: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GB" sz="2000" dirty="0"/>
              <a:t>Run applications in containers using different options and configurations.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GB" sz="2000" dirty="0"/>
              <a:t>Manage container lifecycle (start, stop, restart, remove).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GB" sz="2000" dirty="0"/>
              <a:t>Use environment variables, volumes and networks to configure containers for real-world applications.</a:t>
            </a:r>
          </a:p>
          <a:p>
            <a:pPr algn="just"/>
            <a:endParaRPr lang="en-IN" sz="2000" b="1" dirty="0"/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GB" sz="2000" b="1" dirty="0"/>
              <a:t>Networking and Storage in Docker: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GB" sz="2000" dirty="0"/>
              <a:t>Configure container networking, including bridge networks, host networks and custom networks.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GB" sz="2000" dirty="0"/>
              <a:t>Use volumes and bind mounts to manage persistent storage for containers.</a:t>
            </a:r>
            <a:endParaRPr lang="en-IN" sz="2000" b="1" dirty="0"/>
          </a:p>
        </p:txBody>
      </p:sp>
    </p:spTree>
    <p:extLst>
      <p:ext uri="{BB962C8B-B14F-4D97-AF65-F5344CB8AC3E}">
        <p14:creationId xmlns:p14="http://schemas.microsoft.com/office/powerpoint/2010/main" val="895455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E1530B0-6F96-46C0-8B3E-3215CB756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54910CF-1B56-45D3-960A-E89F7B3B9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E422CB-EBC9-4703-870C-8981A4958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00" y="0"/>
            <a:ext cx="3784405" cy="3666067"/>
          </a:xfrm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dirty="0">
                <a:solidFill>
                  <a:schemeClr val="bg1"/>
                </a:solidFill>
                <a:latin typeface="+mn-lt"/>
              </a:rPr>
              <a:t>Objective of Docker Training</a:t>
            </a:r>
            <a:endParaRPr lang="en-US" sz="44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82EE23-4900-33B4-556B-BC9AD1C26062}"/>
              </a:ext>
            </a:extLst>
          </p:cNvPr>
          <p:cNvSpPr txBox="1"/>
          <p:nvPr/>
        </p:nvSpPr>
        <p:spPr>
          <a:xfrm>
            <a:off x="4195289" y="555760"/>
            <a:ext cx="7852229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000" b="1" dirty="0"/>
              <a:t>Objective of Docker Training:</a:t>
            </a:r>
          </a:p>
          <a:p>
            <a:pPr algn="just"/>
            <a:endParaRPr lang="en-IN" sz="2000" b="1" dirty="0"/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GB" sz="2000" b="1" dirty="0"/>
              <a:t>Implement Docker Compose: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GB" sz="2000" dirty="0"/>
              <a:t>Use Docker Compose to define and run multi-container applications.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GB" sz="2000" dirty="0"/>
              <a:t>Learn how to orchestrate complex applications that require multiple containers, like microservices architectures.</a:t>
            </a:r>
          </a:p>
          <a:p>
            <a:pPr algn="just"/>
            <a:endParaRPr lang="en-GB" sz="2000" dirty="0"/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GB" sz="2000" b="1" dirty="0"/>
              <a:t>Best Practices and Security: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GB" sz="2000" dirty="0"/>
              <a:t>Implement best practices for writing </a:t>
            </a:r>
            <a:r>
              <a:rPr lang="en-GB" sz="2000" dirty="0" err="1"/>
              <a:t>Dockerfiles</a:t>
            </a:r>
            <a:r>
              <a:rPr lang="en-GB" sz="2000" dirty="0"/>
              <a:t> and managing containers.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GB" sz="2000" dirty="0"/>
              <a:t>Learn security best practices to minimize vulnerabilities in </a:t>
            </a:r>
            <a:r>
              <a:rPr lang="en-GB" sz="2000" dirty="0" err="1"/>
              <a:t>Dockerized</a:t>
            </a:r>
            <a:r>
              <a:rPr lang="en-GB" sz="2000" dirty="0"/>
              <a:t> applications.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GB" sz="2000" dirty="0"/>
              <a:t>Explore user roles and access control with Docker Content Trust and other security measures.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endParaRPr lang="en-GB" sz="2000" dirty="0"/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GB" sz="2000" b="1" dirty="0"/>
              <a:t>Introduction to Docker Orchestration: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GB" sz="2000" dirty="0"/>
              <a:t>Understand container orchestration and its need in large-scale applications.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GB" sz="2000" dirty="0"/>
              <a:t>Get an overview of Docker Swarm and Kubernetes as orchestration tools for managing containerized applications in production.</a:t>
            </a:r>
          </a:p>
        </p:txBody>
      </p:sp>
    </p:spTree>
    <p:extLst>
      <p:ext uri="{BB962C8B-B14F-4D97-AF65-F5344CB8AC3E}">
        <p14:creationId xmlns:p14="http://schemas.microsoft.com/office/powerpoint/2010/main" val="1486327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E1530B0-6F96-46C0-8B3E-3215CB756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54910CF-1B56-45D3-960A-E89F7B3B9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E422CB-EBC9-4703-870C-8981A4958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00" y="0"/>
            <a:ext cx="3784405" cy="3666067"/>
          </a:xfrm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dirty="0">
                <a:solidFill>
                  <a:schemeClr val="bg1"/>
                </a:solidFill>
                <a:latin typeface="+mn-lt"/>
              </a:rPr>
              <a:t>Objective of Docker Training</a:t>
            </a:r>
            <a:endParaRPr lang="en-US" sz="44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82EE23-4900-33B4-556B-BC9AD1C26062}"/>
              </a:ext>
            </a:extLst>
          </p:cNvPr>
          <p:cNvSpPr txBox="1"/>
          <p:nvPr/>
        </p:nvSpPr>
        <p:spPr>
          <a:xfrm>
            <a:off x="4195289" y="555760"/>
            <a:ext cx="7852229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000" b="1" dirty="0"/>
              <a:t>Objective of Docker Training:</a:t>
            </a:r>
          </a:p>
          <a:p>
            <a:pPr algn="just"/>
            <a:endParaRPr lang="en-IN" sz="2000" b="1" dirty="0"/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GB" sz="2000" b="1" dirty="0"/>
              <a:t>Troubleshooting and Debugging: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GB" sz="2000" dirty="0"/>
              <a:t>Learn basic troubleshooting techniques to diagnose and resolve container issues.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GB" sz="2000" dirty="0"/>
              <a:t>Use Docker logs, Docker events and other tools to monitor and troubleshoot containers.</a:t>
            </a:r>
          </a:p>
          <a:p>
            <a:pPr algn="just"/>
            <a:endParaRPr lang="en-GB" sz="2000" dirty="0"/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GB" sz="2000" b="1" dirty="0"/>
              <a:t>By the end of the training, participants should be able to: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GB" sz="2000" dirty="0"/>
              <a:t>Confidently create, deploy and manage Docker containers.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GB" sz="2000" dirty="0"/>
              <a:t>Integrate Docker into a DevOps workflow, making development, testing and deployment more efficient.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GB" sz="2000" dirty="0"/>
              <a:t>Understand how Docker fits within a broader container ecosystem, including orchestration with Kubernetes.</a:t>
            </a:r>
          </a:p>
          <a:p>
            <a:pPr algn="just"/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3513175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E1530B0-6F96-46C0-8B3E-3215CB756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54910CF-1B56-45D3-960A-E89F7B3B9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E422CB-EBC9-4703-870C-8981A4958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00" y="0"/>
            <a:ext cx="3784405" cy="3666067"/>
          </a:xfrm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dirty="0">
                <a:solidFill>
                  <a:schemeClr val="bg1"/>
                </a:solidFill>
                <a:latin typeface="+mn-lt"/>
              </a:rPr>
              <a:t>Objective of Docker Training</a:t>
            </a:r>
            <a:endParaRPr lang="en-US" sz="44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82EE23-4900-33B4-556B-BC9AD1C26062}"/>
              </a:ext>
            </a:extLst>
          </p:cNvPr>
          <p:cNvSpPr txBox="1"/>
          <p:nvPr/>
        </p:nvSpPr>
        <p:spPr>
          <a:xfrm>
            <a:off x="4195289" y="555760"/>
            <a:ext cx="7852229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000" b="1" dirty="0"/>
              <a:t>Docker Certifications:</a:t>
            </a:r>
          </a:p>
          <a:p>
            <a:pPr algn="just"/>
            <a:r>
              <a:rPr lang="en-GB" sz="2000" dirty="0"/>
              <a:t>There are several globally recognized certifications for Docker and containerization skills, suitable for different levels of expertise. </a:t>
            </a:r>
          </a:p>
          <a:p>
            <a:pPr algn="just"/>
            <a:endParaRPr lang="en-GB" sz="2000" dirty="0"/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IN" sz="2000" b="1" dirty="0"/>
              <a:t>Docker Certified Associate (DCA):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IN" sz="2000" dirty="0"/>
              <a:t>Provider: Docker, Inc.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IN" sz="2000" dirty="0"/>
              <a:t>Level: Associate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IN" sz="2000" dirty="0"/>
              <a:t>Target Audience: DevOps engineers, system administrators and software developers.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IN" sz="2000" dirty="0"/>
              <a:t>Objective: Validates foundational skills in Docker, covering containerization concepts, image and container management, networking, storage, security and orchestration basics.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IN" sz="2000" dirty="0"/>
              <a:t>Skills Tested:</a:t>
            </a:r>
          </a:p>
          <a:p>
            <a:pPr marL="800100" lvl="1" indent="-342900" algn="just">
              <a:buFont typeface="Wingdings" panose="05000000000000000000" pitchFamily="2" charset="2"/>
              <a:buChar char="ü"/>
            </a:pPr>
            <a:r>
              <a:rPr lang="en-IN" sz="2000" dirty="0"/>
              <a:t>Docker installation and configuration</a:t>
            </a:r>
          </a:p>
          <a:p>
            <a:pPr marL="800100" lvl="1" indent="-342900" algn="just">
              <a:buFont typeface="Wingdings" panose="05000000000000000000" pitchFamily="2" charset="2"/>
              <a:buChar char="ü"/>
            </a:pPr>
            <a:r>
              <a:rPr lang="en-IN" sz="2000" dirty="0"/>
              <a:t>Container creation and management</a:t>
            </a:r>
          </a:p>
          <a:p>
            <a:pPr marL="800100" lvl="1" indent="-342900" algn="just">
              <a:buFont typeface="Wingdings" panose="05000000000000000000" pitchFamily="2" charset="2"/>
              <a:buChar char="ü"/>
            </a:pPr>
            <a:r>
              <a:rPr lang="en-IN" sz="2000" dirty="0"/>
              <a:t>Docker networking and storage</a:t>
            </a:r>
          </a:p>
          <a:p>
            <a:pPr marL="800100" lvl="1" indent="-342900" algn="just">
              <a:buFont typeface="Wingdings" panose="05000000000000000000" pitchFamily="2" charset="2"/>
              <a:buChar char="ü"/>
            </a:pPr>
            <a:r>
              <a:rPr lang="en-IN" sz="2000" dirty="0"/>
              <a:t>Docker security best practices</a:t>
            </a:r>
          </a:p>
          <a:p>
            <a:pPr marL="800100" lvl="1" indent="-342900" algn="just">
              <a:buFont typeface="Wingdings" panose="05000000000000000000" pitchFamily="2" charset="2"/>
              <a:buChar char="ü"/>
            </a:pPr>
            <a:r>
              <a:rPr lang="en-IN" sz="2000" dirty="0"/>
              <a:t>Docker Swarm basics and Kubernetes overview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IN" sz="2000" dirty="0"/>
              <a:t>Exam Format: Multiple-choice questions.</a:t>
            </a:r>
          </a:p>
        </p:txBody>
      </p:sp>
    </p:spTree>
    <p:extLst>
      <p:ext uri="{BB962C8B-B14F-4D97-AF65-F5344CB8AC3E}">
        <p14:creationId xmlns:p14="http://schemas.microsoft.com/office/powerpoint/2010/main" val="214874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E1530B0-6F96-46C0-8B3E-3215CB756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54910CF-1B56-45D3-960A-E89F7B3B9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E422CB-EBC9-4703-870C-8981A4958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00" y="0"/>
            <a:ext cx="3784405" cy="3666067"/>
          </a:xfrm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dirty="0">
                <a:solidFill>
                  <a:schemeClr val="bg1"/>
                </a:solidFill>
                <a:latin typeface="+mn-lt"/>
              </a:rPr>
              <a:t>Objective of Docker Training</a:t>
            </a:r>
            <a:endParaRPr lang="en-US" sz="44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82EE23-4900-33B4-556B-BC9AD1C26062}"/>
              </a:ext>
            </a:extLst>
          </p:cNvPr>
          <p:cNvSpPr txBox="1"/>
          <p:nvPr/>
        </p:nvSpPr>
        <p:spPr>
          <a:xfrm>
            <a:off x="4195289" y="555760"/>
            <a:ext cx="7852229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000" b="1" dirty="0"/>
              <a:t>Docker Certifications:</a:t>
            </a:r>
          </a:p>
          <a:p>
            <a:pPr algn="just"/>
            <a:endParaRPr lang="en-GB" sz="2000" dirty="0"/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IN" sz="2000" b="1" dirty="0"/>
              <a:t>Certified Kubernetes Administrator (CKA):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GB" sz="2000" dirty="0"/>
              <a:t>Provider: CNCF and Linux Foundation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GB" sz="2000" dirty="0"/>
              <a:t>Level: Advanced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GB" sz="2000" dirty="0"/>
              <a:t>Target Audience: System administrators, DevOps engineers and platform engineers who want to manage Kubernetes clusters.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GB" sz="2000" dirty="0"/>
              <a:t>Objective: Tests expertise in Kubernetes cluster administration, including using Docker or other container runtimes.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GB" sz="2000" dirty="0"/>
              <a:t>Skills Tested:</a:t>
            </a:r>
          </a:p>
          <a:p>
            <a:pPr marL="800100" lvl="1" indent="-342900" algn="just">
              <a:buFont typeface="Wingdings" panose="05000000000000000000" pitchFamily="2" charset="2"/>
              <a:buChar char="ü"/>
            </a:pPr>
            <a:r>
              <a:rPr lang="en-GB" sz="2000" dirty="0"/>
              <a:t>Cluster setup and management</a:t>
            </a:r>
          </a:p>
          <a:p>
            <a:pPr marL="800100" lvl="1" indent="-342900" algn="just">
              <a:buFont typeface="Wingdings" panose="05000000000000000000" pitchFamily="2" charset="2"/>
              <a:buChar char="ü"/>
            </a:pPr>
            <a:r>
              <a:rPr lang="en-GB" sz="2000" dirty="0"/>
              <a:t>Networking, storage and troubleshooting</a:t>
            </a:r>
          </a:p>
          <a:p>
            <a:pPr marL="800100" lvl="1" indent="-342900" algn="just">
              <a:buFont typeface="Wingdings" panose="05000000000000000000" pitchFamily="2" charset="2"/>
              <a:buChar char="ü"/>
            </a:pPr>
            <a:r>
              <a:rPr lang="en-GB" sz="2000" dirty="0"/>
              <a:t>Role-based access control (RBAC)</a:t>
            </a:r>
          </a:p>
          <a:p>
            <a:pPr marL="800100" lvl="1" indent="-342900" algn="just">
              <a:buFont typeface="Wingdings" panose="05000000000000000000" pitchFamily="2" charset="2"/>
              <a:buChar char="ü"/>
            </a:pPr>
            <a:r>
              <a:rPr lang="en-GB" sz="2000" dirty="0"/>
              <a:t>Application lifecycle management, scaling and high availability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GB" sz="2000" dirty="0"/>
              <a:t>Exam Format: Performance-based, practical tasks in a live Kubernetes environment.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00618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E1530B0-6F96-46C0-8B3E-3215CB756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54910CF-1B56-45D3-960A-E89F7B3B9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E422CB-EBC9-4703-870C-8981A4958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00" y="0"/>
            <a:ext cx="3784405" cy="3666067"/>
          </a:xfrm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dirty="0">
                <a:solidFill>
                  <a:schemeClr val="bg1"/>
                </a:solidFill>
                <a:latin typeface="+mn-lt"/>
              </a:rPr>
              <a:t>Objective of Docker Training</a:t>
            </a:r>
            <a:endParaRPr lang="en-US" sz="44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82EE23-4900-33B4-556B-BC9AD1C26062}"/>
              </a:ext>
            </a:extLst>
          </p:cNvPr>
          <p:cNvSpPr txBox="1"/>
          <p:nvPr/>
        </p:nvSpPr>
        <p:spPr>
          <a:xfrm>
            <a:off x="4195289" y="555760"/>
            <a:ext cx="7852229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000" b="1" dirty="0"/>
              <a:t>Docker Certifications:</a:t>
            </a:r>
          </a:p>
          <a:p>
            <a:pPr algn="just"/>
            <a:endParaRPr lang="en-GB" sz="2000" dirty="0"/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GB" sz="2000" b="1" dirty="0"/>
              <a:t>Certified Kubernetes Application Developer (CKAD):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GB" sz="2000" dirty="0"/>
              <a:t>Provider: Cloud Native Computing Foundation (CNCF) and Linux Foundation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GB" sz="2000" dirty="0"/>
              <a:t>Level: Intermediate to Advanced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GB" sz="2000" dirty="0"/>
              <a:t>Target Audience: Developers who want to demonstrate skills in deploying applications on Kubernetes, using Docker as a container runtime.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GB" sz="2000" dirty="0"/>
              <a:t>Objective: Focuses on deploying, managing and troubleshooting containerized applications in Kubernetes clusters.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GB" sz="2000" dirty="0"/>
              <a:t>Skills Tested:</a:t>
            </a:r>
          </a:p>
          <a:p>
            <a:pPr marL="800100" lvl="1" indent="-342900" algn="just">
              <a:buFont typeface="Wingdings" panose="05000000000000000000" pitchFamily="2" charset="2"/>
              <a:buChar char="ü"/>
            </a:pPr>
            <a:r>
              <a:rPr lang="en-GB" sz="2000" dirty="0"/>
              <a:t>Container lifecycle management with Docker and Kubernetes</a:t>
            </a:r>
          </a:p>
          <a:p>
            <a:pPr marL="800100" lvl="1" indent="-342900" algn="just">
              <a:buFont typeface="Wingdings" panose="05000000000000000000" pitchFamily="2" charset="2"/>
              <a:buChar char="ü"/>
            </a:pPr>
            <a:r>
              <a:rPr lang="en-GB" sz="2000" dirty="0"/>
              <a:t>Application deployment and troubleshooting in Kubernetes</a:t>
            </a:r>
          </a:p>
          <a:p>
            <a:pPr marL="800100" lvl="1" indent="-342900" algn="just">
              <a:buFont typeface="Wingdings" panose="05000000000000000000" pitchFamily="2" charset="2"/>
              <a:buChar char="ü"/>
            </a:pPr>
            <a:r>
              <a:rPr lang="en-GB" sz="2000" dirty="0"/>
              <a:t>Working with </a:t>
            </a:r>
            <a:r>
              <a:rPr lang="en-GB" sz="2000" dirty="0" err="1"/>
              <a:t>ConfigMaps</a:t>
            </a:r>
            <a:r>
              <a:rPr lang="en-GB" sz="2000" dirty="0"/>
              <a:t>, Secrets and Persistent Volumes</a:t>
            </a:r>
          </a:p>
          <a:p>
            <a:pPr marL="800100" lvl="1" indent="-342900" algn="just">
              <a:buFont typeface="Wingdings" panose="05000000000000000000" pitchFamily="2" charset="2"/>
              <a:buChar char="ü"/>
            </a:pPr>
            <a:r>
              <a:rPr lang="en-GB" sz="2000" dirty="0"/>
              <a:t>Kubernetes networking and service management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GB" sz="2000" dirty="0"/>
              <a:t>Exam Format: Performance-based (tasks must be performed in a live Kubernetes environment).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584301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E1530B0-6F96-46C0-8B3E-3215CB756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54910CF-1B56-45D3-960A-E89F7B3B9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E422CB-EBC9-4703-870C-8981A4958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00" y="0"/>
            <a:ext cx="3784405" cy="3666067"/>
          </a:xfrm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dirty="0">
                <a:solidFill>
                  <a:schemeClr val="bg1"/>
                </a:solidFill>
                <a:latin typeface="+mn-lt"/>
              </a:rPr>
              <a:t>Objective of Docker Training</a:t>
            </a:r>
            <a:endParaRPr lang="en-US" sz="44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82EE23-4900-33B4-556B-BC9AD1C26062}"/>
              </a:ext>
            </a:extLst>
          </p:cNvPr>
          <p:cNvSpPr txBox="1"/>
          <p:nvPr/>
        </p:nvSpPr>
        <p:spPr>
          <a:xfrm>
            <a:off x="4195289" y="555760"/>
            <a:ext cx="7852229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000" b="1" dirty="0"/>
              <a:t>Docker Certifications:</a:t>
            </a:r>
          </a:p>
          <a:p>
            <a:pPr algn="just"/>
            <a:endParaRPr lang="en-GB" sz="2000" dirty="0"/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GB" sz="2000" b="1" dirty="0"/>
              <a:t>Red Hat Certified Specialist in Containers and Kubernetes: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GB" sz="2000" dirty="0"/>
              <a:t>Provider: Red Hat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GB" sz="2000" dirty="0"/>
              <a:t>Level: Specialist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GB" sz="2000" dirty="0"/>
              <a:t>Target Audience: System administrators and developers who want to manage containerized applications using Red Hat OpenShift.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GB" sz="2000" dirty="0"/>
              <a:t>Objective: Validates skills in creating, deploying and managing containers and Kubernetes workloads on Red Hat OpenShift, using Docker or </a:t>
            </a:r>
            <a:r>
              <a:rPr lang="en-GB" sz="2000" dirty="0" err="1"/>
              <a:t>Podman</a:t>
            </a:r>
            <a:r>
              <a:rPr lang="en-GB" sz="2000" dirty="0"/>
              <a:t> for container management.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GB" sz="2000" dirty="0"/>
              <a:t>Skills Tested:</a:t>
            </a:r>
          </a:p>
          <a:p>
            <a:pPr marL="800100" lvl="1" indent="-342900" algn="just">
              <a:buFont typeface="Wingdings" panose="05000000000000000000" pitchFamily="2" charset="2"/>
              <a:buChar char="ü"/>
            </a:pPr>
            <a:r>
              <a:rPr lang="en-GB" sz="2000" dirty="0"/>
              <a:t>Building, deploying and managing containers with Docker or </a:t>
            </a:r>
            <a:r>
              <a:rPr lang="en-GB" sz="2000" dirty="0" err="1"/>
              <a:t>Podman</a:t>
            </a:r>
            <a:endParaRPr lang="en-GB" sz="2000" dirty="0"/>
          </a:p>
          <a:p>
            <a:pPr marL="800100" lvl="1" indent="-342900" algn="just">
              <a:buFont typeface="Wingdings" panose="05000000000000000000" pitchFamily="2" charset="2"/>
              <a:buChar char="ü"/>
            </a:pPr>
            <a:r>
              <a:rPr lang="en-GB" sz="2000" dirty="0"/>
              <a:t>Working with Kubernetes objects in OpenShift</a:t>
            </a:r>
          </a:p>
          <a:p>
            <a:pPr marL="800100" lvl="1" indent="-342900" algn="just">
              <a:buFont typeface="Wingdings" panose="05000000000000000000" pitchFamily="2" charset="2"/>
              <a:buChar char="ü"/>
            </a:pPr>
            <a:r>
              <a:rPr lang="en-GB" sz="2000" dirty="0"/>
              <a:t>Application scaling and configuration</a:t>
            </a: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GB" sz="2000" dirty="0"/>
              <a:t>Exam Format: Performance-based, tasks performed in a live Red Hat OpenShift environment.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469767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E1530B0-6F96-46C0-8B3E-3215CB756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54910CF-1B56-45D3-960A-E89F7B3B91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E422CB-EBC9-4703-870C-8981A4958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000" y="0"/>
            <a:ext cx="3784405" cy="3666067"/>
          </a:xfrm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GB" sz="4400" b="1" dirty="0">
                <a:solidFill>
                  <a:schemeClr val="bg1"/>
                </a:solidFill>
                <a:latin typeface="+mn-lt"/>
              </a:rPr>
              <a:t>Objective of Docker Training</a:t>
            </a:r>
            <a:endParaRPr lang="en-US" sz="4400" b="1" dirty="0">
              <a:solidFill>
                <a:schemeClr val="bg1"/>
              </a:solidFill>
              <a:latin typeface="+mn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82EE23-4900-33B4-556B-BC9AD1C26062}"/>
              </a:ext>
            </a:extLst>
          </p:cNvPr>
          <p:cNvSpPr txBox="1"/>
          <p:nvPr/>
        </p:nvSpPr>
        <p:spPr>
          <a:xfrm>
            <a:off x="4195289" y="555760"/>
            <a:ext cx="7852229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2000" b="1" dirty="0"/>
              <a:t>Choosing the Right Certification:</a:t>
            </a:r>
          </a:p>
          <a:p>
            <a:pPr algn="just"/>
            <a:endParaRPr lang="en-GB" sz="2000" dirty="0"/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GB" sz="2000" dirty="0"/>
              <a:t>Beginner to Intermediate: Start with the Docker Certified Associate (DCA) if you are new to Docker or containerization.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GB" sz="2000" dirty="0"/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GB" sz="2000" dirty="0"/>
              <a:t>Advanced Users: CKAD, CKA, or Red Hat Certified Specialist in Containers and Kubernetes are ideal if you want to focus on Kubernetes and container orchestration.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GB" sz="2000" dirty="0"/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GB" sz="2000" dirty="0"/>
              <a:t>Cloud-specific: Consider the Google Professional Cloud DevOps Engineer or AWS Kubernetes certifications if you work with cloud platforms that use Docker containers in their managed services.</a:t>
            </a:r>
          </a:p>
          <a:p>
            <a:pPr marL="342900" indent="-342900" algn="just">
              <a:buFont typeface="Wingdings" panose="05000000000000000000" pitchFamily="2" charset="2"/>
              <a:buChar char="Ø"/>
            </a:pPr>
            <a:endParaRPr lang="en-GB" sz="2000" dirty="0"/>
          </a:p>
          <a:p>
            <a:pPr marL="342900" indent="-342900" algn="just">
              <a:buFont typeface="Wingdings" panose="05000000000000000000" pitchFamily="2" charset="2"/>
              <a:buChar char="Ø"/>
            </a:pPr>
            <a:r>
              <a:rPr lang="en-GB" sz="2000" dirty="0"/>
              <a:t>Each certification provides targeted knowledge that aligns with different career paths, from DevOps roles to system administration and cloud-native development.</a:t>
            </a:r>
          </a:p>
        </p:txBody>
      </p:sp>
    </p:spTree>
    <p:extLst>
      <p:ext uri="{BB962C8B-B14F-4D97-AF65-F5344CB8AC3E}">
        <p14:creationId xmlns:p14="http://schemas.microsoft.com/office/powerpoint/2010/main" val="981975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1_RetrospectVTI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6e97fa315356fffbdcd9876fe988c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14b8f0def80e6d70ce3def20c90759a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4F503EC-3FFF-4193-A86F-39150E2BAC75}">
  <ds:schemaRefs>
    <ds:schemaRef ds:uri="http://schemas.microsoft.com/office/2006/documentManagement/types"/>
    <ds:schemaRef ds:uri="http://schemas.microsoft.com/office/2006/metadata/properties"/>
    <ds:schemaRef ds:uri="16c05727-aa75-4e4a-9b5f-8a80a1165891"/>
    <ds:schemaRef ds:uri="http://www.w3.org/XML/1998/namespace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71af3243-3dd4-4a8d-8c0d-dd76da1f02a5"/>
    <ds:schemaRef ds:uri="http://purl.org/dc/dcmitype/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2E5ECA37-C458-4BA2-A090-D7A19E07B43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A26AAF5-6CFC-4C52-B7DF-08410EDE670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{F20A3667-5BAD-4745-9D22-7B62BA5D6D91}tf11429527_win32</Template>
  <TotalTime>3547</TotalTime>
  <Words>1430</Words>
  <Application>Microsoft Office PowerPoint</Application>
  <PresentationFormat>Widescreen</PresentationFormat>
  <Paragraphs>177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Bookman Old Style</vt:lpstr>
      <vt:lpstr>Calibri</vt:lpstr>
      <vt:lpstr>Franklin Gothic Book</vt:lpstr>
      <vt:lpstr>Wingdings</vt:lpstr>
      <vt:lpstr>1_RetrospectVTI</vt:lpstr>
      <vt:lpstr>Objective of Docker Training</vt:lpstr>
      <vt:lpstr>Objective of Docker Training</vt:lpstr>
      <vt:lpstr>Objective of Docker Training</vt:lpstr>
      <vt:lpstr>Objective of Docker Training</vt:lpstr>
      <vt:lpstr>Objective of Docker Training</vt:lpstr>
      <vt:lpstr>Objective of Docker Training</vt:lpstr>
      <vt:lpstr>Objective of Docker Training</vt:lpstr>
      <vt:lpstr>Objective of Docker Training</vt:lpstr>
      <vt:lpstr>Objective of Docker Training</vt:lpstr>
      <vt:lpstr>Objective of Docker Training</vt:lpstr>
      <vt:lpstr>Objective of Docker Training</vt:lpstr>
      <vt:lpstr>Objective of Docker Training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Solution Architect : Associate (SAA-C02)</dc:title>
  <dc:creator>Vikas Nehra</dc:creator>
  <cp:lastModifiedBy>Vikas Nehra</cp:lastModifiedBy>
  <cp:revision>682</cp:revision>
  <dcterms:created xsi:type="dcterms:W3CDTF">2021-09-23T07:38:41Z</dcterms:created>
  <dcterms:modified xsi:type="dcterms:W3CDTF">2024-11-08T15:27:21Z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