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8"/>
  </p:notesMasterIdLst>
  <p:sldIdLst>
    <p:sldId id="349" r:id="rId5"/>
    <p:sldId id="350" r:id="rId6"/>
    <p:sldId id="351" r:id="rId7"/>
    <p:sldId id="352" r:id="rId8"/>
    <p:sldId id="353" r:id="rId9"/>
    <p:sldId id="354" r:id="rId10"/>
    <p:sldId id="355" r:id="rId11"/>
    <p:sldId id="356" r:id="rId12"/>
    <p:sldId id="357" r:id="rId13"/>
    <p:sldId id="358" r:id="rId14"/>
    <p:sldId id="359" r:id="rId15"/>
    <p:sldId id="360" r:id="rId16"/>
    <p:sldId id="36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kas Nehra" initials="VN" lastIdx="1" clrIdx="0">
    <p:extLst>
      <p:ext uri="{19B8F6BF-5375-455C-9EA6-DF929625EA0E}">
        <p15:presenceInfo xmlns:p15="http://schemas.microsoft.com/office/powerpoint/2012/main" userId="afdf3d125459abd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F32D"/>
    <a:srgbClr val="E8BA38"/>
    <a:srgbClr val="E370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5" autoAdjust="0"/>
    <p:restoredTop sz="94613" autoAdjust="0"/>
  </p:normalViewPr>
  <p:slideViewPr>
    <p:cSldViewPr snapToGrid="0">
      <p:cViewPr varScale="1">
        <p:scale>
          <a:sx n="117" d="100"/>
          <a:sy n="117" d="100"/>
        </p:scale>
        <p:origin x="557"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351800-8BC5-4ACD-BF25-EAF8FAD9488F}" type="datetimeFigureOut">
              <a:rPr lang="en-IN" smtClean="0"/>
              <a:t>13-11-2024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66E34F-942F-4881-83F8-D8D42E66FE5D}" type="slidenum">
              <a:rPr lang="en-IN" smtClean="0"/>
              <a:t>‹#›</a:t>
            </a:fld>
            <a:endParaRPr lang="en-IN"/>
          </a:p>
        </p:txBody>
      </p:sp>
    </p:spTree>
    <p:extLst>
      <p:ext uri="{BB962C8B-B14F-4D97-AF65-F5344CB8AC3E}">
        <p14:creationId xmlns:p14="http://schemas.microsoft.com/office/powerpoint/2010/main" val="42386049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a:t>
            </a:fld>
            <a:endParaRPr lang="en-IN"/>
          </a:p>
        </p:txBody>
      </p:sp>
    </p:spTree>
    <p:extLst>
      <p:ext uri="{BB962C8B-B14F-4D97-AF65-F5344CB8AC3E}">
        <p14:creationId xmlns:p14="http://schemas.microsoft.com/office/powerpoint/2010/main" val="2372680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10</a:t>
            </a:fld>
            <a:endParaRPr lang="en-IN"/>
          </a:p>
        </p:txBody>
      </p:sp>
    </p:spTree>
    <p:extLst>
      <p:ext uri="{BB962C8B-B14F-4D97-AF65-F5344CB8AC3E}">
        <p14:creationId xmlns:p14="http://schemas.microsoft.com/office/powerpoint/2010/main" val="12367977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11</a:t>
            </a:fld>
            <a:endParaRPr lang="en-IN"/>
          </a:p>
        </p:txBody>
      </p:sp>
    </p:spTree>
    <p:extLst>
      <p:ext uri="{BB962C8B-B14F-4D97-AF65-F5344CB8AC3E}">
        <p14:creationId xmlns:p14="http://schemas.microsoft.com/office/powerpoint/2010/main" val="127054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12</a:t>
            </a:fld>
            <a:endParaRPr lang="en-IN"/>
          </a:p>
        </p:txBody>
      </p:sp>
    </p:spTree>
    <p:extLst>
      <p:ext uri="{BB962C8B-B14F-4D97-AF65-F5344CB8AC3E}">
        <p14:creationId xmlns:p14="http://schemas.microsoft.com/office/powerpoint/2010/main" val="1766086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13</a:t>
            </a:fld>
            <a:endParaRPr lang="en-IN"/>
          </a:p>
        </p:txBody>
      </p:sp>
    </p:spTree>
    <p:extLst>
      <p:ext uri="{BB962C8B-B14F-4D97-AF65-F5344CB8AC3E}">
        <p14:creationId xmlns:p14="http://schemas.microsoft.com/office/powerpoint/2010/main" val="23692362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2</a:t>
            </a:fld>
            <a:endParaRPr lang="en-IN"/>
          </a:p>
        </p:txBody>
      </p:sp>
    </p:spTree>
    <p:extLst>
      <p:ext uri="{BB962C8B-B14F-4D97-AF65-F5344CB8AC3E}">
        <p14:creationId xmlns:p14="http://schemas.microsoft.com/office/powerpoint/2010/main" val="37475054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3</a:t>
            </a:fld>
            <a:endParaRPr lang="en-IN"/>
          </a:p>
        </p:txBody>
      </p:sp>
    </p:spTree>
    <p:extLst>
      <p:ext uri="{BB962C8B-B14F-4D97-AF65-F5344CB8AC3E}">
        <p14:creationId xmlns:p14="http://schemas.microsoft.com/office/powerpoint/2010/main" val="4910457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4</a:t>
            </a:fld>
            <a:endParaRPr lang="en-IN"/>
          </a:p>
        </p:txBody>
      </p:sp>
    </p:spTree>
    <p:extLst>
      <p:ext uri="{BB962C8B-B14F-4D97-AF65-F5344CB8AC3E}">
        <p14:creationId xmlns:p14="http://schemas.microsoft.com/office/powerpoint/2010/main" val="7257102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5</a:t>
            </a:fld>
            <a:endParaRPr lang="en-IN"/>
          </a:p>
        </p:txBody>
      </p:sp>
    </p:spTree>
    <p:extLst>
      <p:ext uri="{BB962C8B-B14F-4D97-AF65-F5344CB8AC3E}">
        <p14:creationId xmlns:p14="http://schemas.microsoft.com/office/powerpoint/2010/main" val="3582493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6</a:t>
            </a:fld>
            <a:endParaRPr lang="en-IN"/>
          </a:p>
        </p:txBody>
      </p:sp>
    </p:spTree>
    <p:extLst>
      <p:ext uri="{BB962C8B-B14F-4D97-AF65-F5344CB8AC3E}">
        <p14:creationId xmlns:p14="http://schemas.microsoft.com/office/powerpoint/2010/main" val="28529717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7</a:t>
            </a:fld>
            <a:endParaRPr lang="en-IN"/>
          </a:p>
        </p:txBody>
      </p:sp>
    </p:spTree>
    <p:extLst>
      <p:ext uri="{BB962C8B-B14F-4D97-AF65-F5344CB8AC3E}">
        <p14:creationId xmlns:p14="http://schemas.microsoft.com/office/powerpoint/2010/main" val="38050636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8</a:t>
            </a:fld>
            <a:endParaRPr lang="en-IN"/>
          </a:p>
        </p:txBody>
      </p:sp>
    </p:spTree>
    <p:extLst>
      <p:ext uri="{BB962C8B-B14F-4D97-AF65-F5344CB8AC3E}">
        <p14:creationId xmlns:p14="http://schemas.microsoft.com/office/powerpoint/2010/main" val="3295204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366E34F-942F-4881-83F8-D8D42E66FE5D}" type="slidenum">
              <a:rPr lang="en-IN" smtClean="0"/>
              <a:t>9</a:t>
            </a:fld>
            <a:endParaRPr lang="en-IN"/>
          </a:p>
        </p:txBody>
      </p:sp>
    </p:spTree>
    <p:extLst>
      <p:ext uri="{BB962C8B-B14F-4D97-AF65-F5344CB8AC3E}">
        <p14:creationId xmlns:p14="http://schemas.microsoft.com/office/powerpoint/2010/main" val="2951329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11/13/2024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11/13/2024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11/13/2024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11/13/2024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11/13/2024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11/13/2024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11/13/2024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11/13/2024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11/13/2024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11/13/2024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015663"/>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p>
          <a:p>
            <a:pPr algn="just"/>
            <a:r>
              <a:rPr lang="en-GB" sz="2000" dirty="0" err="1"/>
              <a:t>Podman</a:t>
            </a:r>
            <a:r>
              <a:rPr lang="en-GB" sz="2000" dirty="0"/>
              <a:t> and Docker are both containerization tools, but they have some key differences that make each suitable for different scenarios.</a:t>
            </a:r>
          </a:p>
        </p:txBody>
      </p:sp>
      <p:sp>
        <p:nvSpPr>
          <p:cNvPr id="6" name="TextBox 5">
            <a:extLst>
              <a:ext uri="{FF2B5EF4-FFF2-40B4-BE49-F238E27FC236}">
                <a16:creationId xmlns:a16="http://schemas.microsoft.com/office/drawing/2014/main" id="{8B9CD8EF-53E2-03F9-398A-5C4D05E14447}"/>
              </a:ext>
            </a:extLst>
          </p:cNvPr>
          <p:cNvSpPr txBox="1"/>
          <p:nvPr/>
        </p:nvSpPr>
        <p:spPr>
          <a:xfrm>
            <a:off x="4195290" y="1718327"/>
            <a:ext cx="3048064" cy="5016758"/>
          </a:xfrm>
          <a:prstGeom prst="rect">
            <a:avLst/>
          </a:prstGeom>
          <a:noFill/>
        </p:spPr>
        <p:txBody>
          <a:bodyPr wrap="square">
            <a:spAutoFit/>
          </a:bodyPr>
          <a:lstStyle/>
          <a:p>
            <a:pPr marL="342900" indent="-342900" algn="just">
              <a:buFont typeface="Wingdings" panose="05000000000000000000" pitchFamily="2" charset="2"/>
              <a:buChar char="Ø"/>
            </a:pPr>
            <a:r>
              <a:rPr lang="en-GB" sz="2000" b="1" dirty="0"/>
              <a:t>Architecture:</a:t>
            </a:r>
          </a:p>
          <a:p>
            <a:pPr marL="457200" indent="-457200" algn="just">
              <a:buAutoNum type="arabicPeriod"/>
            </a:pPr>
            <a:endParaRPr lang="en-GB" sz="2000" b="1" dirty="0"/>
          </a:p>
          <a:p>
            <a:pPr algn="just"/>
            <a:r>
              <a:rPr lang="en-GB" sz="2000" b="1" dirty="0"/>
              <a:t>Docker</a:t>
            </a:r>
            <a:r>
              <a:rPr lang="en-GB" sz="2000" dirty="0"/>
              <a:t>: Has a client-server architecture. The Docker daemon manages images, containers, networks and storage, while the Docker CLI interacts with the daemon.</a:t>
            </a:r>
          </a:p>
          <a:p>
            <a:pPr marL="342900" indent="-342900" algn="just">
              <a:buFont typeface="Wingdings" panose="05000000000000000000" pitchFamily="2" charset="2"/>
              <a:buChar char="§"/>
            </a:pPr>
            <a:endParaRPr lang="en-GB" sz="2000" dirty="0"/>
          </a:p>
          <a:p>
            <a:pPr algn="just"/>
            <a:r>
              <a:rPr lang="en-GB" sz="2000" b="1" dirty="0" err="1"/>
              <a:t>Podman</a:t>
            </a:r>
            <a:r>
              <a:rPr lang="en-GB" sz="2000" dirty="0"/>
              <a:t>: Does not rely on a daemon. Instead, it’s </a:t>
            </a:r>
            <a:r>
              <a:rPr lang="en-GB" sz="2000" dirty="0" err="1"/>
              <a:t>daemonless</a:t>
            </a:r>
            <a:r>
              <a:rPr lang="en-GB" sz="2000" dirty="0"/>
              <a:t>, which allows it to run as a non-root user without any long-running background services.</a:t>
            </a:r>
          </a:p>
        </p:txBody>
      </p:sp>
      <p:pic>
        <p:nvPicPr>
          <p:cNvPr id="11" name="Picture 10">
            <a:extLst>
              <a:ext uri="{FF2B5EF4-FFF2-40B4-BE49-F238E27FC236}">
                <a16:creationId xmlns:a16="http://schemas.microsoft.com/office/drawing/2014/main" id="{BDE919DB-9D1C-19C5-569B-0C016EEB11D0}"/>
              </a:ext>
            </a:extLst>
          </p:cNvPr>
          <p:cNvPicPr>
            <a:picLocks noChangeAspect="1"/>
          </p:cNvPicPr>
          <p:nvPr/>
        </p:nvPicPr>
        <p:blipFill rotWithShape="1">
          <a:blip r:embed="rId3"/>
          <a:srcRect t="10119" b="10167"/>
          <a:stretch/>
        </p:blipFill>
        <p:spPr>
          <a:xfrm>
            <a:off x="7295386" y="2527661"/>
            <a:ext cx="4844581" cy="3861749"/>
          </a:xfrm>
          <a:prstGeom prst="rect">
            <a:avLst/>
          </a:prstGeom>
        </p:spPr>
      </p:pic>
    </p:spTree>
    <p:extLst>
      <p:ext uri="{BB962C8B-B14F-4D97-AF65-F5344CB8AC3E}">
        <p14:creationId xmlns:p14="http://schemas.microsoft.com/office/powerpoint/2010/main" val="1066196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randombar(horizontal)">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1000"/>
                                        <p:tgtEl>
                                          <p:spTgt spid="11"/>
                                        </p:tgtEl>
                                      </p:cBhvr>
                                    </p:animEffect>
                                    <p:anim calcmode="lin" valueType="num">
                                      <p:cBhvr>
                                        <p:cTn id="28" dur="1000" fill="hold"/>
                                        <p:tgtEl>
                                          <p:spTgt spid="11"/>
                                        </p:tgtEl>
                                        <p:attrNameLst>
                                          <p:attrName>ppt_x</p:attrName>
                                        </p:attrNameLst>
                                      </p:cBhvr>
                                      <p:tavLst>
                                        <p:tav tm="0">
                                          <p:val>
                                            <p:strVal val="#ppt_x"/>
                                          </p:val>
                                        </p:tav>
                                        <p:tav tm="100000">
                                          <p:val>
                                            <p:strVal val="#ppt_x"/>
                                          </p:val>
                                        </p:tav>
                                      </p:tavLst>
                                    </p:anim>
                                    <p:anim calcmode="lin" valueType="num">
                                      <p:cBhvr>
                                        <p:cTn id="29"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randombar(horizontal)">
                                      <p:cBhvr>
                                        <p:cTn id="34" dur="500"/>
                                        <p:tgtEl>
                                          <p:spTgt spid="6">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6">
                                            <p:txEl>
                                              <p:pRg st="4" end="4"/>
                                            </p:txEl>
                                          </p:spTgt>
                                        </p:tgtEl>
                                        <p:attrNameLst>
                                          <p:attrName>style.visibility</p:attrName>
                                        </p:attrNameLst>
                                      </p:cBhvr>
                                      <p:to>
                                        <p:strVal val="visible"/>
                                      </p:to>
                                    </p:set>
                                    <p:animEffect transition="in" filter="randombar(horizontal)">
                                      <p:cBhvr>
                                        <p:cTn id="39"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015663"/>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algn="just"/>
            <a:endParaRPr lang="en-GB" sz="2000" b="1" dirty="0"/>
          </a:p>
        </p:txBody>
      </p:sp>
      <p:graphicFrame>
        <p:nvGraphicFramePr>
          <p:cNvPr id="4" name="Table 3">
            <a:extLst>
              <a:ext uri="{FF2B5EF4-FFF2-40B4-BE49-F238E27FC236}">
                <a16:creationId xmlns:a16="http://schemas.microsoft.com/office/drawing/2014/main" id="{63ADFC27-58CF-4D2A-3C79-755749140D0C}"/>
              </a:ext>
            </a:extLst>
          </p:cNvPr>
          <p:cNvGraphicFramePr>
            <a:graphicFrameLocks noGrp="1"/>
          </p:cNvGraphicFramePr>
          <p:nvPr>
            <p:extLst>
              <p:ext uri="{D42A27DB-BD31-4B8C-83A1-F6EECF244321}">
                <p14:modId xmlns:p14="http://schemas.microsoft.com/office/powerpoint/2010/main" val="2878838893"/>
              </p:ext>
            </p:extLst>
          </p:nvPr>
        </p:nvGraphicFramePr>
        <p:xfrm>
          <a:off x="4261708" y="1205949"/>
          <a:ext cx="7719390" cy="5261114"/>
        </p:xfrm>
        <a:graphic>
          <a:graphicData uri="http://schemas.openxmlformats.org/drawingml/2006/table">
            <a:tbl>
              <a:tblPr firstRow="1" firstCol="1" bandRow="1">
                <a:tableStyleId>{5C22544A-7EE6-4342-B048-85BDC9FD1C3A}</a:tableStyleId>
              </a:tblPr>
              <a:tblGrid>
                <a:gridCol w="2573130">
                  <a:extLst>
                    <a:ext uri="{9D8B030D-6E8A-4147-A177-3AD203B41FA5}">
                      <a16:colId xmlns:a16="http://schemas.microsoft.com/office/drawing/2014/main" val="1660560591"/>
                    </a:ext>
                  </a:extLst>
                </a:gridCol>
                <a:gridCol w="2573130">
                  <a:extLst>
                    <a:ext uri="{9D8B030D-6E8A-4147-A177-3AD203B41FA5}">
                      <a16:colId xmlns:a16="http://schemas.microsoft.com/office/drawing/2014/main" val="3845949521"/>
                    </a:ext>
                  </a:extLst>
                </a:gridCol>
                <a:gridCol w="2573130">
                  <a:extLst>
                    <a:ext uri="{9D8B030D-6E8A-4147-A177-3AD203B41FA5}">
                      <a16:colId xmlns:a16="http://schemas.microsoft.com/office/drawing/2014/main" val="2830379531"/>
                    </a:ext>
                  </a:extLst>
                </a:gridCol>
              </a:tblGrid>
              <a:tr h="326821">
                <a:tc>
                  <a:txBody>
                    <a:bodyPr/>
                    <a:lstStyle/>
                    <a:p>
                      <a:pPr algn="ctr">
                        <a:lnSpc>
                          <a:spcPct val="107000"/>
                        </a:lnSpc>
                        <a:spcAft>
                          <a:spcPts val="1200"/>
                        </a:spcAft>
                      </a:pPr>
                      <a:r>
                        <a:rPr lang="en-IN" sz="1400" kern="0">
                          <a:effectLst/>
                        </a:rPr>
                        <a:t>Feature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dirty="0" err="1">
                          <a:effectLst/>
                        </a:rPr>
                        <a:t>Podman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a:effectLst/>
                        </a:rPr>
                        <a:t>Docker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529713531"/>
                  </a:ext>
                </a:extLst>
              </a:tr>
              <a:tr h="713639">
                <a:tc>
                  <a:txBody>
                    <a:bodyPr/>
                    <a:lstStyle/>
                    <a:p>
                      <a:pPr>
                        <a:lnSpc>
                          <a:spcPct val="107000"/>
                        </a:lnSpc>
                        <a:spcAft>
                          <a:spcPts val="1200"/>
                        </a:spcAft>
                      </a:pPr>
                      <a:r>
                        <a:rPr lang="en-IN" sz="1400" kern="0" dirty="0">
                          <a:effectLst/>
                        </a:rPr>
                        <a:t>Architecture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1200"/>
                        </a:spcAft>
                      </a:pPr>
                      <a:r>
                        <a:rPr lang="en-IN" sz="1400" kern="0">
                          <a:effectLst/>
                        </a:rPr>
                        <a:t>Daemonless (no central daemon)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1200"/>
                        </a:spcAft>
                      </a:pPr>
                      <a:r>
                        <a:rPr lang="en-IN" sz="1400" kern="0">
                          <a:effectLst/>
                        </a:rPr>
                        <a:t>Daemon-based architecture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2273399471"/>
                  </a:ext>
                </a:extLst>
              </a:tr>
              <a:tr h="1185859">
                <a:tc>
                  <a:txBody>
                    <a:bodyPr/>
                    <a:lstStyle/>
                    <a:p>
                      <a:pPr>
                        <a:lnSpc>
                          <a:spcPct val="107000"/>
                        </a:lnSpc>
                        <a:spcAft>
                          <a:spcPts val="1200"/>
                        </a:spcAft>
                      </a:pPr>
                      <a:r>
                        <a:rPr lang="en-IN" sz="1400" kern="0" dirty="0">
                          <a:effectLst/>
                        </a:rPr>
                        <a:t>Rootless Mode</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1200"/>
                        </a:spcAft>
                      </a:pPr>
                      <a:r>
                        <a:rPr lang="en-IN" sz="1400" kern="0">
                          <a:effectLst/>
                        </a:rPr>
                        <a:t>Yes, designed to work rootless by default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1200"/>
                        </a:spcAft>
                      </a:pPr>
                      <a:r>
                        <a:rPr lang="en-IN" sz="1400" kern="0">
                          <a:effectLst/>
                        </a:rPr>
                        <a:t>Supports rootless, but daemon runs as root by default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212853366"/>
                  </a:ext>
                </a:extLst>
              </a:tr>
              <a:tr h="977891">
                <a:tc>
                  <a:txBody>
                    <a:bodyPr/>
                    <a:lstStyle/>
                    <a:p>
                      <a:pPr>
                        <a:lnSpc>
                          <a:spcPct val="107000"/>
                        </a:lnSpc>
                        <a:spcAft>
                          <a:spcPts val="1200"/>
                        </a:spcAft>
                      </a:pPr>
                      <a:r>
                        <a:rPr lang="en-IN" sz="1400" kern="0">
                          <a:effectLst/>
                        </a:rPr>
                        <a:t>Compatibility with Docker CLI</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800"/>
                        </a:spcAft>
                      </a:pPr>
                      <a:r>
                        <a:rPr lang="en-IN" sz="1400" kern="0">
                          <a:effectLst/>
                        </a:rPr>
                        <a:t>Supports Docker CLI with alias docker=podman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800"/>
                        </a:spcAft>
                      </a:pPr>
                      <a:r>
                        <a:rPr lang="en-IN" sz="1400" kern="0">
                          <a:effectLst/>
                        </a:rPr>
                        <a:t>Native Docker CLI</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65888934"/>
                  </a:ext>
                </a:extLst>
              </a:tr>
              <a:tr h="1028452">
                <a:tc>
                  <a:txBody>
                    <a:bodyPr/>
                    <a:lstStyle/>
                    <a:p>
                      <a:pPr>
                        <a:lnSpc>
                          <a:spcPct val="107000"/>
                        </a:lnSpc>
                        <a:spcAft>
                          <a:spcPts val="800"/>
                        </a:spcAft>
                      </a:pPr>
                      <a:r>
                        <a:rPr lang="en-IN" sz="1400" kern="0">
                          <a:effectLst/>
                        </a:rPr>
                        <a:t>Container Lifecycle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800"/>
                        </a:spcAft>
                      </a:pPr>
                      <a:r>
                        <a:rPr lang="en-IN" sz="1400" kern="0">
                          <a:effectLst/>
                        </a:rPr>
                        <a:t>Separate processes for each container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800"/>
                        </a:spcAft>
                      </a:pPr>
                      <a:r>
                        <a:rPr lang="en-IN" sz="1400" kern="0">
                          <a:effectLst/>
                        </a:rPr>
                        <a:t>Containers managed by the Docker daemon</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4134844607"/>
                  </a:ext>
                </a:extLst>
              </a:tr>
              <a:tr h="1028452">
                <a:tc>
                  <a:txBody>
                    <a:bodyPr/>
                    <a:lstStyle/>
                    <a:p>
                      <a:pPr>
                        <a:lnSpc>
                          <a:spcPct val="107000"/>
                        </a:lnSpc>
                        <a:spcAft>
                          <a:spcPts val="800"/>
                        </a:spcAft>
                      </a:pPr>
                      <a:r>
                        <a:rPr lang="en-IN" sz="1400" kern="0">
                          <a:effectLst/>
                        </a:rPr>
                        <a:t>Container Management</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800"/>
                        </a:spcAft>
                      </a:pPr>
                      <a:r>
                        <a:rPr lang="en-IN" sz="1400" kern="0">
                          <a:effectLst/>
                        </a:rPr>
                        <a:t>Allows management of individual containers directly</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nSpc>
                          <a:spcPct val="107000"/>
                        </a:lnSpc>
                        <a:spcAft>
                          <a:spcPts val="800"/>
                        </a:spcAft>
                      </a:pPr>
                      <a:r>
                        <a:rPr lang="en-IN" sz="1400" kern="0" dirty="0">
                          <a:effectLst/>
                        </a:rPr>
                        <a:t>Docker daemon manages all containers together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1093968358"/>
                  </a:ext>
                </a:extLst>
              </a:tr>
            </a:tbl>
          </a:graphicData>
        </a:graphic>
      </p:graphicFrame>
    </p:spTree>
    <p:extLst>
      <p:ext uri="{BB962C8B-B14F-4D97-AF65-F5344CB8AC3E}">
        <p14:creationId xmlns:p14="http://schemas.microsoft.com/office/powerpoint/2010/main" val="956494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015663"/>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algn="just"/>
            <a:endParaRPr lang="en-GB" sz="2000" b="1" dirty="0"/>
          </a:p>
        </p:txBody>
      </p:sp>
      <p:graphicFrame>
        <p:nvGraphicFramePr>
          <p:cNvPr id="4" name="Table 3">
            <a:extLst>
              <a:ext uri="{FF2B5EF4-FFF2-40B4-BE49-F238E27FC236}">
                <a16:creationId xmlns:a16="http://schemas.microsoft.com/office/drawing/2014/main" id="{63ADFC27-58CF-4D2A-3C79-755749140D0C}"/>
              </a:ext>
            </a:extLst>
          </p:cNvPr>
          <p:cNvGraphicFramePr>
            <a:graphicFrameLocks noGrp="1"/>
          </p:cNvGraphicFramePr>
          <p:nvPr>
            <p:extLst>
              <p:ext uri="{D42A27DB-BD31-4B8C-83A1-F6EECF244321}">
                <p14:modId xmlns:p14="http://schemas.microsoft.com/office/powerpoint/2010/main" val="1855134521"/>
              </p:ext>
            </p:extLst>
          </p:nvPr>
        </p:nvGraphicFramePr>
        <p:xfrm>
          <a:off x="4261708" y="1205949"/>
          <a:ext cx="7719390" cy="5330494"/>
        </p:xfrm>
        <a:graphic>
          <a:graphicData uri="http://schemas.openxmlformats.org/drawingml/2006/table">
            <a:tbl>
              <a:tblPr firstRow="1" firstCol="1" bandRow="1">
                <a:tableStyleId>{5C22544A-7EE6-4342-B048-85BDC9FD1C3A}</a:tableStyleId>
              </a:tblPr>
              <a:tblGrid>
                <a:gridCol w="2573130">
                  <a:extLst>
                    <a:ext uri="{9D8B030D-6E8A-4147-A177-3AD203B41FA5}">
                      <a16:colId xmlns:a16="http://schemas.microsoft.com/office/drawing/2014/main" val="1660560591"/>
                    </a:ext>
                  </a:extLst>
                </a:gridCol>
                <a:gridCol w="2573130">
                  <a:extLst>
                    <a:ext uri="{9D8B030D-6E8A-4147-A177-3AD203B41FA5}">
                      <a16:colId xmlns:a16="http://schemas.microsoft.com/office/drawing/2014/main" val="3845949521"/>
                    </a:ext>
                  </a:extLst>
                </a:gridCol>
                <a:gridCol w="2573130">
                  <a:extLst>
                    <a:ext uri="{9D8B030D-6E8A-4147-A177-3AD203B41FA5}">
                      <a16:colId xmlns:a16="http://schemas.microsoft.com/office/drawing/2014/main" val="2830379531"/>
                    </a:ext>
                  </a:extLst>
                </a:gridCol>
              </a:tblGrid>
              <a:tr h="326821">
                <a:tc>
                  <a:txBody>
                    <a:bodyPr/>
                    <a:lstStyle/>
                    <a:p>
                      <a:pPr algn="ctr">
                        <a:lnSpc>
                          <a:spcPct val="107000"/>
                        </a:lnSpc>
                        <a:spcAft>
                          <a:spcPts val="1200"/>
                        </a:spcAft>
                      </a:pPr>
                      <a:r>
                        <a:rPr lang="en-IN" sz="1400" kern="0">
                          <a:effectLst/>
                        </a:rPr>
                        <a:t>Feature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dirty="0" err="1">
                          <a:effectLst/>
                        </a:rPr>
                        <a:t>Podman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a:effectLst/>
                        </a:rPr>
                        <a:t>Docker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529713531"/>
                  </a:ext>
                </a:extLst>
              </a:tr>
              <a:tr h="713639">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Kubernetes Compatibility</a:t>
                      </a:r>
                      <a:endParaRPr lang="en-IN" sz="14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Supports </a:t>
                      </a:r>
                      <a:r>
                        <a:rPr lang="en-IN" sz="1400" kern="0">
                          <a:solidFill>
                            <a:srgbClr val="24292E"/>
                          </a:solidFill>
                          <a:effectLst/>
                          <a:latin typeface="+mn-lt"/>
                          <a:ea typeface="Times New Roman" panose="02020603050405020304" pitchFamily="18" charset="0"/>
                          <a:cs typeface="Courier New" panose="02070309020205020404" pitchFamily="49" charset="0"/>
                        </a:rPr>
                        <a:t>podman generate kube</a:t>
                      </a:r>
                      <a:r>
                        <a:rPr lang="en-IN" sz="1400" kern="0">
                          <a:solidFill>
                            <a:srgbClr val="24292E"/>
                          </a:solidFill>
                          <a:effectLst/>
                          <a:latin typeface="+mn-lt"/>
                          <a:ea typeface="Times New Roman" panose="02020603050405020304" pitchFamily="18" charset="0"/>
                          <a:cs typeface="Times New Roman" panose="02020603050405020304" pitchFamily="18" charset="0"/>
                        </a:rPr>
                        <a:t> to export Kubernetes YAML</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Supports Kubernetes but with additional tools (like </a:t>
                      </a:r>
                      <a:r>
                        <a:rPr lang="en-IN" sz="1400" kern="0">
                          <a:solidFill>
                            <a:srgbClr val="24292E"/>
                          </a:solidFill>
                          <a:effectLst/>
                          <a:latin typeface="+mn-lt"/>
                          <a:ea typeface="Times New Roman" panose="02020603050405020304" pitchFamily="18" charset="0"/>
                          <a:cs typeface="Courier New" panose="02070309020205020404" pitchFamily="49" charset="0"/>
                        </a:rPr>
                        <a:t>kompose</a:t>
                      </a:r>
                      <a:r>
                        <a:rPr lang="en-IN" sz="1400" kern="0">
                          <a:solidFill>
                            <a:srgbClr val="24292E"/>
                          </a:solidFill>
                          <a:effectLst/>
                          <a:latin typeface="+mn-lt"/>
                          <a:ea typeface="Times New Roman" panose="02020603050405020304" pitchFamily="18" charset="0"/>
                          <a:cs typeface="Times New Roman" panose="02020603050405020304" pitchFamily="18" charset="0"/>
                        </a:rPr>
                        <a:t>)</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273399471"/>
                  </a:ext>
                </a:extLst>
              </a:tr>
              <a:tr h="1185859">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Systemd Integration</a:t>
                      </a:r>
                      <a:endParaRPr lang="en-IN" sz="14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Easily integrates with </a:t>
                      </a:r>
                      <a:r>
                        <a:rPr lang="en-IN" sz="1400" kern="0">
                          <a:solidFill>
                            <a:srgbClr val="24292E"/>
                          </a:solidFill>
                          <a:effectLst/>
                          <a:latin typeface="+mn-lt"/>
                          <a:ea typeface="Times New Roman" panose="02020603050405020304" pitchFamily="18" charset="0"/>
                          <a:cs typeface="Courier New" panose="02070309020205020404" pitchFamily="49" charset="0"/>
                        </a:rPr>
                        <a:t>systemd</a:t>
                      </a:r>
                      <a:r>
                        <a:rPr lang="en-IN" sz="1400" kern="0">
                          <a:solidFill>
                            <a:srgbClr val="24292E"/>
                          </a:solidFill>
                          <a:effectLst/>
                          <a:latin typeface="+mn-lt"/>
                          <a:ea typeface="Times New Roman" panose="02020603050405020304" pitchFamily="18" charset="0"/>
                          <a:cs typeface="Times New Roman" panose="02020603050405020304" pitchFamily="18" charset="0"/>
                        </a:rPr>
                        <a:t> for container services</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Limited integration, but possible with custom configuration</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12853366"/>
                  </a:ext>
                </a:extLst>
              </a:tr>
              <a:tr h="977891">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Networking</a:t>
                      </a:r>
                      <a:endParaRPr lang="en-IN" sz="14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Uses </a:t>
                      </a:r>
                      <a:r>
                        <a:rPr lang="en-IN" sz="1400" kern="0">
                          <a:solidFill>
                            <a:srgbClr val="24292E"/>
                          </a:solidFill>
                          <a:effectLst/>
                          <a:latin typeface="+mn-lt"/>
                          <a:ea typeface="Times New Roman" panose="02020603050405020304" pitchFamily="18" charset="0"/>
                          <a:cs typeface="Courier New" panose="02070309020205020404" pitchFamily="49" charset="0"/>
                        </a:rPr>
                        <a:t>CNI</a:t>
                      </a:r>
                      <a:r>
                        <a:rPr lang="en-IN" sz="1400" kern="0">
                          <a:solidFill>
                            <a:srgbClr val="24292E"/>
                          </a:solidFill>
                          <a:effectLst/>
                          <a:latin typeface="+mn-lt"/>
                          <a:ea typeface="Times New Roman" panose="02020603050405020304" pitchFamily="18" charset="0"/>
                          <a:cs typeface="Times New Roman" panose="02020603050405020304" pitchFamily="18" charset="0"/>
                        </a:rPr>
                        <a:t> (Container Network Interface) plugins for networking</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Uses built-in Docker networking (bridge, overlay)</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65888934"/>
                  </a:ext>
                </a:extLst>
              </a:tr>
              <a:tr h="1028452">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Swarm Support</a:t>
                      </a:r>
                      <a:endParaRPr lang="en-IN" sz="14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No, only Kubernetes-focused</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Yes, supports Docker Swarm for orchestration</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134844607"/>
                  </a:ext>
                </a:extLst>
              </a:tr>
              <a:tr h="1028452">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Installation Size</a:t>
                      </a:r>
                      <a:endParaRPr lang="en-IN" sz="14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Lighter and has fewer dependencies</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dirty="0">
                          <a:solidFill>
                            <a:srgbClr val="24292E"/>
                          </a:solidFill>
                          <a:effectLst/>
                          <a:latin typeface="+mn-lt"/>
                          <a:ea typeface="Times New Roman" panose="02020603050405020304" pitchFamily="18" charset="0"/>
                          <a:cs typeface="Times New Roman" panose="02020603050405020304" pitchFamily="18" charset="0"/>
                        </a:rPr>
                        <a:t>Generally heavier due to daemon overhead</a:t>
                      </a:r>
                      <a:endParaRPr lang="en-IN" sz="1400" kern="1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3968358"/>
                  </a:ext>
                </a:extLst>
              </a:tr>
            </a:tbl>
          </a:graphicData>
        </a:graphic>
      </p:graphicFrame>
    </p:spTree>
    <p:extLst>
      <p:ext uri="{BB962C8B-B14F-4D97-AF65-F5344CB8AC3E}">
        <p14:creationId xmlns:p14="http://schemas.microsoft.com/office/powerpoint/2010/main" val="556677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015663"/>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algn="just"/>
            <a:endParaRPr lang="en-GB" sz="2000" b="1" dirty="0"/>
          </a:p>
        </p:txBody>
      </p:sp>
      <p:graphicFrame>
        <p:nvGraphicFramePr>
          <p:cNvPr id="4" name="Table 3">
            <a:extLst>
              <a:ext uri="{FF2B5EF4-FFF2-40B4-BE49-F238E27FC236}">
                <a16:creationId xmlns:a16="http://schemas.microsoft.com/office/drawing/2014/main" id="{63ADFC27-58CF-4D2A-3C79-755749140D0C}"/>
              </a:ext>
            </a:extLst>
          </p:cNvPr>
          <p:cNvGraphicFramePr>
            <a:graphicFrameLocks noGrp="1"/>
          </p:cNvGraphicFramePr>
          <p:nvPr>
            <p:extLst>
              <p:ext uri="{D42A27DB-BD31-4B8C-83A1-F6EECF244321}">
                <p14:modId xmlns:p14="http://schemas.microsoft.com/office/powerpoint/2010/main" val="2106543908"/>
              </p:ext>
            </p:extLst>
          </p:nvPr>
        </p:nvGraphicFramePr>
        <p:xfrm>
          <a:off x="4261708" y="1205949"/>
          <a:ext cx="7719390" cy="5330494"/>
        </p:xfrm>
        <a:graphic>
          <a:graphicData uri="http://schemas.openxmlformats.org/drawingml/2006/table">
            <a:tbl>
              <a:tblPr firstRow="1" firstCol="1" bandRow="1">
                <a:tableStyleId>{5C22544A-7EE6-4342-B048-85BDC9FD1C3A}</a:tableStyleId>
              </a:tblPr>
              <a:tblGrid>
                <a:gridCol w="2573130">
                  <a:extLst>
                    <a:ext uri="{9D8B030D-6E8A-4147-A177-3AD203B41FA5}">
                      <a16:colId xmlns:a16="http://schemas.microsoft.com/office/drawing/2014/main" val="1660560591"/>
                    </a:ext>
                  </a:extLst>
                </a:gridCol>
                <a:gridCol w="2573130">
                  <a:extLst>
                    <a:ext uri="{9D8B030D-6E8A-4147-A177-3AD203B41FA5}">
                      <a16:colId xmlns:a16="http://schemas.microsoft.com/office/drawing/2014/main" val="3845949521"/>
                    </a:ext>
                  </a:extLst>
                </a:gridCol>
                <a:gridCol w="2573130">
                  <a:extLst>
                    <a:ext uri="{9D8B030D-6E8A-4147-A177-3AD203B41FA5}">
                      <a16:colId xmlns:a16="http://schemas.microsoft.com/office/drawing/2014/main" val="2830379531"/>
                    </a:ext>
                  </a:extLst>
                </a:gridCol>
              </a:tblGrid>
              <a:tr h="326821">
                <a:tc>
                  <a:txBody>
                    <a:bodyPr/>
                    <a:lstStyle/>
                    <a:p>
                      <a:pPr algn="ctr">
                        <a:lnSpc>
                          <a:spcPct val="107000"/>
                        </a:lnSpc>
                        <a:spcAft>
                          <a:spcPts val="1200"/>
                        </a:spcAft>
                      </a:pPr>
                      <a:r>
                        <a:rPr lang="en-IN" sz="1400" kern="0">
                          <a:effectLst/>
                        </a:rPr>
                        <a:t>Feature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dirty="0" err="1">
                          <a:effectLst/>
                        </a:rPr>
                        <a:t>Podman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a:effectLst/>
                        </a:rPr>
                        <a:t>Docker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529713531"/>
                  </a:ext>
                </a:extLst>
              </a:tr>
              <a:tr h="713639">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Volume Management</a:t>
                      </a:r>
                      <a:endParaRPr lang="en-IN" sz="12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Compatible with Docker volumes, supports named volumes</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Standard Docker volumes</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273399471"/>
                  </a:ext>
                </a:extLst>
              </a:tr>
              <a:tr h="1185859">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Image Management</a:t>
                      </a:r>
                      <a:endParaRPr lang="en-IN" sz="12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Uses OCI-compatible images and Docker Hub</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Docker Hub is default, uses OCI-compatible images</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12853366"/>
                  </a:ext>
                </a:extLst>
              </a:tr>
              <a:tr h="977891">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Security</a:t>
                      </a:r>
                      <a:endParaRPr lang="en-IN" sz="12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No daemon running as root, each container process can have its own user</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Docker daemon often runs as root, adding potential security risks</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65888934"/>
                  </a:ext>
                </a:extLst>
              </a:tr>
              <a:tr h="1028452">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Integration with CRI-O</a:t>
                      </a:r>
                      <a:endParaRPr lang="en-IN" sz="12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Yes, Podman can work with CRI-O, making it Kubernetes-friendly</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No native support for CRI-O, primarily Docker runtime</a:t>
                      </a:r>
                      <a:endParaRPr lang="en-IN" sz="12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134844607"/>
                  </a:ext>
                </a:extLst>
              </a:tr>
              <a:tr h="1028452">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Docker Compose Support</a:t>
                      </a:r>
                      <a:endParaRPr lang="en-IN" sz="12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dirty="0">
                          <a:solidFill>
                            <a:srgbClr val="24292E"/>
                          </a:solidFill>
                          <a:effectLst/>
                          <a:latin typeface="+mn-lt"/>
                          <a:ea typeface="Times New Roman" panose="02020603050405020304" pitchFamily="18" charset="0"/>
                          <a:cs typeface="Times New Roman" panose="02020603050405020304" pitchFamily="18" charset="0"/>
                        </a:rPr>
                        <a:t>Not directly supported (</a:t>
                      </a:r>
                      <a:r>
                        <a:rPr lang="en-IN" sz="1400" kern="0" dirty="0" err="1">
                          <a:solidFill>
                            <a:srgbClr val="24292E"/>
                          </a:solidFill>
                          <a:effectLst/>
                          <a:latin typeface="+mn-lt"/>
                          <a:ea typeface="Times New Roman" panose="02020603050405020304" pitchFamily="18" charset="0"/>
                          <a:cs typeface="Times New Roman" panose="02020603050405020304" pitchFamily="18" charset="0"/>
                        </a:rPr>
                        <a:t>Podman</a:t>
                      </a:r>
                      <a:r>
                        <a:rPr lang="en-IN" sz="1400" kern="0" dirty="0">
                          <a:solidFill>
                            <a:srgbClr val="24292E"/>
                          </a:solidFill>
                          <a:effectLst/>
                          <a:latin typeface="+mn-lt"/>
                          <a:ea typeface="Times New Roman" panose="02020603050405020304" pitchFamily="18" charset="0"/>
                          <a:cs typeface="Times New Roman" panose="02020603050405020304" pitchFamily="18" charset="0"/>
                        </a:rPr>
                        <a:t> Compose is an alternative)</a:t>
                      </a:r>
                      <a:endParaRPr lang="en-IN" sz="1200" kern="100" dirty="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dirty="0">
                          <a:solidFill>
                            <a:srgbClr val="24292E"/>
                          </a:solidFill>
                          <a:effectLst/>
                          <a:latin typeface="+mn-lt"/>
                          <a:ea typeface="Times New Roman" panose="02020603050405020304" pitchFamily="18" charset="0"/>
                          <a:cs typeface="Times New Roman" panose="02020603050405020304" pitchFamily="18" charset="0"/>
                        </a:rPr>
                        <a:t>Fully supports Docker Compose</a:t>
                      </a:r>
                      <a:endParaRPr lang="en-IN" sz="1200" kern="1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3968358"/>
                  </a:ext>
                </a:extLst>
              </a:tr>
            </a:tbl>
          </a:graphicData>
        </a:graphic>
      </p:graphicFrame>
    </p:spTree>
    <p:extLst>
      <p:ext uri="{BB962C8B-B14F-4D97-AF65-F5344CB8AC3E}">
        <p14:creationId xmlns:p14="http://schemas.microsoft.com/office/powerpoint/2010/main" val="100517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1015663"/>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algn="just"/>
            <a:endParaRPr lang="en-GB" sz="2000" b="1" dirty="0"/>
          </a:p>
        </p:txBody>
      </p:sp>
      <p:graphicFrame>
        <p:nvGraphicFramePr>
          <p:cNvPr id="4" name="Table 3">
            <a:extLst>
              <a:ext uri="{FF2B5EF4-FFF2-40B4-BE49-F238E27FC236}">
                <a16:creationId xmlns:a16="http://schemas.microsoft.com/office/drawing/2014/main" id="{63ADFC27-58CF-4D2A-3C79-755749140D0C}"/>
              </a:ext>
            </a:extLst>
          </p:cNvPr>
          <p:cNvGraphicFramePr>
            <a:graphicFrameLocks noGrp="1"/>
          </p:cNvGraphicFramePr>
          <p:nvPr>
            <p:extLst>
              <p:ext uri="{D42A27DB-BD31-4B8C-83A1-F6EECF244321}">
                <p14:modId xmlns:p14="http://schemas.microsoft.com/office/powerpoint/2010/main" val="3771664410"/>
              </p:ext>
            </p:extLst>
          </p:nvPr>
        </p:nvGraphicFramePr>
        <p:xfrm>
          <a:off x="4261708" y="1205949"/>
          <a:ext cx="7719390" cy="5330494"/>
        </p:xfrm>
        <a:graphic>
          <a:graphicData uri="http://schemas.openxmlformats.org/drawingml/2006/table">
            <a:tbl>
              <a:tblPr firstRow="1" firstCol="1" bandRow="1">
                <a:tableStyleId>{5C22544A-7EE6-4342-B048-85BDC9FD1C3A}</a:tableStyleId>
              </a:tblPr>
              <a:tblGrid>
                <a:gridCol w="2573130">
                  <a:extLst>
                    <a:ext uri="{9D8B030D-6E8A-4147-A177-3AD203B41FA5}">
                      <a16:colId xmlns:a16="http://schemas.microsoft.com/office/drawing/2014/main" val="1660560591"/>
                    </a:ext>
                  </a:extLst>
                </a:gridCol>
                <a:gridCol w="2573130">
                  <a:extLst>
                    <a:ext uri="{9D8B030D-6E8A-4147-A177-3AD203B41FA5}">
                      <a16:colId xmlns:a16="http://schemas.microsoft.com/office/drawing/2014/main" val="3845949521"/>
                    </a:ext>
                  </a:extLst>
                </a:gridCol>
                <a:gridCol w="2573130">
                  <a:extLst>
                    <a:ext uri="{9D8B030D-6E8A-4147-A177-3AD203B41FA5}">
                      <a16:colId xmlns:a16="http://schemas.microsoft.com/office/drawing/2014/main" val="2830379531"/>
                    </a:ext>
                  </a:extLst>
                </a:gridCol>
              </a:tblGrid>
              <a:tr h="326821">
                <a:tc>
                  <a:txBody>
                    <a:bodyPr/>
                    <a:lstStyle/>
                    <a:p>
                      <a:pPr algn="ctr">
                        <a:lnSpc>
                          <a:spcPct val="107000"/>
                        </a:lnSpc>
                        <a:spcAft>
                          <a:spcPts val="1200"/>
                        </a:spcAft>
                      </a:pPr>
                      <a:r>
                        <a:rPr lang="en-IN" sz="1400" kern="0">
                          <a:effectLst/>
                        </a:rPr>
                        <a:t>Feature</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dirty="0" err="1">
                          <a:effectLst/>
                        </a:rPr>
                        <a:t>Podman</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tc>
                  <a:txBody>
                    <a:bodyPr/>
                    <a:lstStyle/>
                    <a:p>
                      <a:pPr algn="ctr">
                        <a:lnSpc>
                          <a:spcPct val="107000"/>
                        </a:lnSpc>
                        <a:spcAft>
                          <a:spcPts val="1200"/>
                        </a:spcAft>
                      </a:pPr>
                      <a:r>
                        <a:rPr lang="en-IN" sz="1400" kern="0">
                          <a:effectLst/>
                        </a:rPr>
                        <a:t>Docker</a:t>
                      </a:r>
                      <a:endParaRPr lang="en-IN"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72366" marR="72366" marT="33400" marB="33400" anchor="ctr"/>
                </a:tc>
                <a:extLst>
                  <a:ext uri="{0D108BD9-81ED-4DB2-BD59-A6C34878D82A}">
                    <a16:rowId xmlns:a16="http://schemas.microsoft.com/office/drawing/2014/main" val="529713531"/>
                  </a:ext>
                </a:extLst>
              </a:tr>
              <a:tr h="713639">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Resource Management</a:t>
                      </a:r>
                      <a:endParaRPr lang="en-IN" sz="14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Each container process is isolated and managed independently</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Resource constraints applied through the daemon</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273399471"/>
                  </a:ext>
                </a:extLst>
              </a:tr>
              <a:tr h="1185859">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Image Build</a:t>
                      </a:r>
                      <a:endParaRPr lang="en-IN" sz="14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Courier New" panose="02070309020205020404" pitchFamily="49" charset="0"/>
                        </a:rPr>
                        <a:t>buildah</a:t>
                      </a:r>
                      <a:r>
                        <a:rPr lang="en-IN" sz="1400" kern="0">
                          <a:solidFill>
                            <a:srgbClr val="24292E"/>
                          </a:solidFill>
                          <a:effectLst/>
                          <a:latin typeface="+mn-lt"/>
                          <a:ea typeface="Times New Roman" panose="02020603050405020304" pitchFamily="18" charset="0"/>
                          <a:cs typeface="Times New Roman" panose="02020603050405020304" pitchFamily="18" charset="0"/>
                        </a:rPr>
                        <a:t> tool used for building images</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Native </a:t>
                      </a:r>
                      <a:r>
                        <a:rPr lang="en-IN" sz="1400" kern="0">
                          <a:solidFill>
                            <a:srgbClr val="24292E"/>
                          </a:solidFill>
                          <a:effectLst/>
                          <a:latin typeface="+mn-lt"/>
                          <a:ea typeface="Times New Roman" panose="02020603050405020304" pitchFamily="18" charset="0"/>
                          <a:cs typeface="Courier New" panose="02070309020205020404" pitchFamily="49" charset="0"/>
                        </a:rPr>
                        <a:t>docker build</a:t>
                      </a:r>
                      <a:r>
                        <a:rPr lang="en-IN" sz="1400" kern="0">
                          <a:solidFill>
                            <a:srgbClr val="24292E"/>
                          </a:solidFill>
                          <a:effectLst/>
                          <a:latin typeface="+mn-lt"/>
                          <a:ea typeface="Times New Roman" panose="02020603050405020304" pitchFamily="18" charset="0"/>
                          <a:cs typeface="Times New Roman" panose="02020603050405020304" pitchFamily="18" charset="0"/>
                        </a:rPr>
                        <a:t> command</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212853366"/>
                  </a:ext>
                </a:extLst>
              </a:tr>
              <a:tr h="977891">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Performance</a:t>
                      </a:r>
                      <a:endParaRPr lang="en-IN" sz="14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Generally better with fewer resources needed due to lack of daemon</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Good performance but with higher memory usage due to daemon</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65888934"/>
                  </a:ext>
                </a:extLst>
              </a:tr>
              <a:tr h="1028452">
                <a:tc>
                  <a:txBody>
                    <a:bodyPr/>
                    <a:lstStyle/>
                    <a:p>
                      <a:pPr>
                        <a:lnSpc>
                          <a:spcPct val="107000"/>
                        </a:lnSpc>
                        <a:spcAft>
                          <a:spcPts val="800"/>
                        </a:spcAft>
                      </a:pPr>
                      <a:r>
                        <a:rPr lang="en-IN" sz="1400" b="1" kern="0">
                          <a:solidFill>
                            <a:schemeClr val="bg1"/>
                          </a:solidFill>
                          <a:effectLst/>
                          <a:latin typeface="+mn-lt"/>
                          <a:ea typeface="Times New Roman" panose="02020603050405020304" pitchFamily="18" charset="0"/>
                          <a:cs typeface="Times New Roman" panose="02020603050405020304" pitchFamily="18" charset="0"/>
                        </a:rPr>
                        <a:t>Ease of Use for Beginners</a:t>
                      </a:r>
                      <a:endParaRPr lang="en-IN" sz="1400" kern="10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Some learning curve if used to Docker's daemon-based model</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Easier for beginners due to widespread documentation and usage</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4134844607"/>
                  </a:ext>
                </a:extLst>
              </a:tr>
              <a:tr h="1028452">
                <a:tc>
                  <a:txBody>
                    <a:bodyPr/>
                    <a:lstStyle/>
                    <a:p>
                      <a:pPr>
                        <a:lnSpc>
                          <a:spcPct val="107000"/>
                        </a:lnSpc>
                        <a:spcAft>
                          <a:spcPts val="800"/>
                        </a:spcAft>
                      </a:pPr>
                      <a:r>
                        <a:rPr lang="en-IN" sz="1400" b="1" kern="0" dirty="0">
                          <a:solidFill>
                            <a:schemeClr val="bg1"/>
                          </a:solidFill>
                          <a:effectLst/>
                          <a:latin typeface="+mn-lt"/>
                          <a:ea typeface="Times New Roman" panose="02020603050405020304" pitchFamily="18" charset="0"/>
                          <a:cs typeface="Times New Roman" panose="02020603050405020304" pitchFamily="18" charset="0"/>
                        </a:rPr>
                        <a:t>License</a:t>
                      </a:r>
                      <a:endParaRPr lang="en-IN" sz="1400" kern="100" dirty="0">
                        <a:solidFill>
                          <a:schemeClr val="bg1"/>
                        </a:solidFill>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a:solidFill>
                            <a:srgbClr val="24292E"/>
                          </a:solidFill>
                          <a:effectLst/>
                          <a:latin typeface="+mn-lt"/>
                          <a:ea typeface="Times New Roman" panose="02020603050405020304" pitchFamily="18" charset="0"/>
                          <a:cs typeface="Times New Roman" panose="02020603050405020304" pitchFamily="18" charset="0"/>
                        </a:rPr>
                        <a:t>Apache 2.0</a:t>
                      </a:r>
                      <a:endParaRPr lang="en-IN" sz="1400" kern="100">
                        <a:effectLst/>
                        <a:latin typeface="+mn-lt"/>
                        <a:ea typeface="Calibri" panose="020F0502020204030204" pitchFamily="34" charset="0"/>
                        <a:cs typeface="Times New Roman" panose="02020603050405020304" pitchFamily="18" charset="0"/>
                      </a:endParaRPr>
                    </a:p>
                  </a:txBody>
                  <a:tcPr marL="123825" marR="123825" marT="57150" marB="57150" anchor="ctr"/>
                </a:tc>
                <a:tc>
                  <a:txBody>
                    <a:bodyPr/>
                    <a:lstStyle/>
                    <a:p>
                      <a:pPr>
                        <a:lnSpc>
                          <a:spcPct val="107000"/>
                        </a:lnSpc>
                        <a:spcAft>
                          <a:spcPts val="800"/>
                        </a:spcAft>
                      </a:pPr>
                      <a:r>
                        <a:rPr lang="en-IN" sz="1400" kern="0" dirty="0">
                          <a:solidFill>
                            <a:srgbClr val="24292E"/>
                          </a:solidFill>
                          <a:effectLst/>
                          <a:latin typeface="+mn-lt"/>
                          <a:ea typeface="Times New Roman" panose="02020603050405020304" pitchFamily="18" charset="0"/>
                          <a:cs typeface="Times New Roman" panose="02020603050405020304" pitchFamily="18" charset="0"/>
                        </a:rPr>
                        <a:t>Docker Community Edition: Open Source; Docker Enterprise Edition: Commercial</a:t>
                      </a:r>
                      <a:endParaRPr lang="en-IN" sz="1400" kern="100" dirty="0">
                        <a:effectLst/>
                        <a:latin typeface="+mn-lt"/>
                        <a:ea typeface="Calibri" panose="020F0502020204030204" pitchFamily="34" charset="0"/>
                        <a:cs typeface="Times New Roman" panose="02020603050405020304" pitchFamily="18" charset="0"/>
                      </a:endParaRPr>
                    </a:p>
                  </a:txBody>
                  <a:tcPr marL="123825" marR="123825" marT="57150" marB="57150" anchor="ctr"/>
                </a:tc>
                <a:extLst>
                  <a:ext uri="{0D108BD9-81ED-4DB2-BD59-A6C34878D82A}">
                    <a16:rowId xmlns:a16="http://schemas.microsoft.com/office/drawing/2014/main" val="1093968358"/>
                  </a:ext>
                </a:extLst>
              </a:tr>
            </a:tbl>
          </a:graphicData>
        </a:graphic>
      </p:graphicFrame>
    </p:spTree>
    <p:extLst>
      <p:ext uri="{BB962C8B-B14F-4D97-AF65-F5344CB8AC3E}">
        <p14:creationId xmlns:p14="http://schemas.microsoft.com/office/powerpoint/2010/main" val="291642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anim calcmode="lin" valueType="num">
                                      <p:cBhvr>
                                        <p:cTn id="18" dur="1000" fill="hold"/>
                                        <p:tgtEl>
                                          <p:spTgt spid="4"/>
                                        </p:tgtEl>
                                        <p:attrNameLst>
                                          <p:attrName>ppt_x</p:attrName>
                                        </p:attrNameLst>
                                      </p:cBhvr>
                                      <p:tavLst>
                                        <p:tav tm="0">
                                          <p:val>
                                            <p:strVal val="#ppt_x"/>
                                          </p:val>
                                        </p:tav>
                                        <p:tav tm="100000">
                                          <p:val>
                                            <p:strVal val="#ppt_x"/>
                                          </p:val>
                                        </p:tav>
                                      </p:tavLst>
                                    </p:anim>
                                    <p:anim calcmode="lin" valueType="num">
                                      <p:cBhvr>
                                        <p:cTn id="1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940088"/>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p>
          <a:p>
            <a:pPr algn="just"/>
            <a:endParaRPr lang="en-GB" sz="2000" dirty="0"/>
          </a:p>
          <a:p>
            <a:pPr marL="342900" indent="-342900" algn="just">
              <a:buFont typeface="Wingdings" panose="05000000000000000000" pitchFamily="2" charset="2"/>
              <a:buChar char="Ø"/>
            </a:pPr>
            <a:r>
              <a:rPr lang="en-GB" sz="2000" b="1" dirty="0"/>
              <a:t>Mode of </a:t>
            </a:r>
            <a:r>
              <a:rPr lang="en-IN" sz="2000" b="1" dirty="0"/>
              <a:t>Operation:</a:t>
            </a:r>
          </a:p>
          <a:p>
            <a:pPr algn="just"/>
            <a:r>
              <a:rPr lang="en-GB" sz="2000" dirty="0"/>
              <a:t>In container environments, </a:t>
            </a:r>
            <a:r>
              <a:rPr lang="en-GB" sz="2000" b="1" dirty="0"/>
              <a:t>rootless</a:t>
            </a:r>
            <a:r>
              <a:rPr lang="en-GB" sz="2000" dirty="0"/>
              <a:t> and </a:t>
            </a:r>
            <a:r>
              <a:rPr lang="en-GB" sz="2000" b="1" dirty="0" err="1"/>
              <a:t>rootful</a:t>
            </a:r>
            <a:r>
              <a:rPr lang="en-GB" sz="2000" dirty="0"/>
              <a:t> modes refer to the permissions with which containers are executed and managed, impacting security, usability and compatibility.</a:t>
            </a:r>
          </a:p>
          <a:p>
            <a:pPr algn="just"/>
            <a:endParaRPr lang="en-GB" sz="2000" dirty="0"/>
          </a:p>
          <a:p>
            <a:pPr marL="457200" indent="-457200" algn="just">
              <a:buFont typeface="+mj-lt"/>
              <a:buAutoNum type="arabicPeriod"/>
            </a:pPr>
            <a:r>
              <a:rPr lang="en-IN" sz="2000" b="1" dirty="0" err="1"/>
              <a:t>Rootful</a:t>
            </a:r>
            <a:r>
              <a:rPr lang="en-IN" sz="2000" b="1" dirty="0"/>
              <a:t> Mode:</a:t>
            </a:r>
            <a:endParaRPr lang="en-GB" sz="2000" b="1" dirty="0"/>
          </a:p>
          <a:p>
            <a:pPr algn="just"/>
            <a:r>
              <a:rPr lang="en-GB" sz="2000" dirty="0"/>
              <a:t>In </a:t>
            </a:r>
            <a:r>
              <a:rPr lang="en-GB" sz="2000" b="1" dirty="0" err="1"/>
              <a:t>rootful</a:t>
            </a:r>
            <a:r>
              <a:rPr lang="en-GB" sz="2000" b="1" dirty="0"/>
              <a:t> mode</a:t>
            </a:r>
            <a:r>
              <a:rPr lang="en-GB" sz="2000" dirty="0"/>
              <a:t>, containers are executed with root (administrator) privileges. This means the container process has unrestricted access to the host’s resources, including the filesystem, network, and hardware, which can introduce security risks if not carefully managed.</a:t>
            </a:r>
          </a:p>
          <a:p>
            <a:pPr algn="just"/>
            <a:endParaRPr lang="en-GB" sz="2000" dirty="0"/>
          </a:p>
          <a:p>
            <a:pPr algn="just"/>
            <a:r>
              <a:rPr lang="en-GB" sz="2000" b="1" dirty="0"/>
              <a:t>Benefits</a:t>
            </a:r>
            <a:r>
              <a:rPr lang="en-GB" sz="2000" dirty="0"/>
              <a:t>:</a:t>
            </a:r>
          </a:p>
          <a:p>
            <a:pPr marL="800100" lvl="1" indent="-342900" algn="just">
              <a:buFont typeface="Wingdings" panose="05000000000000000000" pitchFamily="2" charset="2"/>
              <a:buChar char="§"/>
            </a:pPr>
            <a:r>
              <a:rPr lang="en-GB" sz="2000" b="1" dirty="0"/>
              <a:t>Full Control</a:t>
            </a:r>
            <a:r>
              <a:rPr lang="en-GB" sz="2000" dirty="0"/>
              <a:t>: Direct access to all host resources, making it ideal for complex setups needing advanced configurations.</a:t>
            </a:r>
          </a:p>
          <a:p>
            <a:pPr marL="800100" lvl="1" indent="-342900" algn="just">
              <a:buFont typeface="Wingdings" panose="05000000000000000000" pitchFamily="2" charset="2"/>
              <a:buChar char="§"/>
            </a:pPr>
            <a:endParaRPr lang="en-GB" sz="2000" dirty="0"/>
          </a:p>
          <a:p>
            <a:pPr marL="800100" lvl="1" indent="-342900" algn="just">
              <a:buFont typeface="Wingdings" panose="05000000000000000000" pitchFamily="2" charset="2"/>
              <a:buChar char="§"/>
            </a:pPr>
            <a:r>
              <a:rPr lang="en-GB" sz="2000" b="1" dirty="0"/>
              <a:t>Compatibility</a:t>
            </a:r>
            <a:r>
              <a:rPr lang="en-GB" sz="2000" dirty="0"/>
              <a:t>: Supports more applications and tools that may require root permissions.</a:t>
            </a:r>
          </a:p>
        </p:txBody>
      </p:sp>
    </p:spTree>
    <p:extLst>
      <p:ext uri="{BB962C8B-B14F-4D97-AF65-F5344CB8AC3E}">
        <p14:creationId xmlns:p14="http://schemas.microsoft.com/office/powerpoint/2010/main" val="2323799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7" dur="500"/>
                                        <p:tgtEl>
                                          <p:spTgt spid="3">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randombar(horizontal)">
                                      <p:cBhvr>
                                        <p:cTn id="42" dur="500"/>
                                        <p:tgtEl>
                                          <p:spTgt spid="3">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3">
                                            <p:txEl>
                                              <p:pRg st="11" end="11"/>
                                            </p:txEl>
                                          </p:spTgt>
                                        </p:tgtEl>
                                        <p:attrNameLst>
                                          <p:attrName>style.visibility</p:attrName>
                                        </p:attrNameLst>
                                      </p:cBhvr>
                                      <p:to>
                                        <p:strVal val="visible"/>
                                      </p:to>
                                    </p:set>
                                    <p:animEffect transition="in" filter="randombar(horizontal)">
                                      <p:cBhvr>
                                        <p:cTn id="4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2855597" cy="6247864"/>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p>
          <a:p>
            <a:pPr algn="just"/>
            <a:endParaRPr lang="en-GB" sz="2000" dirty="0"/>
          </a:p>
          <a:p>
            <a:pPr algn="just"/>
            <a:r>
              <a:rPr lang="en-GB" sz="2000" b="1" dirty="0"/>
              <a:t>Risks</a:t>
            </a:r>
            <a:r>
              <a:rPr lang="en-GB" sz="2000" dirty="0"/>
              <a:t>:</a:t>
            </a:r>
          </a:p>
          <a:p>
            <a:pPr algn="just"/>
            <a:endParaRPr lang="en-GB" sz="2000" dirty="0"/>
          </a:p>
          <a:p>
            <a:pPr marL="800100" lvl="1" indent="-342900" algn="just">
              <a:buFont typeface="Wingdings" panose="05000000000000000000" pitchFamily="2" charset="2"/>
              <a:buChar char="§"/>
            </a:pPr>
            <a:r>
              <a:rPr lang="en-GB" sz="2000" b="1" dirty="0"/>
              <a:t>Security</a:t>
            </a:r>
            <a:r>
              <a:rPr lang="en-GB" sz="2000" dirty="0"/>
              <a:t>: Containers with root privileges could access sensitive host resources if compromised.</a:t>
            </a:r>
          </a:p>
          <a:p>
            <a:pPr marL="800100" lvl="1" indent="-342900" algn="just">
              <a:buFont typeface="Wingdings" panose="05000000000000000000" pitchFamily="2" charset="2"/>
              <a:buChar char="§"/>
            </a:pPr>
            <a:endParaRPr lang="en-GB" sz="2000" dirty="0"/>
          </a:p>
          <a:p>
            <a:pPr marL="800100" lvl="1" indent="-342900" algn="just">
              <a:buFont typeface="Wingdings" panose="05000000000000000000" pitchFamily="2" charset="2"/>
              <a:buChar char="§"/>
            </a:pPr>
            <a:r>
              <a:rPr lang="en-GB" sz="2000" b="1" dirty="0"/>
              <a:t>Isolation</a:t>
            </a:r>
            <a:r>
              <a:rPr lang="en-GB" sz="2000" dirty="0"/>
              <a:t>: </a:t>
            </a:r>
            <a:r>
              <a:rPr lang="en-GB" sz="2000" dirty="0" err="1"/>
              <a:t>Rootful</a:t>
            </a:r>
            <a:r>
              <a:rPr lang="en-GB" sz="2000" dirty="0"/>
              <a:t> containers can potentially affect host integrity if vulnerabilities exist within the container or its dependencies.</a:t>
            </a:r>
          </a:p>
        </p:txBody>
      </p:sp>
      <p:pic>
        <p:nvPicPr>
          <p:cNvPr id="5" name="Picture 4">
            <a:extLst>
              <a:ext uri="{FF2B5EF4-FFF2-40B4-BE49-F238E27FC236}">
                <a16:creationId xmlns:a16="http://schemas.microsoft.com/office/drawing/2014/main" id="{DF506A62-0609-7589-6D34-4BCECCBF237E}"/>
              </a:ext>
            </a:extLst>
          </p:cNvPr>
          <p:cNvPicPr>
            <a:picLocks noChangeAspect="1"/>
          </p:cNvPicPr>
          <p:nvPr/>
        </p:nvPicPr>
        <p:blipFill>
          <a:blip r:embed="rId3"/>
          <a:stretch>
            <a:fillRect/>
          </a:stretch>
        </p:blipFill>
        <p:spPr>
          <a:xfrm>
            <a:off x="7121752" y="1421296"/>
            <a:ext cx="4999382" cy="4999382"/>
          </a:xfrm>
          <a:prstGeom prst="rect">
            <a:avLst/>
          </a:prstGeom>
        </p:spPr>
      </p:pic>
    </p:spTree>
    <p:extLst>
      <p:ext uri="{BB962C8B-B14F-4D97-AF65-F5344CB8AC3E}">
        <p14:creationId xmlns:p14="http://schemas.microsoft.com/office/powerpoint/2010/main" val="2038813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1000"/>
                                        <p:tgtEl>
                                          <p:spTgt spid="5"/>
                                        </p:tgtEl>
                                      </p:cBhvr>
                                    </p:animEffect>
                                    <p:anim calcmode="lin" valueType="num">
                                      <p:cBhvr>
                                        <p:cTn id="23" dur="1000" fill="hold"/>
                                        <p:tgtEl>
                                          <p:spTgt spid="5"/>
                                        </p:tgtEl>
                                        <p:attrNameLst>
                                          <p:attrName>ppt_x</p:attrName>
                                        </p:attrNameLst>
                                      </p:cBhvr>
                                      <p:tavLst>
                                        <p:tav tm="0">
                                          <p:val>
                                            <p:strVal val="#ppt_x"/>
                                          </p:val>
                                        </p:tav>
                                        <p:tav tm="100000">
                                          <p:val>
                                            <p:strVal val="#ppt_x"/>
                                          </p:val>
                                        </p:tav>
                                      </p:tavLst>
                                    </p:anim>
                                    <p:anim calcmode="lin" valueType="num">
                                      <p:cBhvr>
                                        <p:cTn id="2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016758"/>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p>
          <a:p>
            <a:pPr algn="just"/>
            <a:endParaRPr lang="en-GB" sz="2000" dirty="0"/>
          </a:p>
          <a:p>
            <a:pPr marL="457200" indent="-457200" algn="just">
              <a:buFont typeface="+mj-lt"/>
              <a:buAutoNum type="arabicPeriod" startAt="2"/>
            </a:pPr>
            <a:r>
              <a:rPr lang="en-IN" sz="2000" b="1" dirty="0"/>
              <a:t>Rootless Mode:</a:t>
            </a:r>
            <a:endParaRPr lang="en-GB" sz="2000" b="1" dirty="0"/>
          </a:p>
          <a:p>
            <a:pPr algn="just"/>
            <a:r>
              <a:rPr lang="en-GB" sz="2000" dirty="0"/>
              <a:t>In </a:t>
            </a:r>
            <a:r>
              <a:rPr lang="en-GB" sz="2000" b="1" dirty="0"/>
              <a:t>rootless mode</a:t>
            </a:r>
            <a:r>
              <a:rPr lang="en-GB" sz="2000" dirty="0"/>
              <a:t>, containers are executed without root privileges, meaning they run as a regular user with limited access to the host system. Rootless mode is supported by tools like </a:t>
            </a:r>
            <a:r>
              <a:rPr lang="en-GB" sz="2000" b="1" dirty="0" err="1"/>
              <a:t>Podman</a:t>
            </a:r>
            <a:r>
              <a:rPr lang="en-GB" sz="2000" dirty="0"/>
              <a:t> and recent versions of </a:t>
            </a:r>
            <a:r>
              <a:rPr lang="en-GB" sz="2000" b="1" dirty="0"/>
              <a:t>Docker</a:t>
            </a:r>
            <a:r>
              <a:rPr lang="en-GB" sz="2000" dirty="0"/>
              <a:t>, and it focuses on enhanced security by isolating the container more strictly from the host.</a:t>
            </a:r>
          </a:p>
          <a:p>
            <a:pPr algn="just"/>
            <a:endParaRPr lang="en-GB" sz="2000" b="1" dirty="0"/>
          </a:p>
          <a:p>
            <a:pPr algn="just"/>
            <a:r>
              <a:rPr lang="en-GB" sz="2000" b="1" dirty="0"/>
              <a:t>Benefits:</a:t>
            </a:r>
          </a:p>
          <a:p>
            <a:pPr algn="just"/>
            <a:endParaRPr lang="en-GB" sz="2000" b="1" dirty="0"/>
          </a:p>
          <a:p>
            <a:pPr marL="342900" indent="-342900" algn="just">
              <a:buFont typeface="Wingdings" panose="05000000000000000000" pitchFamily="2" charset="2"/>
              <a:buChar char="§"/>
            </a:pPr>
            <a:r>
              <a:rPr lang="en-GB" sz="2000" b="1" dirty="0"/>
              <a:t>Enhanced Security: </a:t>
            </a:r>
            <a:r>
              <a:rPr lang="en-GB" sz="2000" dirty="0"/>
              <a:t>Containers don’t have root access to the host, reducing risks of host compromise.</a:t>
            </a:r>
          </a:p>
          <a:p>
            <a:pPr marL="342900" indent="-342900" algn="just">
              <a:buFont typeface="Wingdings" panose="05000000000000000000" pitchFamily="2" charset="2"/>
              <a:buChar char="§"/>
            </a:pPr>
            <a:endParaRPr lang="en-GB" sz="2000" b="1" dirty="0"/>
          </a:p>
          <a:p>
            <a:pPr marL="342900" indent="-342900" algn="just">
              <a:buFont typeface="Wingdings" panose="05000000000000000000" pitchFamily="2" charset="2"/>
              <a:buChar char="§"/>
            </a:pPr>
            <a:r>
              <a:rPr lang="en-GB" sz="2000" b="1" dirty="0"/>
              <a:t>User Flexibility: </a:t>
            </a:r>
            <a:r>
              <a:rPr lang="en-GB" sz="2000" dirty="0"/>
              <a:t>Allows non-admin users to run containers, useful in multi-user systems where root access is limited or restricted.</a:t>
            </a:r>
          </a:p>
        </p:txBody>
      </p:sp>
    </p:spTree>
    <p:extLst>
      <p:ext uri="{BB962C8B-B14F-4D97-AF65-F5344CB8AC3E}">
        <p14:creationId xmlns:p14="http://schemas.microsoft.com/office/powerpoint/2010/main" val="209621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randombar(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randombar(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randombar(horizontal)">
                                      <p:cBhvr>
                                        <p:cTn id="32" dur="500"/>
                                        <p:tgtEl>
                                          <p:spTgt spid="3">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randombar(horizontal)">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2855597" cy="5940088"/>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p>
          <a:p>
            <a:pPr algn="just"/>
            <a:endParaRPr lang="en-GB" sz="2000" dirty="0"/>
          </a:p>
          <a:p>
            <a:pPr algn="just"/>
            <a:r>
              <a:rPr lang="en-GB" sz="2000" b="1" dirty="0"/>
              <a:t>Limitations:</a:t>
            </a:r>
          </a:p>
          <a:p>
            <a:pPr algn="just"/>
            <a:endParaRPr lang="en-GB" sz="2000" b="1" dirty="0"/>
          </a:p>
          <a:p>
            <a:pPr marL="342900" indent="-342900" algn="just">
              <a:buFont typeface="Wingdings" panose="05000000000000000000" pitchFamily="2" charset="2"/>
              <a:buChar char="§"/>
            </a:pPr>
            <a:r>
              <a:rPr lang="en-GB" sz="2000" b="1" dirty="0"/>
              <a:t>Reduced Access to System Resources: </a:t>
            </a:r>
            <a:r>
              <a:rPr lang="en-GB" sz="2000" dirty="0"/>
              <a:t>Some configurations and applications may not run if they require root access.</a:t>
            </a:r>
          </a:p>
          <a:p>
            <a:pPr marL="342900" indent="-342900" algn="just">
              <a:buFont typeface="Wingdings" panose="05000000000000000000" pitchFamily="2" charset="2"/>
              <a:buChar char="§"/>
            </a:pPr>
            <a:endParaRPr lang="en-GB" sz="2000" b="1" dirty="0"/>
          </a:p>
          <a:p>
            <a:pPr marL="342900" indent="-342900" algn="just">
              <a:buFont typeface="Wingdings" panose="05000000000000000000" pitchFamily="2" charset="2"/>
              <a:buChar char="§"/>
            </a:pPr>
            <a:r>
              <a:rPr lang="en-GB" sz="2000" b="1" dirty="0"/>
              <a:t>Compatibility Challenges: </a:t>
            </a:r>
            <a:r>
              <a:rPr lang="en-GB" sz="2000" dirty="0"/>
              <a:t>Not all container-based applications support rootless mode, especially older or highly privileged ones.</a:t>
            </a:r>
          </a:p>
        </p:txBody>
      </p:sp>
      <p:pic>
        <p:nvPicPr>
          <p:cNvPr id="6" name="Picture 5">
            <a:extLst>
              <a:ext uri="{FF2B5EF4-FFF2-40B4-BE49-F238E27FC236}">
                <a16:creationId xmlns:a16="http://schemas.microsoft.com/office/drawing/2014/main" id="{03CB87B6-9093-3B33-2C48-C956B6A9B074}"/>
              </a:ext>
            </a:extLst>
          </p:cNvPr>
          <p:cNvPicPr>
            <a:picLocks noChangeAspect="1"/>
          </p:cNvPicPr>
          <p:nvPr/>
        </p:nvPicPr>
        <p:blipFill>
          <a:blip r:embed="rId3"/>
          <a:stretch>
            <a:fillRect/>
          </a:stretch>
        </p:blipFill>
        <p:spPr>
          <a:xfrm>
            <a:off x="7136660" y="1093303"/>
            <a:ext cx="4969565" cy="4969565"/>
          </a:xfrm>
          <a:prstGeom prst="rect">
            <a:avLst/>
          </a:prstGeom>
        </p:spPr>
      </p:pic>
    </p:spTree>
    <p:extLst>
      <p:ext uri="{BB962C8B-B14F-4D97-AF65-F5344CB8AC3E}">
        <p14:creationId xmlns:p14="http://schemas.microsoft.com/office/powerpoint/2010/main" val="3161781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9" dur="500"/>
                                        <p:tgtEl>
                                          <p:spTgt spid="3">
                                            <p:txEl>
                                              <p:pRg st="4" end="4"/>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
                                            <p:txEl>
                                              <p:pRg st="6" end="6"/>
                                            </p:txEl>
                                          </p:spTgt>
                                        </p:tgtEl>
                                        <p:attrNameLst>
                                          <p:attrName>style.visibility</p:attrName>
                                        </p:attrNameLst>
                                      </p:cBhvr>
                                      <p:to>
                                        <p:strVal val="visible"/>
                                      </p:to>
                                    </p:set>
                                    <p:animEffect transition="in" filter="randombar(horizontal)">
                                      <p:cBhvr>
                                        <p:cTn id="34"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940088"/>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marL="342900" indent="-342900" algn="just">
              <a:buFont typeface="Wingdings" panose="05000000000000000000" pitchFamily="2" charset="2"/>
              <a:buChar char="Ø"/>
            </a:pPr>
            <a:r>
              <a:rPr lang="en-GB" sz="2000" b="1" dirty="0"/>
              <a:t>Compatibility:</a:t>
            </a:r>
          </a:p>
          <a:p>
            <a:pPr algn="just"/>
            <a:endParaRPr lang="en-GB" sz="2000" b="1" dirty="0"/>
          </a:p>
          <a:p>
            <a:pPr marL="342900" indent="-342900" algn="just">
              <a:buFont typeface="Wingdings" panose="05000000000000000000" pitchFamily="2" charset="2"/>
              <a:buChar char="§"/>
            </a:pPr>
            <a:r>
              <a:rPr lang="en-GB" sz="2000" b="1" dirty="0"/>
              <a:t>Docker</a:t>
            </a:r>
            <a:r>
              <a:rPr lang="en-GB" sz="2000" dirty="0"/>
              <a:t>: Widely used with a mature ecosystem. Compatible with most container tools and platforms.</a:t>
            </a:r>
          </a:p>
          <a:p>
            <a:pPr marL="342900" indent="-342900" algn="just">
              <a:buFont typeface="Wingdings" panose="05000000000000000000" pitchFamily="2" charset="2"/>
              <a:buChar char="§"/>
            </a:pPr>
            <a:endParaRPr lang="en-GB" sz="2000" b="1" dirty="0"/>
          </a:p>
          <a:p>
            <a:pPr marL="342900" indent="-342900" algn="just">
              <a:buFont typeface="Wingdings" panose="05000000000000000000" pitchFamily="2" charset="2"/>
              <a:buChar char="§"/>
            </a:pPr>
            <a:r>
              <a:rPr lang="en-GB" sz="2000" b="1" dirty="0" err="1"/>
              <a:t>Podman</a:t>
            </a:r>
            <a:r>
              <a:rPr lang="en-GB" sz="2000" dirty="0"/>
              <a:t>: Has Docker-compatible CLI options, so commands for Docker can usually work for </a:t>
            </a:r>
            <a:r>
              <a:rPr lang="en-GB" sz="2000" dirty="0" err="1"/>
              <a:t>Podman</a:t>
            </a:r>
            <a:r>
              <a:rPr lang="en-GB" sz="2000" dirty="0"/>
              <a:t>. It can serve as a direct replacement in many use cases.</a:t>
            </a:r>
          </a:p>
          <a:p>
            <a:pPr algn="just"/>
            <a:endParaRPr lang="en-GB" sz="2000" dirty="0"/>
          </a:p>
          <a:p>
            <a:pPr marL="342900" indent="-342900" algn="just">
              <a:buFont typeface="Wingdings" panose="05000000000000000000" pitchFamily="2" charset="2"/>
              <a:buChar char="Ø"/>
            </a:pPr>
            <a:r>
              <a:rPr lang="en-GB" sz="2000" b="1" dirty="0"/>
              <a:t>Networking:</a:t>
            </a:r>
          </a:p>
          <a:p>
            <a:pPr algn="just"/>
            <a:endParaRPr lang="en-GB" sz="2000" b="1" dirty="0"/>
          </a:p>
          <a:p>
            <a:pPr marL="342900" indent="-342900" algn="just">
              <a:buFont typeface="Wingdings" panose="05000000000000000000" pitchFamily="2" charset="2"/>
              <a:buChar char="§"/>
            </a:pPr>
            <a:r>
              <a:rPr lang="en-GB" sz="2000" b="1" dirty="0"/>
              <a:t>Docker: </a:t>
            </a:r>
            <a:r>
              <a:rPr lang="en-GB" sz="2000" dirty="0"/>
              <a:t>Has a default network with built-in isolation but requires docker network commands for customization.</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b="1" dirty="0" err="1"/>
              <a:t>Podman</a:t>
            </a:r>
            <a:r>
              <a:rPr lang="en-GB" sz="2000" b="1" dirty="0"/>
              <a:t>: </a:t>
            </a:r>
            <a:r>
              <a:rPr lang="en-GB" sz="2000" dirty="0"/>
              <a:t>Uses CNI (Container Network Interface) plugins for networking, which provide modular networking capabilities and can integrate into more complex network configurations.</a:t>
            </a:r>
          </a:p>
        </p:txBody>
      </p:sp>
    </p:spTree>
    <p:extLst>
      <p:ext uri="{BB962C8B-B14F-4D97-AF65-F5344CB8AC3E}">
        <p14:creationId xmlns:p14="http://schemas.microsoft.com/office/powerpoint/2010/main" val="673356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632311"/>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marL="342900" indent="-342900" algn="just">
              <a:buFont typeface="Wingdings" panose="05000000000000000000" pitchFamily="2" charset="2"/>
              <a:buChar char="Ø"/>
            </a:pPr>
            <a:r>
              <a:rPr lang="en-IN" sz="2000" b="1" dirty="0"/>
              <a:t>Volume Management:</a:t>
            </a:r>
          </a:p>
          <a:p>
            <a:pPr algn="just"/>
            <a:endParaRPr lang="en-IN" sz="2000" b="1" dirty="0"/>
          </a:p>
          <a:p>
            <a:pPr marL="342900" indent="-342900" algn="just">
              <a:buFont typeface="Wingdings" panose="05000000000000000000" pitchFamily="2" charset="2"/>
              <a:buChar char="§"/>
            </a:pPr>
            <a:r>
              <a:rPr lang="en-IN" sz="2000" b="1" dirty="0"/>
              <a:t>Docker</a:t>
            </a:r>
            <a:r>
              <a:rPr lang="en-IN" sz="2000" dirty="0"/>
              <a:t>: Docker volumes require explicit management; Docker handles volume mounting and storage.</a:t>
            </a:r>
          </a:p>
          <a:p>
            <a:pPr marL="342900" indent="-342900" algn="just">
              <a:buFont typeface="Wingdings" panose="05000000000000000000" pitchFamily="2" charset="2"/>
              <a:buChar char="§"/>
            </a:pPr>
            <a:endParaRPr lang="en-IN" sz="2000" dirty="0"/>
          </a:p>
          <a:p>
            <a:pPr marL="342900" indent="-342900" algn="just">
              <a:buFont typeface="Wingdings" panose="05000000000000000000" pitchFamily="2" charset="2"/>
              <a:buChar char="§"/>
            </a:pPr>
            <a:r>
              <a:rPr lang="en-IN" sz="2000" b="1" dirty="0" err="1"/>
              <a:t>Podman</a:t>
            </a:r>
            <a:r>
              <a:rPr lang="en-IN" sz="2000" dirty="0"/>
              <a:t>: Similar volume management to Docker, but </a:t>
            </a:r>
            <a:r>
              <a:rPr lang="en-IN" sz="2000" dirty="0" err="1"/>
              <a:t>Podman</a:t>
            </a:r>
            <a:r>
              <a:rPr lang="en-IN" sz="2000" dirty="0"/>
              <a:t> volumes are linked to user permissions, especially in rootless mode.</a:t>
            </a:r>
          </a:p>
          <a:p>
            <a:pPr algn="just"/>
            <a:endParaRPr lang="en-GB" sz="2000" b="1" dirty="0"/>
          </a:p>
          <a:p>
            <a:pPr marL="342900" indent="-342900" algn="just">
              <a:buFont typeface="Wingdings" panose="05000000000000000000" pitchFamily="2" charset="2"/>
              <a:buChar char="Ø"/>
            </a:pPr>
            <a:r>
              <a:rPr lang="en-GB" sz="2000" b="1" dirty="0"/>
              <a:t>Orchestration:</a:t>
            </a:r>
          </a:p>
          <a:p>
            <a:pPr marL="342900" indent="-342900" algn="just">
              <a:buFont typeface="Wingdings" panose="05000000000000000000" pitchFamily="2" charset="2"/>
              <a:buChar char="Ø"/>
            </a:pPr>
            <a:endParaRPr lang="en-GB" sz="2000" b="1" dirty="0"/>
          </a:p>
          <a:p>
            <a:pPr marL="342900" indent="-342900" algn="just">
              <a:buFont typeface="Wingdings" panose="05000000000000000000" pitchFamily="2" charset="2"/>
              <a:buChar char="§"/>
            </a:pPr>
            <a:r>
              <a:rPr lang="en-GB" sz="2000" b="1" dirty="0"/>
              <a:t>Docker: </a:t>
            </a:r>
            <a:r>
              <a:rPr lang="en-GB" sz="2000" dirty="0"/>
              <a:t>Has built-in support for Docker Swarm, which can orchestrate services at a smaller scale.</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b="1" dirty="0" err="1"/>
              <a:t>Podman</a:t>
            </a:r>
            <a:r>
              <a:rPr lang="en-GB" sz="2000" b="1" dirty="0"/>
              <a:t>: </a:t>
            </a:r>
            <a:r>
              <a:rPr lang="en-GB" sz="2000" dirty="0"/>
              <a:t>Lacks native orchestration but works with Kubernetes YAML, allowing easy deployment to Kubernetes clusters or usage with tools like </a:t>
            </a:r>
            <a:r>
              <a:rPr lang="en-GB" sz="2000" dirty="0" err="1"/>
              <a:t>Kube</a:t>
            </a:r>
            <a:r>
              <a:rPr lang="en-GB" sz="2000" dirty="0"/>
              <a:t>.</a:t>
            </a:r>
          </a:p>
        </p:txBody>
      </p:sp>
    </p:spTree>
    <p:extLst>
      <p:ext uri="{BB962C8B-B14F-4D97-AF65-F5344CB8AC3E}">
        <p14:creationId xmlns:p14="http://schemas.microsoft.com/office/powerpoint/2010/main" val="349520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5940088"/>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marL="342900" indent="-342900" algn="just">
              <a:buFont typeface="Wingdings" panose="05000000000000000000" pitchFamily="2" charset="2"/>
              <a:buChar char="Ø"/>
            </a:pPr>
            <a:r>
              <a:rPr lang="en-GB" sz="2000" b="1" dirty="0"/>
              <a:t>Image Management:</a:t>
            </a:r>
          </a:p>
          <a:p>
            <a:pPr marL="342900" indent="-342900" algn="just">
              <a:buFont typeface="Wingdings" panose="05000000000000000000" pitchFamily="2" charset="2"/>
              <a:buChar char="Ø"/>
            </a:pPr>
            <a:endParaRPr lang="en-GB" sz="2000" b="1" dirty="0"/>
          </a:p>
          <a:p>
            <a:pPr marL="342900" indent="-342900" algn="just">
              <a:buFont typeface="Wingdings" panose="05000000000000000000" pitchFamily="2" charset="2"/>
              <a:buChar char="§"/>
            </a:pPr>
            <a:r>
              <a:rPr lang="en-GB" sz="2000" b="1" dirty="0"/>
              <a:t>Docker</a:t>
            </a:r>
            <a:r>
              <a:rPr lang="en-GB" sz="2000" dirty="0"/>
              <a:t>: Uses Docker Hub as its primary registry, though it supports other registries as well.</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b="1" dirty="0" err="1"/>
              <a:t>Podman</a:t>
            </a:r>
            <a:r>
              <a:rPr lang="en-GB" sz="2000" dirty="0"/>
              <a:t>: Supports multiple container registries out-of-the-box, including Docker Hub, Red Hat Quay and many more.</a:t>
            </a:r>
          </a:p>
          <a:p>
            <a:pPr algn="just"/>
            <a:endParaRPr lang="en-GB" sz="2000" b="1" dirty="0"/>
          </a:p>
          <a:p>
            <a:pPr marL="342900" indent="-342900" algn="just">
              <a:buFont typeface="Wingdings" panose="05000000000000000000" pitchFamily="2" charset="2"/>
              <a:buChar char="Ø"/>
            </a:pPr>
            <a:r>
              <a:rPr lang="en-GB" sz="2000" b="1" dirty="0"/>
              <a:t>Performance and Resource Usage:</a:t>
            </a:r>
          </a:p>
          <a:p>
            <a:pPr marL="342900" indent="-342900" algn="just">
              <a:buFont typeface="Wingdings" panose="05000000000000000000" pitchFamily="2" charset="2"/>
              <a:buChar char="Ø"/>
            </a:pPr>
            <a:endParaRPr lang="en-GB" sz="2000" b="1" dirty="0"/>
          </a:p>
          <a:p>
            <a:pPr marL="342900" indent="-342900" algn="just">
              <a:buFont typeface="Wingdings" panose="05000000000000000000" pitchFamily="2" charset="2"/>
              <a:buChar char="§"/>
            </a:pPr>
            <a:r>
              <a:rPr lang="en-GB" sz="2000" b="1" dirty="0"/>
              <a:t>Docker</a:t>
            </a:r>
            <a:r>
              <a:rPr lang="en-GB" sz="2000" dirty="0"/>
              <a:t>: The Docker daemon can consume significant memory and CPU, especially in large deployments.</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b="1" dirty="0" err="1"/>
              <a:t>Podman</a:t>
            </a:r>
            <a:r>
              <a:rPr lang="en-GB" sz="2000" dirty="0"/>
              <a:t>: The absence of a daemon can reduce overall resource usage, especially for small workloads or isolated development environments.</a:t>
            </a:r>
          </a:p>
          <a:p>
            <a:pPr algn="just"/>
            <a:endParaRPr lang="en-GB" sz="2000" b="1" dirty="0"/>
          </a:p>
        </p:txBody>
      </p:sp>
    </p:spTree>
    <p:extLst>
      <p:ext uri="{BB962C8B-B14F-4D97-AF65-F5344CB8AC3E}">
        <p14:creationId xmlns:p14="http://schemas.microsoft.com/office/powerpoint/2010/main" val="247202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randombar(horizontal)">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randombar(horizontal)">
                                      <p:cBhvr>
                                        <p:cTn id="37" dur="500"/>
                                        <p:tgtEl>
                                          <p:spTgt spid="3">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3">
                                            <p:txEl>
                                              <p:pRg st="12" end="12"/>
                                            </p:txEl>
                                          </p:spTgt>
                                        </p:tgtEl>
                                        <p:attrNameLst>
                                          <p:attrName>style.visibility</p:attrName>
                                        </p:attrNameLst>
                                      </p:cBhvr>
                                      <p:to>
                                        <p:strVal val="visible"/>
                                      </p:to>
                                    </p:set>
                                    <p:animEffect transition="in" filter="randombar(horizontal)">
                                      <p:cBhvr>
                                        <p:cTn id="42"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E1530B0-6F96-46C0-8B3E-3215CB756B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12" name="Rectangle 11">
            <a:extLst>
              <a:ext uri="{FF2B5EF4-FFF2-40B4-BE49-F238E27FC236}">
                <a16:creationId xmlns:a16="http://schemas.microsoft.com/office/drawing/2014/main" id="{754910CF-1B56-45D3-960A-E89F7B3B91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27000" y="0"/>
            <a:ext cx="3784405" cy="3666067"/>
          </a:xfrm>
        </p:spPr>
        <p:txBody>
          <a:bodyPr anchor="ctr">
            <a:noAutofit/>
          </a:bodyPr>
          <a:lstStyle/>
          <a:p>
            <a:pPr algn="ctr">
              <a:lnSpc>
                <a:spcPct val="100000"/>
              </a:lnSpc>
            </a:pPr>
            <a:r>
              <a:rPr lang="en-GB" sz="4800" b="1" dirty="0">
                <a:solidFill>
                  <a:schemeClr val="bg1"/>
                </a:solidFill>
                <a:latin typeface="+mn-lt"/>
              </a:rPr>
              <a:t>Docker </a:t>
            </a:r>
            <a:br>
              <a:rPr lang="en-GB" sz="4800" b="1" dirty="0">
                <a:solidFill>
                  <a:schemeClr val="bg1"/>
                </a:solidFill>
                <a:latin typeface="+mn-lt"/>
              </a:rPr>
            </a:br>
            <a:r>
              <a:rPr lang="en-GB" sz="4800" b="1" dirty="0">
                <a:solidFill>
                  <a:schemeClr val="bg1"/>
                </a:solidFill>
                <a:latin typeface="+mn-lt"/>
              </a:rPr>
              <a:t>Vs </a:t>
            </a:r>
            <a:br>
              <a:rPr lang="en-GB" sz="4800" b="1" dirty="0">
                <a:solidFill>
                  <a:schemeClr val="bg1"/>
                </a:solidFill>
                <a:latin typeface="+mn-lt"/>
              </a:rPr>
            </a:br>
            <a:r>
              <a:rPr lang="en-GB" sz="4800" b="1" dirty="0" err="1">
                <a:solidFill>
                  <a:schemeClr val="bg1"/>
                </a:solidFill>
                <a:latin typeface="+mn-lt"/>
              </a:rPr>
              <a:t>Podman</a:t>
            </a:r>
            <a:endParaRPr lang="en-US" sz="4800" b="1" dirty="0">
              <a:solidFill>
                <a:schemeClr val="bg1"/>
              </a:solidFill>
              <a:latin typeface="+mn-lt"/>
            </a:endParaRPr>
          </a:p>
        </p:txBody>
      </p:sp>
      <p:sp>
        <p:nvSpPr>
          <p:cNvPr id="3" name="TextBox 2">
            <a:extLst>
              <a:ext uri="{FF2B5EF4-FFF2-40B4-BE49-F238E27FC236}">
                <a16:creationId xmlns:a16="http://schemas.microsoft.com/office/drawing/2014/main" id="{9282EE23-4900-33B4-556B-BC9AD1C26062}"/>
              </a:ext>
            </a:extLst>
          </p:cNvPr>
          <p:cNvSpPr txBox="1"/>
          <p:nvPr/>
        </p:nvSpPr>
        <p:spPr>
          <a:xfrm>
            <a:off x="4195289" y="555760"/>
            <a:ext cx="7852229" cy="3477875"/>
          </a:xfrm>
          <a:prstGeom prst="rect">
            <a:avLst/>
          </a:prstGeom>
          <a:noFill/>
        </p:spPr>
        <p:txBody>
          <a:bodyPr wrap="square" rtlCol="0">
            <a:spAutoFit/>
          </a:bodyPr>
          <a:lstStyle/>
          <a:p>
            <a:pPr algn="just"/>
            <a:r>
              <a:rPr lang="en-GB" sz="2000" b="1" dirty="0"/>
              <a:t>Docker Vs </a:t>
            </a:r>
            <a:r>
              <a:rPr lang="en-GB" sz="2000" b="1" dirty="0" err="1"/>
              <a:t>Podman</a:t>
            </a:r>
            <a:r>
              <a:rPr lang="en-GB" sz="2000" b="1" dirty="0"/>
              <a:t>:</a:t>
            </a:r>
            <a:endParaRPr lang="en-GB" sz="2000" dirty="0"/>
          </a:p>
          <a:p>
            <a:pPr algn="just"/>
            <a:endParaRPr lang="en-GB" sz="2000" b="1" dirty="0"/>
          </a:p>
          <a:p>
            <a:pPr marL="342900" indent="-342900" algn="just">
              <a:buFont typeface="Wingdings" panose="05000000000000000000" pitchFamily="2" charset="2"/>
              <a:buChar char="Ø"/>
            </a:pPr>
            <a:r>
              <a:rPr lang="en-GB" sz="2000" b="1" dirty="0"/>
              <a:t>Security:</a:t>
            </a:r>
          </a:p>
          <a:p>
            <a:pPr marL="342900" indent="-342900" algn="just">
              <a:buFont typeface="Wingdings" panose="05000000000000000000" pitchFamily="2" charset="2"/>
              <a:buChar char="Ø"/>
            </a:pPr>
            <a:endParaRPr lang="en-GB" sz="2000" b="1" dirty="0"/>
          </a:p>
          <a:p>
            <a:pPr marL="342900" indent="-342900" algn="just">
              <a:buFont typeface="Wingdings" panose="05000000000000000000" pitchFamily="2" charset="2"/>
              <a:buChar char="§"/>
            </a:pPr>
            <a:r>
              <a:rPr lang="en-GB" sz="2000" b="1" dirty="0"/>
              <a:t>Docker</a:t>
            </a:r>
            <a:r>
              <a:rPr lang="en-GB" sz="2000" dirty="0"/>
              <a:t>: Requires careful management of daemon permissions; however, Docker is more widely audited and thus has a stable security profile.</a:t>
            </a:r>
          </a:p>
          <a:p>
            <a:pPr marL="342900" indent="-342900" algn="just">
              <a:buFont typeface="Wingdings" panose="05000000000000000000" pitchFamily="2" charset="2"/>
              <a:buChar char="§"/>
            </a:pPr>
            <a:endParaRPr lang="en-GB" sz="2000" dirty="0"/>
          </a:p>
          <a:p>
            <a:pPr marL="342900" indent="-342900" algn="just">
              <a:buFont typeface="Wingdings" panose="05000000000000000000" pitchFamily="2" charset="2"/>
              <a:buChar char="§"/>
            </a:pPr>
            <a:r>
              <a:rPr lang="en-GB" sz="2000" b="1" dirty="0" err="1"/>
              <a:t>Podman</a:t>
            </a:r>
            <a:r>
              <a:rPr lang="en-GB" sz="2000" dirty="0"/>
              <a:t>: By design, </a:t>
            </a:r>
            <a:r>
              <a:rPr lang="en-GB" sz="2000" dirty="0" err="1"/>
              <a:t>Podman’s</a:t>
            </a:r>
            <a:r>
              <a:rPr lang="en-GB" sz="2000" dirty="0"/>
              <a:t> </a:t>
            </a:r>
            <a:r>
              <a:rPr lang="en-GB" sz="2000" dirty="0" err="1"/>
              <a:t>daemonless</a:t>
            </a:r>
            <a:r>
              <a:rPr lang="en-GB" sz="2000" dirty="0"/>
              <a:t>, rootless operation adds a security layer by limiting the need for elevated permissions.</a:t>
            </a:r>
          </a:p>
          <a:p>
            <a:pPr algn="just"/>
            <a:endParaRPr lang="en-GB" sz="2000" b="1" dirty="0"/>
          </a:p>
        </p:txBody>
      </p:sp>
    </p:spTree>
    <p:extLst>
      <p:ext uri="{BB962C8B-B14F-4D97-AF65-F5344CB8AC3E}">
        <p14:creationId xmlns:p14="http://schemas.microsoft.com/office/powerpoint/2010/main" val="210324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randombar(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randombar(horizontal)">
                                      <p:cBhvr>
                                        <p:cTn id="2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4F503EC-3FFF-4193-A86F-39150E2BAC75}">
  <ds:schemaRefs>
    <ds:schemaRef ds:uri="http://schemas.microsoft.com/office/2006/documentManagement/types"/>
    <ds:schemaRef ds:uri="http://schemas.microsoft.com/office/2006/metadata/properties"/>
    <ds:schemaRef ds:uri="16c05727-aa75-4e4a-9b5f-8a80a1165891"/>
    <ds:schemaRef ds:uri="http://www.w3.org/XML/1998/namespace"/>
    <ds:schemaRef ds:uri="http://schemas.microsoft.com/office/infopath/2007/PartnerControls"/>
    <ds:schemaRef ds:uri="http://purl.org/dc/terms/"/>
    <ds:schemaRef ds:uri="http://schemas.openxmlformats.org/package/2006/metadata/core-properties"/>
    <ds:schemaRef ds:uri="71af3243-3dd4-4a8d-8c0d-dd76da1f02a5"/>
    <ds:schemaRef ds:uri="http://purl.org/dc/dcmitype/"/>
    <ds:schemaRef ds:uri="http://purl.org/dc/elements/1.1/"/>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{F20A3667-5BAD-4745-9D22-7B62BA5D6D91}tf11429527_win32</Template>
  <TotalTime>3773</TotalTime>
  <Words>1160</Words>
  <Application>Microsoft Office PowerPoint</Application>
  <PresentationFormat>Widescreen</PresentationFormat>
  <Paragraphs>191</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Bookman Old Style</vt:lpstr>
      <vt:lpstr>Calibri</vt:lpstr>
      <vt:lpstr>Franklin Gothic Book</vt:lpstr>
      <vt:lpstr>Wingdings</vt:lpstr>
      <vt:lpstr>1_RetrospectVTI</vt:lpstr>
      <vt:lpstr>Docker  Vs  Podman</vt:lpstr>
      <vt:lpstr>Docker  Vs  Podman</vt:lpstr>
      <vt:lpstr>Docker  Vs  Podman</vt:lpstr>
      <vt:lpstr>Docker  Vs  Podman</vt:lpstr>
      <vt:lpstr>Docker  Vs  Podman</vt:lpstr>
      <vt:lpstr>Docker  Vs  Podman</vt:lpstr>
      <vt:lpstr>Docker  Vs  Podman</vt:lpstr>
      <vt:lpstr>Docker  Vs  Podman</vt:lpstr>
      <vt:lpstr>Docker  Vs  Podman</vt:lpstr>
      <vt:lpstr>Docker  Vs  Podman</vt:lpstr>
      <vt:lpstr>Docker  Vs  Podman</vt:lpstr>
      <vt:lpstr>Docker  Vs  Podman</vt:lpstr>
      <vt:lpstr>Docker  Vs  Podman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Solution Architect : Associate (SAA-C02)</dc:title>
  <dc:creator>Vikas Nehra</dc:creator>
  <cp:lastModifiedBy>Vikas Nehra</cp:lastModifiedBy>
  <cp:revision>727</cp:revision>
  <dcterms:created xsi:type="dcterms:W3CDTF">2021-09-23T07:38:41Z</dcterms:created>
  <dcterms:modified xsi:type="dcterms:W3CDTF">2024-11-13T15:51:27Z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