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55" r:id="rId1"/>
  </p:sldMasterIdLst>
  <p:notesMasterIdLst>
    <p:notesMasterId r:id="rId18"/>
  </p:notesMasterIdLst>
  <p:sldIdLst>
    <p:sldId id="256" r:id="rId2"/>
    <p:sldId id="270" r:id="rId3"/>
    <p:sldId id="271" r:id="rId4"/>
    <p:sldId id="260" r:id="rId5"/>
    <p:sldId id="262" r:id="rId6"/>
    <p:sldId id="272" r:id="rId7"/>
    <p:sldId id="273" r:id="rId8"/>
    <p:sldId id="274" r:id="rId9"/>
    <p:sldId id="275" r:id="rId10"/>
    <p:sldId id="276" r:id="rId11"/>
    <p:sldId id="280" r:id="rId12"/>
    <p:sldId id="277" r:id="rId13"/>
    <p:sldId id="278" r:id="rId14"/>
    <p:sldId id="279" r:id="rId15"/>
    <p:sldId id="269" r:id="rId16"/>
    <p:sldId id="259"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48" autoAdjust="0"/>
    <p:restoredTop sz="94660"/>
  </p:normalViewPr>
  <p:slideViewPr>
    <p:cSldViewPr>
      <p:cViewPr varScale="1">
        <p:scale>
          <a:sx n="74" d="100"/>
          <a:sy n="74" d="100"/>
        </p:scale>
        <p:origin x="878" y="6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8439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dirty="0"/>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6908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4263731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3563571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590885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703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800195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779448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192141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IN"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167168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endParaRPr lang="en-IN"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5092480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N"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t>‹#›</a:t>
            </a:fld>
            <a:endParaRPr lang="en-IN" dirty="0"/>
          </a:p>
        </p:txBody>
      </p:sp>
    </p:spTree>
    <p:extLst>
      <p:ext uri="{BB962C8B-B14F-4D97-AF65-F5344CB8AC3E}">
        <p14:creationId xmlns:p14="http://schemas.microsoft.com/office/powerpoint/2010/main" val="2177381309"/>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endParaRPr lang="en-IN"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pPr marL="0" lvl="0" indent="0" algn="r" rtl="0">
              <a:spcBef>
                <a:spcPts val="0"/>
              </a:spcBef>
              <a:spcAft>
                <a:spcPts val="0"/>
              </a:spcAft>
              <a:buNone/>
            </a:pPr>
            <a:fld id="{00000000-1234-1234-1234-123412341234}" type="slidenum">
              <a:rPr lang="en-IN" smtClean="0"/>
              <a:t>‹#›</a:t>
            </a:fld>
            <a:endParaRPr lang="en-IN"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232897"/>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5" Type="http://schemas.openxmlformats.org/officeDocument/2006/relationships/image" Target="../media/image35.png"/><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5" Type="http://schemas.openxmlformats.org/officeDocument/2006/relationships/image" Target="../media/image39.png"/><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5" Type="http://schemas.openxmlformats.org/officeDocument/2006/relationships/image" Target="../media/image43.png"/><Relationship Id="rId4" Type="http://schemas.openxmlformats.org/officeDocument/2006/relationships/image" Target="../media/image42.png"/></Relationships>
</file>

<file path=ppt/slides/_rels/slide1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gradFill>
            <a:gsLst>
              <a:gs pos="38000">
                <a:srgbClr val="B5C3EF"/>
              </a:gs>
              <a:gs pos="0">
                <a:schemeClr val="accent1">
                  <a:tint val="66000"/>
                  <a:satMod val="160000"/>
                </a:schemeClr>
              </a:gs>
              <a:gs pos="50000">
                <a:schemeClr val="accent1">
                  <a:tint val="44500"/>
                  <a:satMod val="160000"/>
                  <a:lumMod val="99000"/>
                </a:schemeClr>
              </a:gs>
              <a:gs pos="100000">
                <a:schemeClr val="accent1">
                  <a:tint val="23500"/>
                  <a:satMod val="160000"/>
                </a:schemeClr>
              </a:gs>
            </a:gsLst>
            <a:lin ang="5400000" scaled="0"/>
          </a:gradFill>
          <a:ln>
            <a:noFill/>
          </a:ln>
        </p:spPr>
      </p:pic>
      <p:sp>
        <p:nvSpPr>
          <p:cNvPr id="99" name="Google Shape;99;p1"/>
          <p:cNvSpPr txBox="1"/>
          <p:nvPr/>
        </p:nvSpPr>
        <p:spPr>
          <a:xfrm>
            <a:off x="2472904" y="3717986"/>
            <a:ext cx="7246189" cy="954067"/>
          </a:xfrm>
          <a:prstGeom prst="rect">
            <a:avLst/>
          </a:prstGeom>
          <a:noFill/>
          <a:ln>
            <a:noFill/>
          </a:ln>
        </p:spPr>
        <p:txBody>
          <a:bodyPr spcFirstLastPara="1" wrap="square" lIns="91425" tIns="45700" rIns="91425" bIns="45700" anchor="t" anchorCtr="0">
            <a:spAutoFit/>
          </a:bodyPr>
          <a:lstStyle/>
          <a:p>
            <a:pPr lvl="0" algn="ctr">
              <a:buClr>
                <a:srgbClr val="000000"/>
              </a:buClr>
              <a:buSzPts val="1800"/>
            </a:pPr>
            <a:br>
              <a:rPr lang="en-IN" sz="2800" b="0" i="0" u="none" strike="noStrike" cap="none" dirty="0">
                <a:solidFill>
                  <a:schemeClr val="dk1"/>
                </a:solidFill>
                <a:latin typeface="Calibri"/>
                <a:ea typeface="Calibri"/>
                <a:cs typeface="Calibri"/>
                <a:sym typeface="Calibri"/>
              </a:rPr>
            </a:br>
            <a:r>
              <a:rPr lang="en-IN" sz="2800" b="1" dirty="0">
                <a:solidFill>
                  <a:srgbClr val="FF0000"/>
                </a:solidFill>
              </a:rPr>
              <a:t>EMPLOYEE</a:t>
            </a:r>
            <a:r>
              <a:rPr lang="en-IN" sz="2800" b="1" dirty="0"/>
              <a:t> MANAGEMENT </a:t>
            </a:r>
            <a:r>
              <a:rPr lang="en-IN" sz="2800" b="1" dirty="0">
                <a:solidFill>
                  <a:srgbClr val="FF0000"/>
                </a:solidFill>
              </a:rPr>
              <a:t>SYSTEM</a:t>
            </a:r>
            <a:r>
              <a:rPr lang="en-IN" sz="2800" dirty="0"/>
              <a:t> (EMS) </a:t>
            </a:r>
            <a:endParaRPr sz="2800" b="1" i="0" u="none" strike="noStrike" cap="none" dirty="0">
              <a:solidFill>
                <a:srgbClr val="FF0000"/>
              </a:solidFill>
              <a:latin typeface="+mn-lt"/>
              <a:sym typeface="Arial"/>
            </a:endParaRPr>
          </a:p>
        </p:txBody>
      </p:sp>
      <p:sp>
        <p:nvSpPr>
          <p:cNvPr id="2" name="TextBox 1">
            <a:extLst>
              <a:ext uri="{FF2B5EF4-FFF2-40B4-BE49-F238E27FC236}">
                <a16:creationId xmlns:a16="http://schemas.microsoft.com/office/drawing/2014/main" id="{B425F76A-FC64-5ABC-6DA5-C0D7417634DF}"/>
              </a:ext>
            </a:extLst>
          </p:cNvPr>
          <p:cNvSpPr txBox="1"/>
          <p:nvPr/>
        </p:nvSpPr>
        <p:spPr>
          <a:xfrm>
            <a:off x="3503710" y="5129077"/>
            <a:ext cx="5184576" cy="461665"/>
          </a:xfrm>
          <a:prstGeom prst="rect">
            <a:avLst/>
          </a:prstGeom>
          <a:noFill/>
        </p:spPr>
        <p:txBody>
          <a:bodyPr wrap="square" rtlCol="0">
            <a:spAutoFit/>
          </a:bodyPr>
          <a:lstStyle/>
          <a:p>
            <a:pPr algn="ctr"/>
            <a:r>
              <a:rPr lang="en-US" sz="2400" b="1" dirty="0">
                <a:solidFill>
                  <a:srgbClr val="FF0000"/>
                </a:solidFill>
              </a:rPr>
              <a:t>PRESENTED</a:t>
            </a:r>
            <a:r>
              <a:rPr lang="en-US" sz="2400" b="1" dirty="0"/>
              <a:t> BY : </a:t>
            </a:r>
            <a:r>
              <a:rPr lang="en-US" sz="2400" b="1" dirty="0">
                <a:solidFill>
                  <a:srgbClr val="FF0000"/>
                </a:solidFill>
              </a:rPr>
              <a:t>VISHNU</a:t>
            </a:r>
            <a:r>
              <a:rPr lang="en-US" sz="2400" b="1" dirty="0"/>
              <a:t> S NAIR</a:t>
            </a:r>
            <a:endParaRPr lang="en-IN" sz="2400" b="1"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6EC3752-2AA7-5A86-BDF5-ACF27C8F015E}"/>
              </a:ext>
            </a:extLst>
          </p:cNvPr>
          <p:cNvPicPr>
            <a:picLocks noChangeAspect="1"/>
          </p:cNvPicPr>
          <p:nvPr/>
        </p:nvPicPr>
        <p:blipFill>
          <a:blip r:embed="rId2"/>
          <a:stretch>
            <a:fillRect/>
          </a:stretch>
        </p:blipFill>
        <p:spPr>
          <a:xfrm>
            <a:off x="335360" y="1541462"/>
            <a:ext cx="5832648" cy="1743522"/>
          </a:xfrm>
          <a:prstGeom prst="rect">
            <a:avLst/>
          </a:prstGeom>
          <a:ln w="12700">
            <a:solidFill>
              <a:schemeClr val="tx1"/>
            </a:solidFill>
          </a:ln>
        </p:spPr>
      </p:pic>
      <p:pic>
        <p:nvPicPr>
          <p:cNvPr id="3" name="Picture 2">
            <a:extLst>
              <a:ext uri="{FF2B5EF4-FFF2-40B4-BE49-F238E27FC236}">
                <a16:creationId xmlns:a16="http://schemas.microsoft.com/office/drawing/2014/main" id="{AD176747-48BB-5584-B1F8-69CA24843265}"/>
              </a:ext>
            </a:extLst>
          </p:cNvPr>
          <p:cNvPicPr>
            <a:picLocks noChangeAspect="1"/>
          </p:cNvPicPr>
          <p:nvPr/>
        </p:nvPicPr>
        <p:blipFill>
          <a:blip r:embed="rId3"/>
          <a:stretch>
            <a:fillRect/>
          </a:stretch>
        </p:blipFill>
        <p:spPr>
          <a:xfrm>
            <a:off x="7896200" y="1412776"/>
            <a:ext cx="2952328" cy="144738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4" name="TextBox 3">
            <a:extLst>
              <a:ext uri="{FF2B5EF4-FFF2-40B4-BE49-F238E27FC236}">
                <a16:creationId xmlns:a16="http://schemas.microsoft.com/office/drawing/2014/main" id="{08085E0D-4CFD-DEED-D23D-A03AABB83B68}"/>
              </a:ext>
            </a:extLst>
          </p:cNvPr>
          <p:cNvSpPr txBox="1"/>
          <p:nvPr/>
        </p:nvSpPr>
        <p:spPr>
          <a:xfrm>
            <a:off x="407368" y="476672"/>
            <a:ext cx="3744416" cy="369332"/>
          </a:xfrm>
          <a:prstGeom prst="rect">
            <a:avLst/>
          </a:prstGeom>
          <a:noFill/>
        </p:spPr>
        <p:txBody>
          <a:bodyPr wrap="square" rtlCol="0">
            <a:spAutoFit/>
          </a:bodyPr>
          <a:lstStyle/>
          <a:p>
            <a:r>
              <a:rPr lang="en-US" b="1" dirty="0">
                <a:solidFill>
                  <a:srgbClr val="FF0000"/>
                </a:solidFill>
              </a:rPr>
              <a:t>4. LEAVE AND ABSENCE PATTERNS :</a:t>
            </a:r>
            <a:endParaRPr lang="en-IN" dirty="0">
              <a:solidFill>
                <a:srgbClr val="FF0000"/>
              </a:solidFill>
            </a:endParaRPr>
          </a:p>
        </p:txBody>
      </p:sp>
      <p:sp>
        <p:nvSpPr>
          <p:cNvPr id="5" name="Arrow: Right 4">
            <a:extLst>
              <a:ext uri="{FF2B5EF4-FFF2-40B4-BE49-F238E27FC236}">
                <a16:creationId xmlns:a16="http://schemas.microsoft.com/office/drawing/2014/main" id="{03F5F53A-0FF5-8AD9-599F-1D7864852C4D}"/>
              </a:ext>
            </a:extLst>
          </p:cNvPr>
          <p:cNvSpPr/>
          <p:nvPr/>
        </p:nvSpPr>
        <p:spPr>
          <a:xfrm>
            <a:off x="6390886" y="1834107"/>
            <a:ext cx="646462" cy="285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7" name="Picture 6">
            <a:extLst>
              <a:ext uri="{FF2B5EF4-FFF2-40B4-BE49-F238E27FC236}">
                <a16:creationId xmlns:a16="http://schemas.microsoft.com/office/drawing/2014/main" id="{7C4DEBF7-EBE3-32AE-A321-399B0046AD61}"/>
              </a:ext>
            </a:extLst>
          </p:cNvPr>
          <p:cNvPicPr>
            <a:picLocks noChangeAspect="1"/>
          </p:cNvPicPr>
          <p:nvPr/>
        </p:nvPicPr>
        <p:blipFill>
          <a:blip r:embed="rId4"/>
          <a:stretch>
            <a:fillRect/>
          </a:stretch>
        </p:blipFill>
        <p:spPr>
          <a:xfrm>
            <a:off x="407368" y="3980442"/>
            <a:ext cx="5782482" cy="981212"/>
          </a:xfrm>
          <a:prstGeom prst="rect">
            <a:avLst/>
          </a:prstGeom>
          <a:ln>
            <a:solidFill>
              <a:schemeClr val="tx1">
                <a:lumMod val="95000"/>
                <a:lumOff val="5000"/>
              </a:schemeClr>
            </a:solidFill>
          </a:ln>
        </p:spPr>
      </p:pic>
      <p:sp>
        <p:nvSpPr>
          <p:cNvPr id="8" name="Arrow: Right 7">
            <a:extLst>
              <a:ext uri="{FF2B5EF4-FFF2-40B4-BE49-F238E27FC236}">
                <a16:creationId xmlns:a16="http://schemas.microsoft.com/office/drawing/2014/main" id="{B7D7AA5F-3E37-AD0C-217D-56195148DBFD}"/>
              </a:ext>
            </a:extLst>
          </p:cNvPr>
          <p:cNvSpPr/>
          <p:nvPr/>
        </p:nvSpPr>
        <p:spPr>
          <a:xfrm>
            <a:off x="6528048" y="4185343"/>
            <a:ext cx="646462" cy="285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16F6A4F0-27DB-C22C-4DE2-FA5571E16535}"/>
              </a:ext>
            </a:extLst>
          </p:cNvPr>
          <p:cNvPicPr>
            <a:picLocks noChangeAspect="1"/>
          </p:cNvPicPr>
          <p:nvPr/>
        </p:nvPicPr>
        <p:blipFill>
          <a:blip r:embed="rId5"/>
          <a:stretch>
            <a:fillRect/>
          </a:stretch>
        </p:blipFill>
        <p:spPr>
          <a:xfrm>
            <a:off x="8112224" y="3585141"/>
            <a:ext cx="1724266" cy="148610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992391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71EBD0F-FBAC-025F-7719-519959AFAC5A}"/>
              </a:ext>
            </a:extLst>
          </p:cNvPr>
          <p:cNvPicPr>
            <a:picLocks noChangeAspect="1"/>
          </p:cNvPicPr>
          <p:nvPr/>
        </p:nvPicPr>
        <p:blipFill>
          <a:blip r:embed="rId2"/>
          <a:stretch>
            <a:fillRect/>
          </a:stretch>
        </p:blipFill>
        <p:spPr>
          <a:xfrm>
            <a:off x="335361" y="548680"/>
            <a:ext cx="6713498" cy="1862397"/>
          </a:xfrm>
          <a:prstGeom prst="rect">
            <a:avLst/>
          </a:prstGeom>
          <a:ln>
            <a:solidFill>
              <a:schemeClr val="tx1">
                <a:lumMod val="95000"/>
                <a:lumOff val="5000"/>
              </a:schemeClr>
            </a:solidFill>
          </a:ln>
        </p:spPr>
      </p:pic>
      <p:pic>
        <p:nvPicPr>
          <p:cNvPr id="5" name="Picture 4">
            <a:extLst>
              <a:ext uri="{FF2B5EF4-FFF2-40B4-BE49-F238E27FC236}">
                <a16:creationId xmlns:a16="http://schemas.microsoft.com/office/drawing/2014/main" id="{BABE2E56-FDCE-B9B8-5724-F815180230EA}"/>
              </a:ext>
            </a:extLst>
          </p:cNvPr>
          <p:cNvPicPr>
            <a:picLocks noChangeAspect="1"/>
          </p:cNvPicPr>
          <p:nvPr/>
        </p:nvPicPr>
        <p:blipFill>
          <a:blip r:embed="rId3"/>
          <a:stretch>
            <a:fillRect/>
          </a:stretch>
        </p:blipFill>
        <p:spPr>
          <a:xfrm>
            <a:off x="8040216" y="686811"/>
            <a:ext cx="3962953" cy="172426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220D5731-538E-5F54-4DBA-A0E1102EDC61}"/>
              </a:ext>
            </a:extLst>
          </p:cNvPr>
          <p:cNvSpPr/>
          <p:nvPr/>
        </p:nvSpPr>
        <p:spPr>
          <a:xfrm>
            <a:off x="7221306" y="1256131"/>
            <a:ext cx="646462" cy="285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8" name="Picture 7">
            <a:extLst>
              <a:ext uri="{FF2B5EF4-FFF2-40B4-BE49-F238E27FC236}">
                <a16:creationId xmlns:a16="http://schemas.microsoft.com/office/drawing/2014/main" id="{2D018FE4-597D-7427-960C-512D58DB1E30}"/>
              </a:ext>
            </a:extLst>
          </p:cNvPr>
          <p:cNvPicPr>
            <a:picLocks noChangeAspect="1"/>
          </p:cNvPicPr>
          <p:nvPr/>
        </p:nvPicPr>
        <p:blipFill>
          <a:blip r:embed="rId4"/>
          <a:stretch>
            <a:fillRect/>
          </a:stretch>
        </p:blipFill>
        <p:spPr>
          <a:xfrm>
            <a:off x="400091" y="2780928"/>
            <a:ext cx="6713498" cy="3019846"/>
          </a:xfrm>
          <a:prstGeom prst="rect">
            <a:avLst/>
          </a:prstGeom>
          <a:ln>
            <a:solidFill>
              <a:schemeClr val="tx1">
                <a:lumMod val="95000"/>
                <a:lumOff val="5000"/>
              </a:schemeClr>
            </a:solidFill>
          </a:ln>
        </p:spPr>
      </p:pic>
      <p:pic>
        <p:nvPicPr>
          <p:cNvPr id="10" name="Picture 9">
            <a:extLst>
              <a:ext uri="{FF2B5EF4-FFF2-40B4-BE49-F238E27FC236}">
                <a16:creationId xmlns:a16="http://schemas.microsoft.com/office/drawing/2014/main" id="{506020D6-DE19-421B-98F9-E738E2E0203E}"/>
              </a:ext>
            </a:extLst>
          </p:cNvPr>
          <p:cNvPicPr>
            <a:picLocks noChangeAspect="1"/>
          </p:cNvPicPr>
          <p:nvPr/>
        </p:nvPicPr>
        <p:blipFill>
          <a:blip r:embed="rId5"/>
          <a:stretch>
            <a:fillRect/>
          </a:stretch>
        </p:blipFill>
        <p:spPr>
          <a:xfrm>
            <a:off x="7493350" y="3570257"/>
            <a:ext cx="4509819" cy="175333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Arrow: Right 10">
            <a:extLst>
              <a:ext uri="{FF2B5EF4-FFF2-40B4-BE49-F238E27FC236}">
                <a16:creationId xmlns:a16="http://schemas.microsoft.com/office/drawing/2014/main" id="{938DF5A8-A8CB-4525-401A-735C6E709693}"/>
              </a:ext>
            </a:extLst>
          </p:cNvPr>
          <p:cNvSpPr/>
          <p:nvPr/>
        </p:nvSpPr>
        <p:spPr>
          <a:xfrm>
            <a:off x="6657008" y="4161219"/>
            <a:ext cx="646462" cy="28570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827535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54095E2-C458-3EBF-D605-A790621E68A8}"/>
              </a:ext>
            </a:extLst>
          </p:cNvPr>
          <p:cNvPicPr>
            <a:picLocks noChangeAspect="1"/>
          </p:cNvPicPr>
          <p:nvPr/>
        </p:nvPicPr>
        <p:blipFill>
          <a:blip r:embed="rId2"/>
          <a:stretch>
            <a:fillRect/>
          </a:stretch>
        </p:blipFill>
        <p:spPr>
          <a:xfrm>
            <a:off x="345357" y="934901"/>
            <a:ext cx="6023010" cy="1824355"/>
          </a:xfrm>
          <a:prstGeom prst="rect">
            <a:avLst/>
          </a:prstGeom>
          <a:ln>
            <a:solidFill>
              <a:schemeClr val="tx1"/>
            </a:solidFill>
          </a:ln>
        </p:spPr>
      </p:pic>
      <p:pic>
        <p:nvPicPr>
          <p:cNvPr id="3" name="Picture 2">
            <a:extLst>
              <a:ext uri="{FF2B5EF4-FFF2-40B4-BE49-F238E27FC236}">
                <a16:creationId xmlns:a16="http://schemas.microsoft.com/office/drawing/2014/main" id="{1F92061B-749A-4DF0-FE4F-5BC56BB22B49}"/>
              </a:ext>
            </a:extLst>
          </p:cNvPr>
          <p:cNvPicPr>
            <a:picLocks noChangeAspect="1"/>
          </p:cNvPicPr>
          <p:nvPr/>
        </p:nvPicPr>
        <p:blipFill>
          <a:blip r:embed="rId3"/>
          <a:stretch>
            <a:fillRect/>
          </a:stretch>
        </p:blipFill>
        <p:spPr>
          <a:xfrm>
            <a:off x="7513719" y="934901"/>
            <a:ext cx="3971925" cy="10953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43A0C6F-7989-50E8-6706-1EDBE8255127}"/>
              </a:ext>
            </a:extLst>
          </p:cNvPr>
          <p:cNvPicPr>
            <a:picLocks noChangeAspect="1"/>
          </p:cNvPicPr>
          <p:nvPr/>
        </p:nvPicPr>
        <p:blipFill>
          <a:blip r:embed="rId4"/>
          <a:stretch>
            <a:fillRect/>
          </a:stretch>
        </p:blipFill>
        <p:spPr>
          <a:xfrm>
            <a:off x="319695" y="3429000"/>
            <a:ext cx="6048672" cy="1542415"/>
          </a:xfrm>
          <a:prstGeom prst="rect">
            <a:avLst/>
          </a:prstGeom>
          <a:ln>
            <a:solidFill>
              <a:schemeClr val="tx1"/>
            </a:solidFill>
          </a:ln>
        </p:spPr>
      </p:pic>
      <p:pic>
        <p:nvPicPr>
          <p:cNvPr id="5" name="Picture 4">
            <a:extLst>
              <a:ext uri="{FF2B5EF4-FFF2-40B4-BE49-F238E27FC236}">
                <a16:creationId xmlns:a16="http://schemas.microsoft.com/office/drawing/2014/main" id="{48DD1A9D-9714-997B-DC1D-B7277A102366}"/>
              </a:ext>
            </a:extLst>
          </p:cNvPr>
          <p:cNvPicPr>
            <a:picLocks noChangeAspect="1"/>
          </p:cNvPicPr>
          <p:nvPr/>
        </p:nvPicPr>
        <p:blipFill>
          <a:blip r:embed="rId5"/>
          <a:stretch>
            <a:fillRect/>
          </a:stretch>
        </p:blipFill>
        <p:spPr>
          <a:xfrm>
            <a:off x="7680176" y="3186289"/>
            <a:ext cx="2532916" cy="2027836"/>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4DAB6257-5D76-0453-7678-BD6F82FCA896}"/>
              </a:ext>
            </a:extLst>
          </p:cNvPr>
          <p:cNvSpPr txBox="1"/>
          <p:nvPr/>
        </p:nvSpPr>
        <p:spPr>
          <a:xfrm>
            <a:off x="335360" y="162665"/>
            <a:ext cx="4968552" cy="369332"/>
          </a:xfrm>
          <a:prstGeom prst="rect">
            <a:avLst/>
          </a:prstGeom>
          <a:noFill/>
        </p:spPr>
        <p:txBody>
          <a:bodyPr wrap="square" rtlCol="0">
            <a:spAutoFit/>
          </a:bodyPr>
          <a:lstStyle/>
          <a:p>
            <a:r>
              <a:rPr lang="en-US" b="1" dirty="0">
                <a:solidFill>
                  <a:srgbClr val="FF0000"/>
                </a:solidFill>
              </a:rPr>
              <a:t>5. PAYROLL AND COMPENSATION ANALYSIS :</a:t>
            </a:r>
            <a:endParaRPr lang="en-IN" dirty="0">
              <a:solidFill>
                <a:srgbClr val="FF0000"/>
              </a:solidFill>
            </a:endParaRPr>
          </a:p>
        </p:txBody>
      </p:sp>
      <p:sp>
        <p:nvSpPr>
          <p:cNvPr id="7" name="Arrow: Right 6">
            <a:extLst>
              <a:ext uri="{FF2B5EF4-FFF2-40B4-BE49-F238E27FC236}">
                <a16:creationId xmlns:a16="http://schemas.microsoft.com/office/drawing/2014/main" id="{0B8225F9-E247-716A-5D38-E59BF26051DC}"/>
              </a:ext>
            </a:extLst>
          </p:cNvPr>
          <p:cNvSpPr/>
          <p:nvPr/>
        </p:nvSpPr>
        <p:spPr>
          <a:xfrm>
            <a:off x="6617812" y="1631127"/>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BFFD1956-5B97-8518-CA01-7FC192D25D23}"/>
              </a:ext>
            </a:extLst>
          </p:cNvPr>
          <p:cNvSpPr/>
          <p:nvPr/>
        </p:nvSpPr>
        <p:spPr>
          <a:xfrm>
            <a:off x="6655376" y="3984183"/>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4191273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8F85792-BE5F-C37C-A28C-F9A624A8609B}"/>
              </a:ext>
            </a:extLst>
          </p:cNvPr>
          <p:cNvPicPr>
            <a:picLocks noChangeAspect="1"/>
          </p:cNvPicPr>
          <p:nvPr/>
        </p:nvPicPr>
        <p:blipFill>
          <a:blip r:embed="rId2"/>
          <a:stretch>
            <a:fillRect/>
          </a:stretch>
        </p:blipFill>
        <p:spPr>
          <a:xfrm>
            <a:off x="551384" y="912073"/>
            <a:ext cx="6120680" cy="1855334"/>
          </a:xfrm>
          <a:prstGeom prst="rect">
            <a:avLst/>
          </a:prstGeom>
          <a:ln w="12700">
            <a:solidFill>
              <a:schemeClr val="tx1"/>
            </a:solidFill>
          </a:ln>
        </p:spPr>
      </p:pic>
      <p:pic>
        <p:nvPicPr>
          <p:cNvPr id="3" name="Picture 2">
            <a:extLst>
              <a:ext uri="{FF2B5EF4-FFF2-40B4-BE49-F238E27FC236}">
                <a16:creationId xmlns:a16="http://schemas.microsoft.com/office/drawing/2014/main" id="{CB7A86B5-AD60-471E-0BEF-944EB2A3F37D}"/>
              </a:ext>
            </a:extLst>
          </p:cNvPr>
          <p:cNvPicPr>
            <a:picLocks noChangeAspect="1"/>
          </p:cNvPicPr>
          <p:nvPr/>
        </p:nvPicPr>
        <p:blipFill>
          <a:blip r:embed="rId3"/>
          <a:stretch>
            <a:fillRect/>
          </a:stretch>
        </p:blipFill>
        <p:spPr>
          <a:xfrm>
            <a:off x="8359731" y="915368"/>
            <a:ext cx="2900974" cy="1057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86F2EB7A-9E76-886C-0993-82C13E06760C}"/>
              </a:ext>
            </a:extLst>
          </p:cNvPr>
          <p:cNvPicPr>
            <a:picLocks noChangeAspect="1"/>
          </p:cNvPicPr>
          <p:nvPr/>
        </p:nvPicPr>
        <p:blipFill>
          <a:blip r:embed="rId4"/>
          <a:stretch>
            <a:fillRect/>
          </a:stretch>
        </p:blipFill>
        <p:spPr>
          <a:xfrm>
            <a:off x="551384" y="3573016"/>
            <a:ext cx="6263895" cy="1152128"/>
          </a:xfrm>
          <a:prstGeom prst="rect">
            <a:avLst/>
          </a:prstGeom>
          <a:ln w="12700">
            <a:solidFill>
              <a:schemeClr val="tx1"/>
            </a:solidFill>
          </a:ln>
        </p:spPr>
      </p:pic>
      <p:pic>
        <p:nvPicPr>
          <p:cNvPr id="5" name="Picture 4">
            <a:extLst>
              <a:ext uri="{FF2B5EF4-FFF2-40B4-BE49-F238E27FC236}">
                <a16:creationId xmlns:a16="http://schemas.microsoft.com/office/drawing/2014/main" id="{9C115BA7-C544-491B-87E8-D1097BAA8522}"/>
              </a:ext>
            </a:extLst>
          </p:cNvPr>
          <p:cNvPicPr>
            <a:picLocks noChangeAspect="1"/>
          </p:cNvPicPr>
          <p:nvPr/>
        </p:nvPicPr>
        <p:blipFill>
          <a:blip r:embed="rId5"/>
          <a:stretch>
            <a:fillRect/>
          </a:stretch>
        </p:blipFill>
        <p:spPr>
          <a:xfrm>
            <a:off x="8359731" y="3598849"/>
            <a:ext cx="3276600" cy="1057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A038D5A5-0C28-CC21-8727-396329D8EE32}"/>
              </a:ext>
            </a:extLst>
          </p:cNvPr>
          <p:cNvSpPr/>
          <p:nvPr/>
        </p:nvSpPr>
        <p:spPr>
          <a:xfrm>
            <a:off x="7264274" y="1444005"/>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D58CD9B8-9426-FF63-9AE3-AFB689061723}"/>
              </a:ext>
            </a:extLst>
          </p:cNvPr>
          <p:cNvSpPr/>
          <p:nvPr/>
        </p:nvSpPr>
        <p:spPr>
          <a:xfrm>
            <a:off x="7264274" y="4019474"/>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943111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92056D-1B28-D16A-B05A-75B4A1CDC50C}"/>
              </a:ext>
            </a:extLst>
          </p:cNvPr>
          <p:cNvSpPr txBox="1"/>
          <p:nvPr/>
        </p:nvSpPr>
        <p:spPr>
          <a:xfrm>
            <a:off x="551384" y="764704"/>
            <a:ext cx="4896544" cy="369332"/>
          </a:xfrm>
          <a:prstGeom prst="rect">
            <a:avLst/>
          </a:prstGeom>
          <a:noFill/>
        </p:spPr>
        <p:txBody>
          <a:bodyPr wrap="square" rtlCol="0">
            <a:spAutoFit/>
          </a:bodyPr>
          <a:lstStyle/>
          <a:p>
            <a:r>
              <a:rPr lang="en-US" b="1" dirty="0">
                <a:solidFill>
                  <a:srgbClr val="FF0000"/>
                </a:solidFill>
              </a:rPr>
              <a:t>6. EMPLOYEE PERFORMANCE AND GROWTH :</a:t>
            </a:r>
            <a:endParaRPr lang="en-IN" dirty="0">
              <a:solidFill>
                <a:srgbClr val="FF0000"/>
              </a:solidFill>
            </a:endParaRPr>
          </a:p>
        </p:txBody>
      </p:sp>
      <p:pic>
        <p:nvPicPr>
          <p:cNvPr id="4" name="Picture 3">
            <a:extLst>
              <a:ext uri="{FF2B5EF4-FFF2-40B4-BE49-F238E27FC236}">
                <a16:creationId xmlns:a16="http://schemas.microsoft.com/office/drawing/2014/main" id="{FFA15C75-E420-DF67-2848-EBE985F4A87D}"/>
              </a:ext>
            </a:extLst>
          </p:cNvPr>
          <p:cNvPicPr>
            <a:picLocks noChangeAspect="1"/>
          </p:cNvPicPr>
          <p:nvPr/>
        </p:nvPicPr>
        <p:blipFill>
          <a:blip r:embed="rId2"/>
          <a:stretch>
            <a:fillRect/>
          </a:stretch>
        </p:blipFill>
        <p:spPr>
          <a:xfrm>
            <a:off x="539512" y="1556792"/>
            <a:ext cx="5973009" cy="2410161"/>
          </a:xfrm>
          <a:prstGeom prst="rect">
            <a:avLst/>
          </a:prstGeom>
          <a:ln w="12700">
            <a:solidFill>
              <a:schemeClr val="tx1"/>
            </a:solidFill>
          </a:ln>
        </p:spPr>
      </p:pic>
      <p:pic>
        <p:nvPicPr>
          <p:cNvPr id="6" name="Picture 5">
            <a:extLst>
              <a:ext uri="{FF2B5EF4-FFF2-40B4-BE49-F238E27FC236}">
                <a16:creationId xmlns:a16="http://schemas.microsoft.com/office/drawing/2014/main" id="{BF4D1E2C-96E7-2EB2-6E8C-CBE4A1D82A04}"/>
              </a:ext>
            </a:extLst>
          </p:cNvPr>
          <p:cNvPicPr>
            <a:picLocks noChangeAspect="1"/>
          </p:cNvPicPr>
          <p:nvPr/>
        </p:nvPicPr>
        <p:blipFill>
          <a:blip r:embed="rId3"/>
          <a:stretch>
            <a:fillRect/>
          </a:stretch>
        </p:blipFill>
        <p:spPr>
          <a:xfrm>
            <a:off x="7824192" y="1532659"/>
            <a:ext cx="2715004" cy="129558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Arrow: Right 6">
            <a:extLst>
              <a:ext uri="{FF2B5EF4-FFF2-40B4-BE49-F238E27FC236}">
                <a16:creationId xmlns:a16="http://schemas.microsoft.com/office/drawing/2014/main" id="{6996D1D1-D82F-3603-A481-DF69FA71E2FF}"/>
              </a:ext>
            </a:extLst>
          </p:cNvPr>
          <p:cNvSpPr/>
          <p:nvPr/>
        </p:nvSpPr>
        <p:spPr>
          <a:xfrm>
            <a:off x="6817096" y="2016043"/>
            <a:ext cx="646462" cy="3288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038371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548680"/>
            <a:ext cx="6336704" cy="584775"/>
          </a:xfrm>
          <a:prstGeom prst="rect">
            <a:avLst/>
          </a:prstGeom>
          <a:noFill/>
        </p:spPr>
        <p:txBody>
          <a:bodyPr wrap="square" rtlCol="0">
            <a:spAutoFit/>
          </a:bodyPr>
          <a:lstStyle/>
          <a:p>
            <a:r>
              <a:rPr lang="en-US" sz="3200" dirty="0">
                <a:solidFill>
                  <a:srgbClr val="FF0000"/>
                </a:solidFill>
              </a:rPr>
              <a:t>Conclusion</a:t>
            </a:r>
            <a:endParaRPr lang="en-IN" sz="3200" dirty="0">
              <a:solidFill>
                <a:srgbClr val="FF0000"/>
              </a:solidFill>
            </a:endParaRPr>
          </a:p>
        </p:txBody>
      </p:sp>
      <p:sp>
        <p:nvSpPr>
          <p:cNvPr id="3" name="TextBox 2"/>
          <p:cNvSpPr txBox="1"/>
          <p:nvPr/>
        </p:nvSpPr>
        <p:spPr>
          <a:xfrm>
            <a:off x="479376" y="1484784"/>
            <a:ext cx="10369152" cy="2308324"/>
          </a:xfrm>
          <a:prstGeom prst="rect">
            <a:avLst/>
          </a:prstGeom>
          <a:noFill/>
        </p:spPr>
        <p:txBody>
          <a:bodyPr wrap="square" rtlCol="0">
            <a:spAutoFit/>
          </a:bodyPr>
          <a:lstStyle/>
          <a:p>
            <a:pPr marL="285750" indent="-285750">
              <a:buFont typeface="Arial" pitchFamily="34" charset="0"/>
              <a:buChar char="•"/>
            </a:pPr>
            <a:r>
              <a:rPr lang="en-US" sz="1600" dirty="0"/>
              <a:t>The analysis provided valuable insights into the operations for </a:t>
            </a:r>
            <a:r>
              <a:rPr lang="en-US" sz="1600" b="1" dirty="0"/>
              <a:t>storing, managing, and analyzing employee data</a:t>
            </a:r>
            <a:r>
              <a:rPr lang="en-US" sz="1600" dirty="0"/>
              <a:t>. </a:t>
            </a:r>
          </a:p>
          <a:p>
            <a:pPr marL="285750" indent="-285750">
              <a:buFont typeface="Arial" pitchFamily="34" charset="0"/>
              <a:buChar char="•"/>
            </a:pPr>
            <a:r>
              <a:rPr lang="en-US" sz="1600" dirty="0"/>
              <a:t>The analysis  helped to easily track </a:t>
            </a:r>
            <a:r>
              <a:rPr lang="en-US" sz="1600" b="1" dirty="0"/>
              <a:t>employee records, payroll calculations, leave patterns, and job roles</a:t>
            </a:r>
            <a:r>
              <a:rPr lang="en-US" sz="1600" dirty="0"/>
              <a:t>, making Employee management more transparent .</a:t>
            </a:r>
          </a:p>
          <a:p>
            <a:pPr marL="285750" indent="-285750">
              <a:buFont typeface="Arial" pitchFamily="34" charset="0"/>
              <a:buChar char="•"/>
            </a:pPr>
            <a:r>
              <a:rPr lang="en-US" sz="1600" dirty="0"/>
              <a:t>The analytical queries help organizations optimize </a:t>
            </a:r>
            <a:r>
              <a:rPr lang="en-US" sz="1600" b="1" dirty="0"/>
              <a:t>salary allocations, understand employee qualifications, monitor absences, and assess performance trends</a:t>
            </a:r>
            <a:r>
              <a:rPr lang="en-US" sz="1600" dirty="0"/>
              <a:t>, leading to informed decision-making.</a:t>
            </a:r>
          </a:p>
          <a:p>
            <a:pPr marL="285750" indent="-285750">
              <a:buFont typeface="Arial" pitchFamily="34" charset="0"/>
              <a:buChar char="•"/>
            </a:pPr>
            <a:r>
              <a:rPr lang="en-US" sz="1600" dirty="0"/>
              <a:t>Demonstrated the power of SQL in </a:t>
            </a:r>
            <a:r>
              <a:rPr lang="en-US" sz="1600" b="1" dirty="0"/>
              <a:t>solving real-world problems.</a:t>
            </a:r>
          </a:p>
          <a:p>
            <a:pPr marL="285750" indent="-285750">
              <a:buFont typeface="Arial" pitchFamily="34" charset="0"/>
              <a:buChar char="•"/>
            </a:pPr>
            <a:endParaRPr lang="en-US" sz="1600" b="1" dirty="0"/>
          </a:p>
          <a:p>
            <a:pPr marL="285750" indent="-285750">
              <a:buFont typeface="Arial" pitchFamily="34" charset="0"/>
              <a:buChar char="•"/>
            </a:pPr>
            <a:r>
              <a:rPr lang="en-US" sz="1600" b="1" dirty="0"/>
              <a:t>Future Work </a:t>
            </a:r>
            <a:r>
              <a:rPr lang="en-US" sz="1600" dirty="0"/>
              <a:t>: Further  analysis using python or Power BI  for advanced analytics and dashboards that  can give even deeper insights into employee data and trends</a:t>
            </a:r>
          </a:p>
        </p:txBody>
      </p:sp>
    </p:spTree>
    <p:extLst>
      <p:ext uri="{BB962C8B-B14F-4D97-AF65-F5344CB8AC3E}">
        <p14:creationId xmlns:p14="http://schemas.microsoft.com/office/powerpoint/2010/main" val="5499440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3" name="Picture 2">
            <a:extLst>
              <a:ext uri="{FF2B5EF4-FFF2-40B4-BE49-F238E27FC236}">
                <a16:creationId xmlns:a16="http://schemas.microsoft.com/office/drawing/2014/main" id="{30B30BB8-1728-848F-6A0F-0F059A433EED}"/>
              </a:ext>
            </a:extLst>
          </p:cNvPr>
          <p:cNvPicPr>
            <a:picLocks noChangeAspect="1"/>
          </p:cNvPicPr>
          <p:nvPr/>
        </p:nvPicPr>
        <p:blipFill>
          <a:blip r:embed="rId3"/>
          <a:stretch>
            <a:fillRect/>
          </a:stretch>
        </p:blipFill>
        <p:spPr>
          <a:xfrm>
            <a:off x="1199456" y="548680"/>
            <a:ext cx="9361040" cy="5253242"/>
          </a:xfrm>
          <a:prstGeom prst="rect">
            <a:avLst/>
          </a:prstGeom>
        </p:spPr>
        <p:style>
          <a:lnRef idx="2">
            <a:schemeClr val="dk1"/>
          </a:lnRef>
          <a:fillRef idx="1">
            <a:schemeClr val="lt1"/>
          </a:fillRef>
          <a:effectRef idx="0">
            <a:schemeClr val="dk1"/>
          </a:effectRef>
          <a:fontRef idx="minor">
            <a:schemeClr val="dk1"/>
          </a:fontRef>
        </p:style>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757B6A-15DF-5857-E6F5-A621513C92F3}"/>
              </a:ext>
            </a:extLst>
          </p:cNvPr>
          <p:cNvSpPr txBox="1"/>
          <p:nvPr/>
        </p:nvSpPr>
        <p:spPr>
          <a:xfrm>
            <a:off x="335360" y="404664"/>
            <a:ext cx="4608512" cy="461665"/>
          </a:xfrm>
          <a:prstGeom prst="rect">
            <a:avLst/>
          </a:prstGeom>
          <a:noFill/>
        </p:spPr>
        <p:txBody>
          <a:bodyPr wrap="square" rtlCol="0">
            <a:spAutoFit/>
          </a:bodyPr>
          <a:lstStyle/>
          <a:p>
            <a:r>
              <a:rPr lang="en-US" sz="2400" b="1" dirty="0">
                <a:solidFill>
                  <a:srgbClr val="FF0000"/>
                </a:solidFill>
              </a:rPr>
              <a:t>INTRODUCTION : </a:t>
            </a:r>
            <a:endParaRPr lang="en-IN" sz="2400" b="1" dirty="0">
              <a:solidFill>
                <a:srgbClr val="FF0000"/>
              </a:solidFill>
            </a:endParaRPr>
          </a:p>
        </p:txBody>
      </p:sp>
      <p:sp>
        <p:nvSpPr>
          <p:cNvPr id="3" name="TextBox 2">
            <a:extLst>
              <a:ext uri="{FF2B5EF4-FFF2-40B4-BE49-F238E27FC236}">
                <a16:creationId xmlns:a16="http://schemas.microsoft.com/office/drawing/2014/main" id="{D385AA22-5F2A-5280-A6C4-8BF677245FB9}"/>
              </a:ext>
            </a:extLst>
          </p:cNvPr>
          <p:cNvSpPr txBox="1"/>
          <p:nvPr/>
        </p:nvSpPr>
        <p:spPr>
          <a:xfrm>
            <a:off x="318306" y="1412776"/>
            <a:ext cx="11017224" cy="3416320"/>
          </a:xfrm>
          <a:prstGeom prst="rect">
            <a:avLst/>
          </a:prstGeom>
          <a:noFill/>
        </p:spPr>
        <p:txBody>
          <a:bodyPr wrap="square" rtlCol="0">
            <a:spAutoFit/>
          </a:bodyPr>
          <a:lstStyle/>
          <a:p>
            <a:r>
              <a:rPr lang="en-US" dirty="0"/>
              <a:t>The </a:t>
            </a:r>
            <a:r>
              <a:rPr lang="en-US" b="1" dirty="0"/>
              <a:t>Employee Management System</a:t>
            </a:r>
            <a:r>
              <a:rPr lang="en-US" dirty="0"/>
              <a:t> (EMS) is designed to streamline the management of employee data, job roles, and departmental information within an organization. This system allows for efficient tracking of employee details, job assignments, qualifications, and performance metrics.</a:t>
            </a:r>
            <a:endParaRPr lang="en-US" b="1" dirty="0"/>
          </a:p>
          <a:p>
            <a:endParaRPr lang="en-US" b="1" dirty="0"/>
          </a:p>
          <a:p>
            <a:r>
              <a:rPr lang="en-US" b="1" dirty="0"/>
              <a:t>OBJECTIVE   </a:t>
            </a:r>
            <a:r>
              <a:rPr lang="en-US" dirty="0"/>
              <a:t>:    The objective of this project is to design and implement an </a:t>
            </a:r>
            <a:r>
              <a:rPr lang="en-US" b="1" dirty="0"/>
              <a:t>Employee Management System</a:t>
            </a:r>
            <a:r>
              <a:rPr lang="en-US" dirty="0"/>
              <a:t> that efficiently stores and manages employee-related data within an organization. This system helps to track various aspects of employee information, including personal details, job roles, salary structures, qualifications, leave records, and payroll data.</a:t>
            </a:r>
          </a:p>
          <a:p>
            <a:endParaRPr lang="en-US" dirty="0"/>
          </a:p>
          <a:p>
            <a:r>
              <a:rPr lang="en-US" b="1" dirty="0"/>
              <a:t>TOOLS USED </a:t>
            </a:r>
            <a:r>
              <a:rPr lang="en-US" dirty="0"/>
              <a:t>:  SQL , CSV , PowerPoint</a:t>
            </a:r>
          </a:p>
          <a:p>
            <a:endParaRPr lang="en-US" dirty="0"/>
          </a:p>
          <a:p>
            <a:r>
              <a:rPr lang="en-IN" b="1" dirty="0"/>
              <a:t>DATA SOURCE </a:t>
            </a:r>
            <a:r>
              <a:rPr lang="en-IN" dirty="0"/>
              <a:t>: Internal CSV Datasets</a:t>
            </a:r>
          </a:p>
        </p:txBody>
      </p:sp>
      <p:pic>
        <p:nvPicPr>
          <p:cNvPr id="7" name="Picture 6">
            <a:extLst>
              <a:ext uri="{FF2B5EF4-FFF2-40B4-BE49-F238E27FC236}">
                <a16:creationId xmlns:a16="http://schemas.microsoft.com/office/drawing/2014/main" id="{00ACE5ED-D597-91AC-1A3F-61A3D69A4591}"/>
              </a:ext>
            </a:extLst>
          </p:cNvPr>
          <p:cNvPicPr>
            <a:picLocks noChangeAspect="1"/>
          </p:cNvPicPr>
          <p:nvPr/>
        </p:nvPicPr>
        <p:blipFill>
          <a:blip r:embed="rId2"/>
          <a:stretch>
            <a:fillRect/>
          </a:stretch>
        </p:blipFill>
        <p:spPr>
          <a:xfrm>
            <a:off x="4943872" y="3645024"/>
            <a:ext cx="6918141" cy="2952328"/>
          </a:xfrm>
          <a:prstGeom prst="rect">
            <a:avLst/>
          </a:prstGeom>
        </p:spPr>
      </p:pic>
      <p:cxnSp>
        <p:nvCxnSpPr>
          <p:cNvPr id="8" name="Straight Connector 7">
            <a:extLst>
              <a:ext uri="{FF2B5EF4-FFF2-40B4-BE49-F238E27FC236}">
                <a16:creationId xmlns:a16="http://schemas.microsoft.com/office/drawing/2014/main" id="{7325C15E-67ED-BE15-A630-292BFCE90F35}"/>
              </a:ext>
            </a:extLst>
          </p:cNvPr>
          <p:cNvCxnSpPr/>
          <p:nvPr/>
        </p:nvCxnSpPr>
        <p:spPr>
          <a:xfrm>
            <a:off x="407368" y="980728"/>
            <a:ext cx="3240360" cy="0"/>
          </a:xfrm>
          <a:prstGeom prst="line">
            <a:avLst/>
          </a:prstGeom>
          <a:ln w="28575"/>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2634854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893C0610-0397-C474-9828-11AFB1AD8B74}"/>
              </a:ext>
            </a:extLst>
          </p:cNvPr>
          <p:cNvGraphicFramePr>
            <a:graphicFrameLocks noGrp="1"/>
          </p:cNvGraphicFramePr>
          <p:nvPr>
            <p:extLst>
              <p:ext uri="{D42A27DB-BD31-4B8C-83A1-F6EECF244321}">
                <p14:modId xmlns:p14="http://schemas.microsoft.com/office/powerpoint/2010/main" val="3648742837"/>
              </p:ext>
            </p:extLst>
          </p:nvPr>
        </p:nvGraphicFramePr>
        <p:xfrm>
          <a:off x="767408" y="1873120"/>
          <a:ext cx="5688633" cy="2996039"/>
        </p:xfrm>
        <a:graphic>
          <a:graphicData uri="http://schemas.openxmlformats.org/drawingml/2006/table">
            <a:tbl>
              <a:tblPr>
                <a:tableStyleId>{D7AC3CCA-C797-4891-BE02-D94E43425B78}</a:tableStyleId>
              </a:tblPr>
              <a:tblGrid>
                <a:gridCol w="1315390">
                  <a:extLst>
                    <a:ext uri="{9D8B030D-6E8A-4147-A177-3AD203B41FA5}">
                      <a16:colId xmlns:a16="http://schemas.microsoft.com/office/drawing/2014/main" val="166777972"/>
                    </a:ext>
                  </a:extLst>
                </a:gridCol>
                <a:gridCol w="4373243">
                  <a:extLst>
                    <a:ext uri="{9D8B030D-6E8A-4147-A177-3AD203B41FA5}">
                      <a16:colId xmlns:a16="http://schemas.microsoft.com/office/drawing/2014/main" val="1010389850"/>
                    </a:ext>
                  </a:extLst>
                </a:gridCol>
              </a:tblGrid>
              <a:tr h="384755">
                <a:tc>
                  <a:txBody>
                    <a:bodyPr/>
                    <a:lstStyle/>
                    <a:p>
                      <a:pPr algn="ctr" rtl="0" fontAlgn="t">
                        <a:buNone/>
                      </a:pPr>
                      <a:r>
                        <a:rPr lang="en-IN" sz="1200" b="0" u="none" strike="noStrike" dirty="0">
                          <a:solidFill>
                            <a:srgbClr val="FF0000"/>
                          </a:solidFill>
                          <a:effectLst/>
                        </a:rPr>
                        <a:t>Table</a:t>
                      </a:r>
                      <a:r>
                        <a:rPr lang="en-IN" sz="1200" b="1" u="none" strike="noStrike" dirty="0">
                          <a:solidFill>
                            <a:srgbClr val="FF0000"/>
                          </a:solidFill>
                          <a:effectLst/>
                        </a:rPr>
                        <a:t> </a:t>
                      </a:r>
                      <a:r>
                        <a:rPr lang="en-IN" sz="1200" b="0" u="none" strike="noStrike" dirty="0">
                          <a:solidFill>
                            <a:srgbClr val="FF0000"/>
                          </a:solidFill>
                          <a:effectLst/>
                        </a:rPr>
                        <a:t>name</a:t>
                      </a:r>
                      <a:endParaRPr lang="en-IN" b="0" dirty="0">
                        <a:solidFill>
                          <a:srgbClr val="FF0000"/>
                        </a:solidFill>
                        <a:effectLst/>
                      </a:endParaRPr>
                    </a:p>
                  </a:txBody>
                  <a:tcPr marL="63500" marR="63500" marT="63500" marB="63500"/>
                </a:tc>
                <a:tc>
                  <a:txBody>
                    <a:bodyPr/>
                    <a:lstStyle/>
                    <a:p>
                      <a:pPr algn="ctr" rtl="0" fontAlgn="t">
                        <a:buNone/>
                      </a:pPr>
                      <a:r>
                        <a:rPr lang="en-IN" sz="1200" b="0" u="none" strike="noStrike" dirty="0">
                          <a:solidFill>
                            <a:srgbClr val="FF0000"/>
                          </a:solidFill>
                          <a:effectLst/>
                        </a:rPr>
                        <a:t>Description</a:t>
                      </a:r>
                      <a:endParaRPr lang="en-IN" b="0" dirty="0">
                        <a:solidFill>
                          <a:srgbClr val="FF0000"/>
                        </a:solidFill>
                        <a:effectLst/>
                      </a:endParaRPr>
                    </a:p>
                  </a:txBody>
                  <a:tcPr marL="63500" marR="63500" marT="63500" marB="63500"/>
                </a:tc>
                <a:extLst>
                  <a:ext uri="{0D108BD9-81ED-4DB2-BD59-A6C34878D82A}">
                    <a16:rowId xmlns:a16="http://schemas.microsoft.com/office/drawing/2014/main" val="3390701086"/>
                  </a:ext>
                </a:extLst>
              </a:tr>
              <a:tr h="365832">
                <a:tc>
                  <a:txBody>
                    <a:bodyPr/>
                    <a:lstStyle/>
                    <a:p>
                      <a:pPr rtl="0" fontAlgn="t">
                        <a:buNone/>
                      </a:pPr>
                      <a:r>
                        <a:rPr lang="en-IN" sz="1100" b="1" u="none" strike="noStrike" dirty="0">
                          <a:solidFill>
                            <a:srgbClr val="000000"/>
                          </a:solidFill>
                          <a:effectLst/>
                        </a:rPr>
                        <a:t>JobDepartment</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Stores job roles, departments, and related salary ranges</a:t>
                      </a:r>
                      <a:endParaRPr lang="en-US" dirty="0">
                        <a:effectLst/>
                      </a:endParaRPr>
                    </a:p>
                  </a:txBody>
                  <a:tcPr marL="63500" marR="63500" marT="63500" marB="63500"/>
                </a:tc>
                <a:extLst>
                  <a:ext uri="{0D108BD9-81ED-4DB2-BD59-A6C34878D82A}">
                    <a16:rowId xmlns:a16="http://schemas.microsoft.com/office/drawing/2014/main" val="1014291677"/>
                  </a:ext>
                </a:extLst>
              </a:tr>
              <a:tr h="365832">
                <a:tc>
                  <a:txBody>
                    <a:bodyPr/>
                    <a:lstStyle/>
                    <a:p>
                      <a:pPr rtl="0" fontAlgn="t">
                        <a:buNone/>
                      </a:pPr>
                      <a:r>
                        <a:rPr lang="en-IN" sz="1100" b="1" u="none" strike="noStrike" dirty="0">
                          <a:solidFill>
                            <a:srgbClr val="000000"/>
                          </a:solidFill>
                          <a:effectLst/>
                        </a:rPr>
                        <a:t>SalaryBonus</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Contains salary, bonus, and annual pay linked to specific job roles.</a:t>
                      </a:r>
                      <a:endParaRPr lang="en-US" dirty="0">
                        <a:effectLst/>
                      </a:endParaRPr>
                    </a:p>
                  </a:txBody>
                  <a:tcPr marL="63500" marR="63500" marT="63500" marB="63500"/>
                </a:tc>
                <a:extLst>
                  <a:ext uri="{0D108BD9-81ED-4DB2-BD59-A6C34878D82A}">
                    <a16:rowId xmlns:a16="http://schemas.microsoft.com/office/drawing/2014/main" val="1575139699"/>
                  </a:ext>
                </a:extLst>
              </a:tr>
              <a:tr h="365832">
                <a:tc>
                  <a:txBody>
                    <a:bodyPr/>
                    <a:lstStyle/>
                    <a:p>
                      <a:pPr rtl="0" fontAlgn="t">
                        <a:buNone/>
                      </a:pPr>
                      <a:r>
                        <a:rPr lang="en-IN" sz="1100" b="1" u="none" strike="noStrike" dirty="0">
                          <a:solidFill>
                            <a:srgbClr val="000000"/>
                          </a:solidFill>
                          <a:effectLst/>
                        </a:rPr>
                        <a:t>Employee</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Maintains personal, contact, and login details of all employees.</a:t>
                      </a:r>
                      <a:endParaRPr lang="en-US" dirty="0">
                        <a:effectLst/>
                      </a:endParaRPr>
                    </a:p>
                  </a:txBody>
                  <a:tcPr marL="63500" marR="63500" marT="63500" marB="63500"/>
                </a:tc>
                <a:extLst>
                  <a:ext uri="{0D108BD9-81ED-4DB2-BD59-A6C34878D82A}">
                    <a16:rowId xmlns:a16="http://schemas.microsoft.com/office/drawing/2014/main" val="881496067"/>
                  </a:ext>
                </a:extLst>
              </a:tr>
              <a:tr h="573978">
                <a:tc>
                  <a:txBody>
                    <a:bodyPr/>
                    <a:lstStyle/>
                    <a:p>
                      <a:pPr rtl="0" fontAlgn="t">
                        <a:buNone/>
                      </a:pPr>
                      <a:r>
                        <a:rPr lang="en-IN" sz="1100" b="1" u="none" strike="noStrike" dirty="0">
                          <a:solidFill>
                            <a:srgbClr val="000000"/>
                          </a:solidFill>
                          <a:effectLst/>
                        </a:rPr>
                        <a:t>Qualification</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Records qualifications and required skills for employee job positions.</a:t>
                      </a:r>
                      <a:endParaRPr lang="en-US" dirty="0">
                        <a:effectLst/>
                      </a:endParaRPr>
                    </a:p>
                  </a:txBody>
                  <a:tcPr marL="63500" marR="63500" marT="63500" marB="63500"/>
                </a:tc>
                <a:extLst>
                  <a:ext uri="{0D108BD9-81ED-4DB2-BD59-A6C34878D82A}">
                    <a16:rowId xmlns:a16="http://schemas.microsoft.com/office/drawing/2014/main" val="1149642169"/>
                  </a:ext>
                </a:extLst>
              </a:tr>
              <a:tr h="365832">
                <a:tc>
                  <a:txBody>
                    <a:bodyPr/>
                    <a:lstStyle/>
                    <a:p>
                      <a:pPr rtl="0" fontAlgn="t">
                        <a:buNone/>
                      </a:pPr>
                      <a:r>
                        <a:rPr lang="en-IN" sz="1100" b="1" u="none" strike="noStrike" dirty="0">
                          <a:solidFill>
                            <a:srgbClr val="000000"/>
                          </a:solidFill>
                          <a:effectLst/>
                        </a:rPr>
                        <a:t>Leaves</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Tracks employee leave records with reasons and dates.</a:t>
                      </a:r>
                      <a:endParaRPr lang="en-US" dirty="0">
                        <a:effectLst/>
                      </a:endParaRPr>
                    </a:p>
                  </a:txBody>
                  <a:tcPr marL="63500" marR="63500" marT="63500" marB="63500"/>
                </a:tc>
                <a:extLst>
                  <a:ext uri="{0D108BD9-81ED-4DB2-BD59-A6C34878D82A}">
                    <a16:rowId xmlns:a16="http://schemas.microsoft.com/office/drawing/2014/main" val="3629059747"/>
                  </a:ext>
                </a:extLst>
              </a:tr>
              <a:tr h="573978">
                <a:tc>
                  <a:txBody>
                    <a:bodyPr/>
                    <a:lstStyle/>
                    <a:p>
                      <a:pPr rtl="0" fontAlgn="t">
                        <a:buNone/>
                      </a:pPr>
                      <a:r>
                        <a:rPr lang="en-IN" sz="1100" b="1" u="none" strike="noStrike" dirty="0">
                          <a:solidFill>
                            <a:srgbClr val="000000"/>
                          </a:solidFill>
                          <a:effectLst/>
                        </a:rPr>
                        <a:t>Payroll</a:t>
                      </a:r>
                      <a:endParaRPr lang="en-IN" b="1" dirty="0">
                        <a:effectLst/>
                      </a:endParaRPr>
                    </a:p>
                  </a:txBody>
                  <a:tcPr marL="63500" marR="63500" marT="63500" marB="63500"/>
                </a:tc>
                <a:tc>
                  <a:txBody>
                    <a:bodyPr/>
                    <a:lstStyle/>
                    <a:p>
                      <a:pPr rtl="0" fontAlgn="t">
                        <a:buNone/>
                      </a:pPr>
                      <a:r>
                        <a:rPr lang="en-US" sz="1100" b="0" u="none" strike="noStrike" dirty="0">
                          <a:solidFill>
                            <a:srgbClr val="000000"/>
                          </a:solidFill>
                          <a:effectLst/>
                        </a:rPr>
                        <a:t>Combines employee, job, salary, and leave data to calculate net payments.</a:t>
                      </a:r>
                      <a:endParaRPr lang="en-US" dirty="0">
                        <a:effectLst/>
                      </a:endParaRPr>
                    </a:p>
                  </a:txBody>
                  <a:tcPr marL="63500" marR="63500" marT="63500" marB="63500"/>
                </a:tc>
                <a:extLst>
                  <a:ext uri="{0D108BD9-81ED-4DB2-BD59-A6C34878D82A}">
                    <a16:rowId xmlns:a16="http://schemas.microsoft.com/office/drawing/2014/main" val="376361756"/>
                  </a:ext>
                </a:extLst>
              </a:tr>
            </a:tbl>
          </a:graphicData>
        </a:graphic>
      </p:graphicFrame>
      <p:sp>
        <p:nvSpPr>
          <p:cNvPr id="6" name="Rectangle 2">
            <a:extLst>
              <a:ext uri="{FF2B5EF4-FFF2-40B4-BE49-F238E27FC236}">
                <a16:creationId xmlns:a16="http://schemas.microsoft.com/office/drawing/2014/main" id="{5EC0F91A-8A48-9DD2-BD00-BD7C31246EF5}"/>
              </a:ext>
            </a:extLst>
          </p:cNvPr>
          <p:cNvSpPr>
            <a:spLocks noChangeArrowheads="1"/>
          </p:cNvSpPr>
          <p:nvPr/>
        </p:nvSpPr>
        <p:spPr bwMode="auto">
          <a:xfrm>
            <a:off x="623392" y="1143418"/>
            <a:ext cx="464390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rgbClr val="000000"/>
                </a:solidFill>
                <a:effectLst/>
                <a:cs typeface="Arial" panose="020B0604020202020204" pitchFamily="34" charset="0"/>
              </a:rPr>
              <a:t>This project includes 6 interrelated tables:</a:t>
            </a: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p:txBody>
      </p:sp>
      <p:sp>
        <p:nvSpPr>
          <p:cNvPr id="7" name="TextBox 6">
            <a:extLst>
              <a:ext uri="{FF2B5EF4-FFF2-40B4-BE49-F238E27FC236}">
                <a16:creationId xmlns:a16="http://schemas.microsoft.com/office/drawing/2014/main" id="{2037536B-F29A-3C5C-E20B-1F18CC33CBC1}"/>
              </a:ext>
            </a:extLst>
          </p:cNvPr>
          <p:cNvSpPr txBox="1"/>
          <p:nvPr/>
        </p:nvSpPr>
        <p:spPr>
          <a:xfrm>
            <a:off x="623392" y="342999"/>
            <a:ext cx="5688632" cy="461665"/>
          </a:xfrm>
          <a:prstGeom prst="rect">
            <a:avLst/>
          </a:prstGeom>
          <a:noFill/>
        </p:spPr>
        <p:txBody>
          <a:bodyPr wrap="square" rtlCol="0">
            <a:spAutoFit/>
          </a:bodyPr>
          <a:lstStyle/>
          <a:p>
            <a:r>
              <a:rPr lang="en-US" sz="2400" b="1" dirty="0">
                <a:solidFill>
                  <a:srgbClr val="FF0000"/>
                </a:solidFill>
              </a:rPr>
              <a:t>TABLE DESCRIPTIONS </a:t>
            </a:r>
            <a:r>
              <a:rPr lang="en-US" dirty="0"/>
              <a:t>:</a:t>
            </a:r>
            <a:endParaRPr lang="en-IN" dirty="0"/>
          </a:p>
        </p:txBody>
      </p:sp>
      <p:cxnSp>
        <p:nvCxnSpPr>
          <p:cNvPr id="9" name="Straight Connector 8">
            <a:extLst>
              <a:ext uri="{FF2B5EF4-FFF2-40B4-BE49-F238E27FC236}">
                <a16:creationId xmlns:a16="http://schemas.microsoft.com/office/drawing/2014/main" id="{63AFD34F-4EB7-426C-28BA-75285E5B6D93}"/>
              </a:ext>
            </a:extLst>
          </p:cNvPr>
          <p:cNvCxnSpPr/>
          <p:nvPr/>
        </p:nvCxnSpPr>
        <p:spPr>
          <a:xfrm>
            <a:off x="767408" y="908720"/>
            <a:ext cx="3240360" cy="0"/>
          </a:xfrm>
          <a:prstGeom prst="line">
            <a:avLst/>
          </a:prstGeom>
          <a:ln w="28575"/>
        </p:spPr>
        <p:style>
          <a:lnRef idx="1">
            <a:schemeClr val="accent2"/>
          </a:lnRef>
          <a:fillRef idx="0">
            <a:schemeClr val="accent2"/>
          </a:fillRef>
          <a:effectRef idx="0">
            <a:schemeClr val="accent2"/>
          </a:effectRef>
          <a:fontRef idx="minor">
            <a:schemeClr val="tx1"/>
          </a:fontRef>
        </p:style>
      </p:cxnSp>
      <p:pic>
        <p:nvPicPr>
          <p:cNvPr id="11" name="Picture 10">
            <a:extLst>
              <a:ext uri="{FF2B5EF4-FFF2-40B4-BE49-F238E27FC236}">
                <a16:creationId xmlns:a16="http://schemas.microsoft.com/office/drawing/2014/main" id="{2C8D8B99-81CB-666D-4DEE-6A4743A6F5CD}"/>
              </a:ext>
            </a:extLst>
          </p:cNvPr>
          <p:cNvPicPr>
            <a:picLocks noChangeAspect="1"/>
          </p:cNvPicPr>
          <p:nvPr/>
        </p:nvPicPr>
        <p:blipFill>
          <a:blip r:embed="rId2"/>
          <a:stretch>
            <a:fillRect/>
          </a:stretch>
        </p:blipFill>
        <p:spPr>
          <a:xfrm>
            <a:off x="7179751" y="1143418"/>
            <a:ext cx="4373597" cy="4170173"/>
          </a:xfrm>
          <a:prstGeom prst="rect">
            <a:avLst/>
          </a:prstGeom>
        </p:spPr>
      </p:pic>
    </p:spTree>
    <p:extLst>
      <p:ext uri="{BB962C8B-B14F-4D97-AF65-F5344CB8AC3E}">
        <p14:creationId xmlns:p14="http://schemas.microsoft.com/office/powerpoint/2010/main" val="17671720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404664"/>
            <a:ext cx="6408712" cy="584775"/>
          </a:xfrm>
          <a:prstGeom prst="rect">
            <a:avLst/>
          </a:prstGeom>
          <a:noFill/>
        </p:spPr>
        <p:txBody>
          <a:bodyPr wrap="square" rtlCol="0">
            <a:spAutoFit/>
          </a:bodyPr>
          <a:lstStyle/>
          <a:p>
            <a:r>
              <a:rPr lang="en-US" sz="3200" dirty="0">
                <a:solidFill>
                  <a:srgbClr val="FF0000"/>
                </a:solidFill>
              </a:rPr>
              <a:t>ER Diagram : </a:t>
            </a:r>
            <a:endParaRPr lang="en-IN" sz="3200" dirty="0">
              <a:solidFill>
                <a:srgbClr val="FF0000"/>
              </a:solidFill>
            </a:endParaRPr>
          </a:p>
        </p:txBody>
      </p:sp>
      <p:pic>
        <p:nvPicPr>
          <p:cNvPr id="5" name="Picture 4">
            <a:extLst>
              <a:ext uri="{FF2B5EF4-FFF2-40B4-BE49-F238E27FC236}">
                <a16:creationId xmlns:a16="http://schemas.microsoft.com/office/drawing/2014/main" id="{FE84DE95-7789-E565-5323-2EA0B2B0A11A}"/>
              </a:ext>
            </a:extLst>
          </p:cNvPr>
          <p:cNvPicPr>
            <a:picLocks noChangeAspect="1"/>
          </p:cNvPicPr>
          <p:nvPr/>
        </p:nvPicPr>
        <p:blipFill>
          <a:blip r:embed="rId2"/>
          <a:stretch>
            <a:fillRect/>
          </a:stretch>
        </p:blipFill>
        <p:spPr>
          <a:xfrm>
            <a:off x="2495600" y="973395"/>
            <a:ext cx="8017605" cy="5135584"/>
          </a:xfrm>
          <a:prstGeom prst="rect">
            <a:avLst/>
          </a:prstGeom>
          <a:ln>
            <a:solidFill>
              <a:schemeClr val="tx1">
                <a:lumMod val="95000"/>
                <a:lumOff val="5000"/>
              </a:schemeClr>
            </a:solid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pic>
    </p:spTree>
    <p:extLst>
      <p:ext uri="{BB962C8B-B14F-4D97-AF65-F5344CB8AC3E}">
        <p14:creationId xmlns:p14="http://schemas.microsoft.com/office/powerpoint/2010/main" val="2574222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404664"/>
            <a:ext cx="7632848" cy="584775"/>
          </a:xfrm>
          <a:prstGeom prst="rect">
            <a:avLst/>
          </a:prstGeom>
          <a:noFill/>
        </p:spPr>
        <p:txBody>
          <a:bodyPr wrap="square" rtlCol="0">
            <a:spAutoFit/>
          </a:bodyPr>
          <a:lstStyle/>
          <a:p>
            <a:r>
              <a:rPr lang="en-US" sz="3200" dirty="0">
                <a:solidFill>
                  <a:srgbClr val="FF0000"/>
                </a:solidFill>
              </a:rPr>
              <a:t>Analysis Questions</a:t>
            </a:r>
            <a:endParaRPr lang="en-IN" sz="3200" dirty="0">
              <a:solidFill>
                <a:srgbClr val="FF0000"/>
              </a:solidFill>
            </a:endParaRPr>
          </a:p>
        </p:txBody>
      </p:sp>
      <p:sp>
        <p:nvSpPr>
          <p:cNvPr id="3" name="TextBox 2"/>
          <p:cNvSpPr txBox="1"/>
          <p:nvPr/>
        </p:nvSpPr>
        <p:spPr>
          <a:xfrm>
            <a:off x="371364" y="1196752"/>
            <a:ext cx="11449272" cy="369332"/>
          </a:xfrm>
          <a:prstGeom prst="rect">
            <a:avLst/>
          </a:prstGeom>
          <a:noFill/>
        </p:spPr>
        <p:txBody>
          <a:bodyPr wrap="square" rtlCol="0">
            <a:spAutoFit/>
          </a:bodyPr>
          <a:lstStyle/>
          <a:p>
            <a:pPr marL="342900" indent="-342900">
              <a:buAutoNum type="arabicPeriod"/>
            </a:pPr>
            <a:r>
              <a:rPr lang="en-US" b="1" dirty="0"/>
              <a:t>EMPLOYEE INSIGHTS</a:t>
            </a:r>
            <a:r>
              <a:rPr lang="en-US" sz="1600" b="1" dirty="0"/>
              <a:t> :</a:t>
            </a:r>
            <a:endParaRPr lang="en-US" b="1" dirty="0"/>
          </a:p>
        </p:txBody>
      </p:sp>
      <p:pic>
        <p:nvPicPr>
          <p:cNvPr id="5" name="Picture 4">
            <a:extLst>
              <a:ext uri="{FF2B5EF4-FFF2-40B4-BE49-F238E27FC236}">
                <a16:creationId xmlns:a16="http://schemas.microsoft.com/office/drawing/2014/main" id="{31976D2A-A2A2-BC8D-D146-A7FD1B49D8B4}"/>
              </a:ext>
            </a:extLst>
          </p:cNvPr>
          <p:cNvPicPr>
            <a:picLocks noChangeAspect="1"/>
          </p:cNvPicPr>
          <p:nvPr/>
        </p:nvPicPr>
        <p:blipFill>
          <a:blip r:embed="rId2"/>
          <a:stretch>
            <a:fillRect/>
          </a:stretch>
        </p:blipFill>
        <p:spPr>
          <a:xfrm>
            <a:off x="371364" y="1677033"/>
            <a:ext cx="5397830" cy="1535944"/>
          </a:xfrm>
          <a:prstGeom prst="rect">
            <a:avLst/>
          </a:prstGeom>
          <a:ln w="12700">
            <a:solidFill>
              <a:schemeClr val="tx1"/>
            </a:solidFill>
          </a:ln>
        </p:spPr>
      </p:pic>
      <p:pic>
        <p:nvPicPr>
          <p:cNvPr id="9" name="Picture 8">
            <a:extLst>
              <a:ext uri="{FF2B5EF4-FFF2-40B4-BE49-F238E27FC236}">
                <a16:creationId xmlns:a16="http://schemas.microsoft.com/office/drawing/2014/main" id="{0EDC1D98-570A-9DF3-0D7F-A66E533A6AA4}"/>
              </a:ext>
            </a:extLst>
          </p:cNvPr>
          <p:cNvPicPr>
            <a:picLocks noChangeAspect="1"/>
          </p:cNvPicPr>
          <p:nvPr/>
        </p:nvPicPr>
        <p:blipFill>
          <a:blip r:embed="rId3"/>
          <a:stretch>
            <a:fillRect/>
          </a:stretch>
        </p:blipFill>
        <p:spPr>
          <a:xfrm>
            <a:off x="1127448" y="4133471"/>
            <a:ext cx="3528392" cy="1734241"/>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2" name="Arrow: Right 11">
            <a:extLst>
              <a:ext uri="{FF2B5EF4-FFF2-40B4-BE49-F238E27FC236}">
                <a16:creationId xmlns:a16="http://schemas.microsoft.com/office/drawing/2014/main" id="{2FF063C3-2D39-4683-32F3-906AD2927960}"/>
              </a:ext>
            </a:extLst>
          </p:cNvPr>
          <p:cNvSpPr/>
          <p:nvPr/>
        </p:nvSpPr>
        <p:spPr>
          <a:xfrm rot="5400000">
            <a:off x="2207568" y="3582411"/>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DC277624-5825-8B4C-972D-293ED5F449B6}"/>
              </a:ext>
            </a:extLst>
          </p:cNvPr>
          <p:cNvSpPr/>
          <p:nvPr/>
        </p:nvSpPr>
        <p:spPr>
          <a:xfrm rot="5400000">
            <a:off x="8435511" y="3681028"/>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5" name="Picture 14">
            <a:extLst>
              <a:ext uri="{FF2B5EF4-FFF2-40B4-BE49-F238E27FC236}">
                <a16:creationId xmlns:a16="http://schemas.microsoft.com/office/drawing/2014/main" id="{3FED9D79-334B-40D7-B56E-54676D976D20}"/>
              </a:ext>
            </a:extLst>
          </p:cNvPr>
          <p:cNvPicPr>
            <a:picLocks noChangeAspect="1"/>
          </p:cNvPicPr>
          <p:nvPr/>
        </p:nvPicPr>
        <p:blipFill>
          <a:blip r:embed="rId4"/>
          <a:stretch>
            <a:fillRect/>
          </a:stretch>
        </p:blipFill>
        <p:spPr>
          <a:xfrm>
            <a:off x="7106258" y="4365104"/>
            <a:ext cx="2981741" cy="93358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F828322-FF96-86C3-0C08-1820A37F0776}"/>
              </a:ext>
            </a:extLst>
          </p:cNvPr>
          <p:cNvPicPr>
            <a:picLocks noChangeAspect="1"/>
          </p:cNvPicPr>
          <p:nvPr/>
        </p:nvPicPr>
        <p:blipFill>
          <a:blip r:embed="rId5"/>
          <a:stretch>
            <a:fillRect/>
          </a:stretch>
        </p:blipFill>
        <p:spPr>
          <a:xfrm>
            <a:off x="6383283" y="1445000"/>
            <a:ext cx="5611008" cy="2095792"/>
          </a:xfrm>
          <a:prstGeom prst="rect">
            <a:avLst/>
          </a:prstGeom>
          <a:ln w="12700">
            <a:solidFill>
              <a:schemeClr val="tx1"/>
            </a:solidFill>
          </a:ln>
        </p:spPr>
      </p:pic>
    </p:spTree>
    <p:extLst>
      <p:ext uri="{BB962C8B-B14F-4D97-AF65-F5344CB8AC3E}">
        <p14:creationId xmlns:p14="http://schemas.microsoft.com/office/powerpoint/2010/main" val="4240693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849D3DB-E66F-4FFC-900B-C8DA9C45201C}"/>
              </a:ext>
            </a:extLst>
          </p:cNvPr>
          <p:cNvPicPr>
            <a:picLocks noChangeAspect="1"/>
          </p:cNvPicPr>
          <p:nvPr/>
        </p:nvPicPr>
        <p:blipFill>
          <a:blip r:embed="rId2"/>
          <a:stretch>
            <a:fillRect/>
          </a:stretch>
        </p:blipFill>
        <p:spPr>
          <a:xfrm>
            <a:off x="191344" y="548680"/>
            <a:ext cx="6768752" cy="1517650"/>
          </a:xfrm>
          <a:prstGeom prst="rect">
            <a:avLst/>
          </a:prstGeom>
          <a:ln w="12700">
            <a:solidFill>
              <a:schemeClr val="tx1"/>
            </a:solidFill>
          </a:ln>
        </p:spPr>
      </p:pic>
      <p:pic>
        <p:nvPicPr>
          <p:cNvPr id="5" name="Picture 4">
            <a:extLst>
              <a:ext uri="{FF2B5EF4-FFF2-40B4-BE49-F238E27FC236}">
                <a16:creationId xmlns:a16="http://schemas.microsoft.com/office/drawing/2014/main" id="{571C7D0E-465C-4E8A-0844-7A67BF86D170}"/>
              </a:ext>
            </a:extLst>
          </p:cNvPr>
          <p:cNvPicPr>
            <a:picLocks noChangeAspect="1"/>
          </p:cNvPicPr>
          <p:nvPr/>
        </p:nvPicPr>
        <p:blipFill>
          <a:blip r:embed="rId3"/>
          <a:stretch>
            <a:fillRect/>
          </a:stretch>
        </p:blipFill>
        <p:spPr>
          <a:xfrm>
            <a:off x="8400256" y="369332"/>
            <a:ext cx="2520280" cy="182381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4C36575-4929-4BE1-B23A-3C307DDEEA2F}"/>
              </a:ext>
            </a:extLst>
          </p:cNvPr>
          <p:cNvPicPr>
            <a:picLocks noChangeAspect="1"/>
          </p:cNvPicPr>
          <p:nvPr/>
        </p:nvPicPr>
        <p:blipFill>
          <a:blip r:embed="rId4"/>
          <a:stretch>
            <a:fillRect/>
          </a:stretch>
        </p:blipFill>
        <p:spPr>
          <a:xfrm>
            <a:off x="191344" y="2576143"/>
            <a:ext cx="6768752" cy="1567179"/>
          </a:xfrm>
          <a:prstGeom prst="rect">
            <a:avLst/>
          </a:prstGeom>
          <a:ln w="12700">
            <a:solidFill>
              <a:schemeClr val="tx1"/>
            </a:solidFill>
          </a:ln>
        </p:spPr>
      </p:pic>
      <p:pic>
        <p:nvPicPr>
          <p:cNvPr id="8" name="Picture 7">
            <a:extLst>
              <a:ext uri="{FF2B5EF4-FFF2-40B4-BE49-F238E27FC236}">
                <a16:creationId xmlns:a16="http://schemas.microsoft.com/office/drawing/2014/main" id="{F8932E2F-2AE6-B53A-BAF0-C3769403B401}"/>
              </a:ext>
            </a:extLst>
          </p:cNvPr>
          <p:cNvPicPr>
            <a:picLocks noChangeAspect="1"/>
          </p:cNvPicPr>
          <p:nvPr/>
        </p:nvPicPr>
        <p:blipFill>
          <a:blip r:embed="rId5"/>
          <a:stretch>
            <a:fillRect/>
          </a:stretch>
        </p:blipFill>
        <p:spPr>
          <a:xfrm>
            <a:off x="8400256" y="2447824"/>
            <a:ext cx="2376264" cy="182381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44CA3C12-5D18-5D36-0121-C0177E0194DE}"/>
              </a:ext>
            </a:extLst>
          </p:cNvPr>
          <p:cNvPicPr>
            <a:picLocks noChangeAspect="1"/>
          </p:cNvPicPr>
          <p:nvPr/>
        </p:nvPicPr>
        <p:blipFill>
          <a:blip r:embed="rId6"/>
          <a:stretch>
            <a:fillRect/>
          </a:stretch>
        </p:blipFill>
        <p:spPr>
          <a:xfrm>
            <a:off x="213774" y="4635092"/>
            <a:ext cx="6849723" cy="1204610"/>
          </a:xfrm>
          <a:prstGeom prst="rect">
            <a:avLst/>
          </a:prstGeom>
          <a:ln w="12700">
            <a:solidFill>
              <a:schemeClr val="tx1"/>
            </a:solidFill>
          </a:ln>
        </p:spPr>
      </p:pic>
      <p:pic>
        <p:nvPicPr>
          <p:cNvPr id="10" name="Picture 9">
            <a:extLst>
              <a:ext uri="{FF2B5EF4-FFF2-40B4-BE49-F238E27FC236}">
                <a16:creationId xmlns:a16="http://schemas.microsoft.com/office/drawing/2014/main" id="{4111D5F1-2EF5-CC8A-9796-87234ABD28EB}"/>
              </a:ext>
            </a:extLst>
          </p:cNvPr>
          <p:cNvPicPr>
            <a:picLocks noChangeAspect="1"/>
          </p:cNvPicPr>
          <p:nvPr/>
        </p:nvPicPr>
        <p:blipFill>
          <a:blip r:embed="rId7"/>
          <a:stretch>
            <a:fillRect/>
          </a:stretch>
        </p:blipFill>
        <p:spPr>
          <a:xfrm>
            <a:off x="8400256" y="4490794"/>
            <a:ext cx="2712649" cy="120461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1" name="Arrow: Right 10">
            <a:extLst>
              <a:ext uri="{FF2B5EF4-FFF2-40B4-BE49-F238E27FC236}">
                <a16:creationId xmlns:a16="http://schemas.microsoft.com/office/drawing/2014/main" id="{5D058F99-C2BE-062B-39E4-219CCC48A923}"/>
              </a:ext>
            </a:extLst>
          </p:cNvPr>
          <p:cNvSpPr/>
          <p:nvPr/>
        </p:nvSpPr>
        <p:spPr>
          <a:xfrm>
            <a:off x="7176120" y="980728"/>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Arrow: Right 11">
            <a:extLst>
              <a:ext uri="{FF2B5EF4-FFF2-40B4-BE49-F238E27FC236}">
                <a16:creationId xmlns:a16="http://schemas.microsoft.com/office/drawing/2014/main" id="{644F0C3A-62F4-6CC7-7439-E008F1AFC468}"/>
              </a:ext>
            </a:extLst>
          </p:cNvPr>
          <p:cNvSpPr/>
          <p:nvPr/>
        </p:nvSpPr>
        <p:spPr>
          <a:xfrm>
            <a:off x="7170938" y="2875773"/>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Arrow: Right 12">
            <a:extLst>
              <a:ext uri="{FF2B5EF4-FFF2-40B4-BE49-F238E27FC236}">
                <a16:creationId xmlns:a16="http://schemas.microsoft.com/office/drawing/2014/main" id="{A3007088-2AB2-622F-84C0-63E0ED9D5800}"/>
              </a:ext>
            </a:extLst>
          </p:cNvPr>
          <p:cNvSpPr/>
          <p:nvPr/>
        </p:nvSpPr>
        <p:spPr>
          <a:xfrm>
            <a:off x="7170938" y="4770818"/>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7922047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2C77B3D-EF93-6FE9-11E3-9D79ECC8ECDA}"/>
              </a:ext>
            </a:extLst>
          </p:cNvPr>
          <p:cNvSpPr txBox="1"/>
          <p:nvPr/>
        </p:nvSpPr>
        <p:spPr>
          <a:xfrm>
            <a:off x="263352" y="404665"/>
            <a:ext cx="5400600" cy="369332"/>
          </a:xfrm>
          <a:prstGeom prst="rect">
            <a:avLst/>
          </a:prstGeom>
          <a:noFill/>
        </p:spPr>
        <p:txBody>
          <a:bodyPr wrap="square" rtlCol="0">
            <a:spAutoFit/>
          </a:bodyPr>
          <a:lstStyle/>
          <a:p>
            <a:r>
              <a:rPr lang="en-US" b="1" dirty="0">
                <a:solidFill>
                  <a:srgbClr val="FF0000"/>
                </a:solidFill>
              </a:rPr>
              <a:t>2. JOB ROLE AND DEPARTMENT ANALYSIS :</a:t>
            </a:r>
            <a:endParaRPr lang="en-US" b="1" dirty="0">
              <a:solidFill>
                <a:srgbClr val="FF0000"/>
              </a:solidFill>
              <a:effectLst/>
            </a:endParaRPr>
          </a:p>
        </p:txBody>
      </p:sp>
      <p:pic>
        <p:nvPicPr>
          <p:cNvPr id="3" name="Picture 2">
            <a:extLst>
              <a:ext uri="{FF2B5EF4-FFF2-40B4-BE49-F238E27FC236}">
                <a16:creationId xmlns:a16="http://schemas.microsoft.com/office/drawing/2014/main" id="{66D4703C-77FC-B959-DA8A-6B9B25D066F5}"/>
              </a:ext>
            </a:extLst>
          </p:cNvPr>
          <p:cNvPicPr>
            <a:picLocks noChangeAspect="1"/>
          </p:cNvPicPr>
          <p:nvPr/>
        </p:nvPicPr>
        <p:blipFill>
          <a:blip r:embed="rId2"/>
          <a:stretch>
            <a:fillRect/>
          </a:stretch>
        </p:blipFill>
        <p:spPr>
          <a:xfrm>
            <a:off x="212683" y="1052736"/>
            <a:ext cx="7205907" cy="1899037"/>
          </a:xfrm>
          <a:prstGeom prst="rect">
            <a:avLst/>
          </a:prstGeom>
          <a:ln w="12700">
            <a:solidFill>
              <a:schemeClr val="tx1"/>
            </a:solidFill>
          </a:ln>
        </p:spPr>
      </p:pic>
      <p:pic>
        <p:nvPicPr>
          <p:cNvPr id="4" name="Picture 3">
            <a:extLst>
              <a:ext uri="{FF2B5EF4-FFF2-40B4-BE49-F238E27FC236}">
                <a16:creationId xmlns:a16="http://schemas.microsoft.com/office/drawing/2014/main" id="{E64C2D0F-A032-3188-D9C2-B3ECD9E126E4}"/>
              </a:ext>
            </a:extLst>
          </p:cNvPr>
          <p:cNvPicPr>
            <a:picLocks noChangeAspect="1"/>
          </p:cNvPicPr>
          <p:nvPr/>
        </p:nvPicPr>
        <p:blipFill>
          <a:blip r:embed="rId3"/>
          <a:stretch>
            <a:fillRect/>
          </a:stretch>
        </p:blipFill>
        <p:spPr>
          <a:xfrm>
            <a:off x="8760296" y="773997"/>
            <a:ext cx="2232248" cy="1988688"/>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6C129E4-BCE1-2772-95B4-5605757920F6}"/>
              </a:ext>
            </a:extLst>
          </p:cNvPr>
          <p:cNvPicPr>
            <a:picLocks noChangeAspect="1"/>
          </p:cNvPicPr>
          <p:nvPr/>
        </p:nvPicPr>
        <p:blipFill>
          <a:blip r:embed="rId4"/>
          <a:stretch>
            <a:fillRect/>
          </a:stretch>
        </p:blipFill>
        <p:spPr>
          <a:xfrm>
            <a:off x="8760296" y="3336766"/>
            <a:ext cx="2736304" cy="239649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7" name="Arrow: Right 6">
            <a:extLst>
              <a:ext uri="{FF2B5EF4-FFF2-40B4-BE49-F238E27FC236}">
                <a16:creationId xmlns:a16="http://schemas.microsoft.com/office/drawing/2014/main" id="{B52CDA22-41DD-1DA2-24FF-CE81DF35E036}"/>
              </a:ext>
            </a:extLst>
          </p:cNvPr>
          <p:cNvSpPr/>
          <p:nvPr/>
        </p:nvSpPr>
        <p:spPr>
          <a:xfrm>
            <a:off x="7608168" y="1412776"/>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9BF1BA85-7A50-C1FB-67F2-137A88F82200}"/>
              </a:ext>
            </a:extLst>
          </p:cNvPr>
          <p:cNvSpPr/>
          <p:nvPr/>
        </p:nvSpPr>
        <p:spPr>
          <a:xfrm>
            <a:off x="7714623" y="3861048"/>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E5FEBBC0-333D-AE64-8531-62AD8374B25B}"/>
              </a:ext>
            </a:extLst>
          </p:cNvPr>
          <p:cNvPicPr>
            <a:picLocks noChangeAspect="1"/>
          </p:cNvPicPr>
          <p:nvPr/>
        </p:nvPicPr>
        <p:blipFill>
          <a:blip r:embed="rId5"/>
          <a:stretch>
            <a:fillRect/>
          </a:stretch>
        </p:blipFill>
        <p:spPr>
          <a:xfrm>
            <a:off x="212683" y="3789040"/>
            <a:ext cx="8430802" cy="1352739"/>
          </a:xfrm>
          <a:prstGeom prst="rect">
            <a:avLst/>
          </a:prstGeom>
        </p:spPr>
      </p:pic>
      <p:sp>
        <p:nvSpPr>
          <p:cNvPr id="12" name="TextBox 11">
            <a:extLst>
              <a:ext uri="{FF2B5EF4-FFF2-40B4-BE49-F238E27FC236}">
                <a16:creationId xmlns:a16="http://schemas.microsoft.com/office/drawing/2014/main" id="{5AAAAFFA-BC99-072E-8EB4-A238950FEF4A}"/>
              </a:ext>
            </a:extLst>
          </p:cNvPr>
          <p:cNvSpPr txBox="1"/>
          <p:nvPr/>
        </p:nvSpPr>
        <p:spPr>
          <a:xfrm>
            <a:off x="212683" y="3465011"/>
            <a:ext cx="6315365" cy="369332"/>
          </a:xfrm>
          <a:prstGeom prst="rect">
            <a:avLst/>
          </a:prstGeom>
          <a:noFill/>
        </p:spPr>
        <p:txBody>
          <a:bodyPr wrap="square" rtlCol="0">
            <a:spAutoFit/>
          </a:bodyPr>
          <a:lstStyle/>
          <a:p>
            <a:r>
              <a:rPr lang="en-GB" dirty="0"/>
              <a:t>What is the average salary range per department? </a:t>
            </a:r>
          </a:p>
        </p:txBody>
      </p:sp>
    </p:spTree>
    <p:extLst>
      <p:ext uri="{BB962C8B-B14F-4D97-AF65-F5344CB8AC3E}">
        <p14:creationId xmlns:p14="http://schemas.microsoft.com/office/powerpoint/2010/main" val="3640707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7032ED-B4B9-D83B-26DB-F8E69B0A9F86}"/>
              </a:ext>
            </a:extLst>
          </p:cNvPr>
          <p:cNvPicPr>
            <a:picLocks noChangeAspect="1"/>
          </p:cNvPicPr>
          <p:nvPr/>
        </p:nvPicPr>
        <p:blipFill>
          <a:blip r:embed="rId2"/>
          <a:stretch>
            <a:fillRect/>
          </a:stretch>
        </p:blipFill>
        <p:spPr>
          <a:xfrm>
            <a:off x="193014" y="618046"/>
            <a:ext cx="6758798" cy="1933573"/>
          </a:xfrm>
          <a:prstGeom prst="rect">
            <a:avLst/>
          </a:prstGeom>
          <a:ln w="12700">
            <a:solidFill>
              <a:schemeClr val="tx1"/>
            </a:solidFill>
          </a:ln>
        </p:spPr>
      </p:pic>
      <p:pic>
        <p:nvPicPr>
          <p:cNvPr id="3" name="Picture 2">
            <a:extLst>
              <a:ext uri="{FF2B5EF4-FFF2-40B4-BE49-F238E27FC236}">
                <a16:creationId xmlns:a16="http://schemas.microsoft.com/office/drawing/2014/main" id="{E81ECDB8-7D3B-A454-CA17-46520285DC5F}"/>
              </a:ext>
            </a:extLst>
          </p:cNvPr>
          <p:cNvPicPr>
            <a:picLocks noChangeAspect="1"/>
          </p:cNvPicPr>
          <p:nvPr/>
        </p:nvPicPr>
        <p:blipFill>
          <a:blip r:embed="rId3"/>
          <a:stretch>
            <a:fillRect/>
          </a:stretch>
        </p:blipFill>
        <p:spPr>
          <a:xfrm>
            <a:off x="8165865" y="692696"/>
            <a:ext cx="3289605" cy="1933574"/>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CE9A6119-06AA-AB57-55CB-C304EFEB1868}"/>
              </a:ext>
            </a:extLst>
          </p:cNvPr>
          <p:cNvPicPr>
            <a:picLocks noChangeAspect="1"/>
          </p:cNvPicPr>
          <p:nvPr/>
        </p:nvPicPr>
        <p:blipFill>
          <a:blip r:embed="rId4"/>
          <a:stretch>
            <a:fillRect/>
          </a:stretch>
        </p:blipFill>
        <p:spPr>
          <a:xfrm>
            <a:off x="222186" y="3327124"/>
            <a:ext cx="6758798" cy="1933573"/>
          </a:xfrm>
          <a:prstGeom prst="rect">
            <a:avLst/>
          </a:prstGeom>
          <a:ln w="12700">
            <a:solidFill>
              <a:schemeClr val="tx1"/>
            </a:solidFill>
          </a:ln>
        </p:spPr>
      </p:pic>
      <p:pic>
        <p:nvPicPr>
          <p:cNvPr id="5" name="Picture 4">
            <a:extLst>
              <a:ext uri="{FF2B5EF4-FFF2-40B4-BE49-F238E27FC236}">
                <a16:creationId xmlns:a16="http://schemas.microsoft.com/office/drawing/2014/main" id="{23378E90-7253-6113-95C1-632B9185E722}"/>
              </a:ext>
            </a:extLst>
          </p:cNvPr>
          <p:cNvPicPr>
            <a:picLocks noChangeAspect="1"/>
          </p:cNvPicPr>
          <p:nvPr/>
        </p:nvPicPr>
        <p:blipFill>
          <a:blip r:embed="rId5"/>
          <a:stretch>
            <a:fillRect/>
          </a:stretch>
        </p:blipFill>
        <p:spPr>
          <a:xfrm>
            <a:off x="8165865" y="3117491"/>
            <a:ext cx="3384376" cy="2352837"/>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Arrow: Right 5">
            <a:extLst>
              <a:ext uri="{FF2B5EF4-FFF2-40B4-BE49-F238E27FC236}">
                <a16:creationId xmlns:a16="http://schemas.microsoft.com/office/drawing/2014/main" id="{AA481505-E29A-091E-1FC2-9A7B8C0A1DC7}"/>
              </a:ext>
            </a:extLst>
          </p:cNvPr>
          <p:cNvSpPr/>
          <p:nvPr/>
        </p:nvSpPr>
        <p:spPr>
          <a:xfrm>
            <a:off x="7104112" y="1368808"/>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Arrow: Right 6">
            <a:extLst>
              <a:ext uri="{FF2B5EF4-FFF2-40B4-BE49-F238E27FC236}">
                <a16:creationId xmlns:a16="http://schemas.microsoft.com/office/drawing/2014/main" id="{71CD9A4C-D614-FF5D-D1ED-B61CA951FCC8}"/>
              </a:ext>
            </a:extLst>
          </p:cNvPr>
          <p:cNvSpPr/>
          <p:nvPr/>
        </p:nvSpPr>
        <p:spPr>
          <a:xfrm>
            <a:off x="7104112" y="4104594"/>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789774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6BCE10-1301-BF8D-F98B-5AA65BA5BEC8}"/>
              </a:ext>
            </a:extLst>
          </p:cNvPr>
          <p:cNvPicPr>
            <a:picLocks noChangeAspect="1"/>
          </p:cNvPicPr>
          <p:nvPr/>
        </p:nvPicPr>
        <p:blipFill>
          <a:blip r:embed="rId2"/>
          <a:stretch>
            <a:fillRect/>
          </a:stretch>
        </p:blipFill>
        <p:spPr>
          <a:xfrm>
            <a:off x="479376" y="836712"/>
            <a:ext cx="5760640" cy="1588831"/>
          </a:xfrm>
          <a:prstGeom prst="rect">
            <a:avLst/>
          </a:prstGeom>
          <a:ln w="12700">
            <a:solidFill>
              <a:schemeClr val="tx1"/>
            </a:solidFill>
          </a:ln>
        </p:spPr>
      </p:pic>
      <p:pic>
        <p:nvPicPr>
          <p:cNvPr id="3" name="Picture 2">
            <a:extLst>
              <a:ext uri="{FF2B5EF4-FFF2-40B4-BE49-F238E27FC236}">
                <a16:creationId xmlns:a16="http://schemas.microsoft.com/office/drawing/2014/main" id="{DADA57EF-3A5A-AD9A-D918-03406A73DEDD}"/>
              </a:ext>
            </a:extLst>
          </p:cNvPr>
          <p:cNvPicPr>
            <a:picLocks noChangeAspect="1"/>
          </p:cNvPicPr>
          <p:nvPr/>
        </p:nvPicPr>
        <p:blipFill>
          <a:blip r:embed="rId3"/>
          <a:stretch>
            <a:fillRect/>
          </a:stretch>
        </p:blipFill>
        <p:spPr>
          <a:xfrm>
            <a:off x="7680176" y="836712"/>
            <a:ext cx="2858472" cy="1440160"/>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9E238F07-162E-A0DD-9C0D-F2A015AAA3A6}"/>
              </a:ext>
            </a:extLst>
          </p:cNvPr>
          <p:cNvPicPr>
            <a:picLocks noChangeAspect="1"/>
          </p:cNvPicPr>
          <p:nvPr/>
        </p:nvPicPr>
        <p:blipFill>
          <a:blip r:embed="rId4"/>
          <a:stretch>
            <a:fillRect/>
          </a:stretch>
        </p:blipFill>
        <p:spPr>
          <a:xfrm>
            <a:off x="524976" y="3246120"/>
            <a:ext cx="5715040" cy="1897878"/>
          </a:xfrm>
          <a:prstGeom prst="rect">
            <a:avLst/>
          </a:prstGeom>
          <a:ln w="12700">
            <a:solidFill>
              <a:schemeClr val="tx1"/>
            </a:solidFill>
          </a:ln>
        </p:spPr>
      </p:pic>
      <p:pic>
        <p:nvPicPr>
          <p:cNvPr id="5" name="Picture 4">
            <a:extLst>
              <a:ext uri="{FF2B5EF4-FFF2-40B4-BE49-F238E27FC236}">
                <a16:creationId xmlns:a16="http://schemas.microsoft.com/office/drawing/2014/main" id="{91BBAD84-6FC1-3D11-06FE-B073BE680AD2}"/>
              </a:ext>
            </a:extLst>
          </p:cNvPr>
          <p:cNvPicPr>
            <a:picLocks noChangeAspect="1"/>
          </p:cNvPicPr>
          <p:nvPr/>
        </p:nvPicPr>
        <p:blipFill>
          <a:blip r:embed="rId5"/>
          <a:stretch>
            <a:fillRect/>
          </a:stretch>
        </p:blipFill>
        <p:spPr>
          <a:xfrm>
            <a:off x="7663448" y="3116597"/>
            <a:ext cx="2520281" cy="1984933"/>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2BFC512D-0718-196F-2EC8-0D4E27442ADB}"/>
              </a:ext>
            </a:extLst>
          </p:cNvPr>
          <p:cNvSpPr txBox="1"/>
          <p:nvPr/>
        </p:nvSpPr>
        <p:spPr>
          <a:xfrm>
            <a:off x="479376" y="234514"/>
            <a:ext cx="4176464" cy="369332"/>
          </a:xfrm>
          <a:prstGeom prst="rect">
            <a:avLst/>
          </a:prstGeom>
          <a:noFill/>
        </p:spPr>
        <p:txBody>
          <a:bodyPr wrap="square" rtlCol="0">
            <a:spAutoFit/>
          </a:bodyPr>
          <a:lstStyle/>
          <a:p>
            <a:r>
              <a:rPr lang="en-US" b="1" dirty="0">
                <a:solidFill>
                  <a:srgbClr val="FF0000"/>
                </a:solidFill>
              </a:rPr>
              <a:t>3. QUALIFICATION AND SKILLS ANALYSIS :</a:t>
            </a:r>
            <a:endParaRPr lang="en-IN" dirty="0">
              <a:solidFill>
                <a:srgbClr val="FF0000"/>
              </a:solidFill>
            </a:endParaRPr>
          </a:p>
        </p:txBody>
      </p:sp>
      <p:sp>
        <p:nvSpPr>
          <p:cNvPr id="7" name="Arrow: Right 6">
            <a:extLst>
              <a:ext uri="{FF2B5EF4-FFF2-40B4-BE49-F238E27FC236}">
                <a16:creationId xmlns:a16="http://schemas.microsoft.com/office/drawing/2014/main" id="{67CB9C4E-3F25-BEDF-D38D-7CE919B497A7}"/>
              </a:ext>
            </a:extLst>
          </p:cNvPr>
          <p:cNvSpPr/>
          <p:nvPr/>
        </p:nvSpPr>
        <p:spPr>
          <a:xfrm>
            <a:off x="6617812" y="3645024"/>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Arrow: Right 7">
            <a:extLst>
              <a:ext uri="{FF2B5EF4-FFF2-40B4-BE49-F238E27FC236}">
                <a16:creationId xmlns:a16="http://schemas.microsoft.com/office/drawing/2014/main" id="{5F8F5855-28A8-CACE-51F6-8B0448C78CE2}"/>
              </a:ext>
            </a:extLst>
          </p:cNvPr>
          <p:cNvSpPr/>
          <p:nvPr/>
        </p:nvSpPr>
        <p:spPr>
          <a:xfrm>
            <a:off x="6617812" y="1631127"/>
            <a:ext cx="646462" cy="2160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03929661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3DD0643-A933-4B83-9CC7-28EDB5BD7B4F}">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TM02900769[[fn=Retrospect]]</Template>
  <TotalTime>894</TotalTime>
  <Words>380</Words>
  <Application>Microsoft Office PowerPoint</Application>
  <PresentationFormat>Widescreen</PresentationFormat>
  <Paragraphs>42</Paragraphs>
  <Slides>16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Calibri Light</vt:lpstr>
      <vt:lpstr>Arial</vt:lpstr>
      <vt:lpstr>Calibri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vishnu nair</cp:lastModifiedBy>
  <cp:revision>31</cp:revision>
  <dcterms:created xsi:type="dcterms:W3CDTF">2021-02-16T05:19:01Z</dcterms:created>
  <dcterms:modified xsi:type="dcterms:W3CDTF">2025-06-25T07:06:42Z</dcterms:modified>
</cp:coreProperties>
</file>