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hart3.xml" ContentType="application/vnd.openxmlformats-officedocument.drawingml.char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Lenovo\Downloads\VISHNU%20PRAKASH.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Lenovo\Downloads\VISHNU%20PRAKASH.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Lenovo\Downloads\VISHNU%20PRAKAS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[VISHNU PRAKASH.xlsx]pivot chart!PivotTable1</c:name>
    <c:fmtId val="2"/>
  </c:pivotSource>
  <c:chart>
    <c:title>
      <c:layout/>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s>
    <c:plotArea>
      <c:layout/>
      <c:barChart>
        <c:barDir val="col"/>
        <c:grouping val="clustered"/>
        <c:ser>
          <c:idx val="0"/>
          <c:order val="0"/>
          <c:tx>
            <c:strRef>
              <c:f>'pivot chart'!$B$3</c:f>
              <c:strCache>
                <c:ptCount val="1"/>
                <c:pt idx="0">
                  <c:v>Total</c:v>
                </c:pt>
              </c:strCache>
            </c:strRef>
          </c:tx>
          <c:spPr>
            <a:solidFill>
              <a:schemeClr val="accent1"/>
            </a:solidFill>
            <a:ln>
              <a:noFill/>
            </a:ln>
            <a:effectLst/>
          </c:spPr>
          <c:cat>
            <c:strRef>
              <c:f>'pivot chart'!$A$4:$A$32</c:f>
              <c:strCache>
                <c:ptCount val="28"/>
                <c:pt idx="0">
                  <c:v>Abigael Basire</c:v>
                </c:pt>
                <c:pt idx="1">
                  <c:v>Adrianne Gave</c:v>
                </c:pt>
                <c:pt idx="2">
                  <c:v>Bendite  Bloan</c:v>
                </c:pt>
                <c:pt idx="3">
                  <c:v>Caresa Christer</c:v>
                </c:pt>
                <c:pt idx="4">
                  <c:v>Carolyn Attack </c:v>
                </c:pt>
                <c:pt idx="5">
                  <c:v>Edd  MacKnockiter</c:v>
                </c:pt>
                <c:pt idx="6">
                  <c:v>Edi  Hofton</c:v>
                </c:pt>
                <c:pt idx="7">
                  <c:v>Eleonore Airdrie</c:v>
                </c:pt>
                <c:pt idx="8">
                  <c:v>Felice McMurty</c:v>
                </c:pt>
                <c:pt idx="9">
                  <c:v>Gilles Jaquet</c:v>
                </c:pt>
                <c:pt idx="10">
                  <c:v>Hinda Label </c:v>
                </c:pt>
                <c:pt idx="11">
                  <c:v>Hogan Iles</c:v>
                </c:pt>
                <c:pt idx="12">
                  <c:v>Inge Creer</c:v>
                </c:pt>
                <c:pt idx="13">
                  <c:v>Iris  Wagg</c:v>
                </c:pt>
                <c:pt idx="14">
                  <c:v>Lea Chaplin</c:v>
                </c:pt>
                <c:pt idx="15">
                  <c:v>Lindy Guillet</c:v>
                </c:pt>
                <c:pt idx="16">
                  <c:v>Lissy McCoy</c:v>
                </c:pt>
                <c:pt idx="17">
                  <c:v>Malory Biles</c:v>
                </c:pt>
                <c:pt idx="18">
                  <c:v>Melisa Knott</c:v>
                </c:pt>
                <c:pt idx="19">
                  <c:v>North Bertomeu</c:v>
                </c:pt>
                <c:pt idx="20">
                  <c:v>Novelia Pyffe</c:v>
                </c:pt>
                <c:pt idx="21">
                  <c:v>Rafaelita Blaksland </c:v>
                </c:pt>
                <c:pt idx="22">
                  <c:v>Renaldo Thomassin</c:v>
                </c:pt>
                <c:pt idx="23">
                  <c:v>Revkah Antonacci</c:v>
                </c:pt>
                <c:pt idx="24">
                  <c:v>Robinia Scholling</c:v>
                </c:pt>
                <c:pt idx="25">
                  <c:v>Sidoney Yitzhok</c:v>
                </c:pt>
                <c:pt idx="26">
                  <c:v>Vaughn Carvill</c:v>
                </c:pt>
                <c:pt idx="27">
                  <c:v>Wald Bountiff</c:v>
                </c:pt>
              </c:strCache>
            </c:strRef>
          </c:cat>
          <c:val>
            <c:numRef>
              <c:f>'pivot chart'!$B$4:$B$32</c:f>
              <c:numCache>
                <c:formatCode>General</c:formatCode>
                <c:ptCount val="28"/>
                <c:pt idx="0">
                  <c:v>61624.77</c:v>
                </c:pt>
                <c:pt idx="1">
                  <c:v>78443.78</c:v>
                </c:pt>
                <c:pt idx="2">
                  <c:v>31816.57</c:v>
                </c:pt>
                <c:pt idx="3">
                  <c:v>59258.19</c:v>
                </c:pt>
                <c:pt idx="4">
                  <c:v>70755.5</c:v>
                </c:pt>
                <c:pt idx="5">
                  <c:v>119022.49</c:v>
                </c:pt>
                <c:pt idx="6">
                  <c:v>28160.79</c:v>
                </c:pt>
                <c:pt idx="7">
                  <c:v>97105.19</c:v>
                </c:pt>
                <c:pt idx="8">
                  <c:v>66865.490000000005</c:v>
                </c:pt>
                <c:pt idx="9">
                  <c:v>76303.820000000007</c:v>
                </c:pt>
                <c:pt idx="10">
                  <c:v>92704.48</c:v>
                </c:pt>
                <c:pt idx="11">
                  <c:v>114177.23</c:v>
                </c:pt>
                <c:pt idx="12">
                  <c:v>69057.320000000007</c:v>
                </c:pt>
                <c:pt idx="13">
                  <c:v>58861.19</c:v>
                </c:pt>
                <c:pt idx="14">
                  <c:v>73488.679999999993</c:v>
                </c:pt>
                <c:pt idx="15">
                  <c:v>112778.28</c:v>
                </c:pt>
                <c:pt idx="16">
                  <c:v>86233.83</c:v>
                </c:pt>
                <c:pt idx="17">
                  <c:v>58744.17</c:v>
                </c:pt>
                <c:pt idx="18">
                  <c:v>86010.54</c:v>
                </c:pt>
                <c:pt idx="19">
                  <c:v>104903.79</c:v>
                </c:pt>
                <c:pt idx="20">
                  <c:v>52270.22</c:v>
                </c:pt>
                <c:pt idx="21">
                  <c:v>109163.39</c:v>
                </c:pt>
                <c:pt idx="22">
                  <c:v>73360.38</c:v>
                </c:pt>
                <c:pt idx="23">
                  <c:v>109143.17</c:v>
                </c:pt>
                <c:pt idx="24">
                  <c:v>100731.95</c:v>
                </c:pt>
                <c:pt idx="25">
                  <c:v>118442.54</c:v>
                </c:pt>
                <c:pt idx="26">
                  <c:v>84745.93</c:v>
                </c:pt>
                <c:pt idx="27">
                  <c:v>28974.03</c:v>
                </c:pt>
              </c:numCache>
            </c:numRef>
          </c:val>
          <c:extLst xmlns:c16r2="http://schemas.microsoft.com/office/drawing/2015/06/chart">
            <c:ext xmlns:c16="http://schemas.microsoft.com/office/drawing/2014/chart" uri="{C3380CC4-5D6E-409C-BE32-E72D297353CC}">
              <c16:uniqueId val="{00000000-7812-4B45-A839-07A2738E9D94}"/>
            </c:ext>
          </c:extLst>
        </c:ser>
        <c:gapWidth val="219"/>
        <c:overlap val="-27"/>
        <c:axId val="8562560"/>
        <c:axId val="8567040"/>
      </c:barChart>
      <c:catAx>
        <c:axId val="8562560"/>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67040"/>
        <c:crosses val="autoZero"/>
        <c:auto val="1"/>
        <c:lblAlgn val="ctr"/>
        <c:lblOffset val="100"/>
      </c:catAx>
      <c:valAx>
        <c:axId val="8567040"/>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62560"/>
        <c:crosses val="autoZero"/>
        <c:crossBetween val="between"/>
      </c:valAx>
      <c:spPr>
        <a:noFill/>
        <a:ln>
          <a:noFill/>
        </a:ln>
        <a:effectLst/>
      </c:spPr>
    </c:plotArea>
    <c:legend>
      <c:legendPos val="r"/>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layout/>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plotArea>
      <c:layout/>
      <c:doughnutChart>
        <c:varyColors val="1"/>
        <c:ser>
          <c:idx val="0"/>
          <c:order val="0"/>
          <c:tx>
            <c:strRef>
              <c:f>analsis!$D$1</c:f>
              <c:strCache>
                <c:ptCount val="1"/>
                <c:pt idx="0">
                  <c:v>Salary</c:v>
                </c:pt>
              </c:strCache>
            </c:strRef>
          </c:tx>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D0B5-4790-8D76-EB9E633F0F7A}"/>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D0B5-4790-8D76-EB9E633F0F7A}"/>
              </c:ext>
            </c:extLst>
          </c:dPt>
          <c:dPt>
            <c:idx val="2"/>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D0B5-4790-8D76-EB9E633F0F7A}"/>
              </c:ext>
            </c:extLst>
          </c:dPt>
          <c:dPt>
            <c:idx val="3"/>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D0B5-4790-8D76-EB9E633F0F7A}"/>
              </c:ext>
            </c:extLst>
          </c:dPt>
          <c:dPt>
            <c:idx val="4"/>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D0B5-4790-8D76-EB9E633F0F7A}"/>
              </c:ext>
            </c:extLst>
          </c:dPt>
          <c:dPt>
            <c:idx val="5"/>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B-D0B5-4790-8D76-EB9E633F0F7A}"/>
              </c:ext>
            </c:extLst>
          </c:dPt>
          <c:dPt>
            <c:idx val="6"/>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D-D0B5-4790-8D76-EB9E633F0F7A}"/>
              </c:ext>
            </c:extLst>
          </c:dPt>
          <c:dPt>
            <c:idx val="7"/>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F-D0B5-4790-8D76-EB9E633F0F7A}"/>
              </c:ext>
            </c:extLst>
          </c:dPt>
          <c:dPt>
            <c:idx val="8"/>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1-D0B5-4790-8D76-EB9E633F0F7A}"/>
              </c:ext>
            </c:extLst>
          </c:dPt>
          <c:dPt>
            <c:idx val="9"/>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3-D0B5-4790-8D76-EB9E633F0F7A}"/>
              </c:ext>
            </c:extLst>
          </c:dPt>
          <c:dPt>
            <c:idx val="10"/>
            <c:spPr>
              <a:solidFill>
                <a:schemeClr val="accent5">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5-D0B5-4790-8D76-EB9E633F0F7A}"/>
              </c:ext>
            </c:extLst>
          </c:dPt>
          <c:dPt>
            <c:idx val="11"/>
            <c:spPr>
              <a:solidFill>
                <a:schemeClr val="accent6">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7-D0B5-4790-8D76-EB9E633F0F7A}"/>
              </c:ext>
            </c:extLst>
          </c:dPt>
          <c:dPt>
            <c:idx val="12"/>
            <c:spPr>
              <a:solidFill>
                <a:schemeClr val="accent1">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9-D0B5-4790-8D76-EB9E633F0F7A}"/>
              </c:ext>
            </c:extLst>
          </c:dPt>
          <c:dPt>
            <c:idx val="13"/>
            <c:spPr>
              <a:solidFill>
                <a:schemeClr val="accent2">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B-D0B5-4790-8D76-EB9E633F0F7A}"/>
              </c:ext>
            </c:extLst>
          </c:dPt>
          <c:dPt>
            <c:idx val="14"/>
            <c:spPr>
              <a:solidFill>
                <a:schemeClr val="accent3">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D-D0B5-4790-8D76-EB9E633F0F7A}"/>
              </c:ext>
            </c:extLst>
          </c:dPt>
          <c:dPt>
            <c:idx val="15"/>
            <c:spPr>
              <a:solidFill>
                <a:schemeClr val="accent4">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F-D0B5-4790-8D76-EB9E633F0F7A}"/>
              </c:ext>
            </c:extLst>
          </c:dPt>
          <c:dPt>
            <c:idx val="16"/>
            <c:spPr>
              <a:solidFill>
                <a:schemeClr val="accent5">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1-D0B5-4790-8D76-EB9E633F0F7A}"/>
              </c:ext>
            </c:extLst>
          </c:dPt>
          <c:dPt>
            <c:idx val="17"/>
            <c:spPr>
              <a:solidFill>
                <a:schemeClr val="accent6">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3-D0B5-4790-8D76-EB9E633F0F7A}"/>
              </c:ext>
            </c:extLst>
          </c:dPt>
          <c:dPt>
            <c:idx val="18"/>
            <c:spPr>
              <a:solidFill>
                <a:schemeClr val="accent1">
                  <a:lumMod val="8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5-D0B5-4790-8D76-EB9E633F0F7A}"/>
              </c:ext>
            </c:extLst>
          </c:dPt>
          <c:dPt>
            <c:idx val="19"/>
            <c:spPr>
              <a:solidFill>
                <a:schemeClr val="accent2">
                  <a:lumMod val="8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7-D0B5-4790-8D76-EB9E633F0F7A}"/>
              </c:ext>
            </c:extLst>
          </c:dPt>
          <c:dPt>
            <c:idx val="20"/>
            <c:spPr>
              <a:solidFill>
                <a:schemeClr val="accent3">
                  <a:lumMod val="8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9-D0B5-4790-8D76-EB9E633F0F7A}"/>
              </c:ext>
            </c:extLst>
          </c:dPt>
          <c:dPt>
            <c:idx val="21"/>
            <c:spPr>
              <a:solidFill>
                <a:schemeClr val="accent4">
                  <a:lumMod val="8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B-D0B5-4790-8D76-EB9E633F0F7A}"/>
              </c:ext>
            </c:extLst>
          </c:dPt>
          <c:dPt>
            <c:idx val="22"/>
            <c:spPr>
              <a:solidFill>
                <a:schemeClr val="accent5">
                  <a:lumMod val="8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D-D0B5-4790-8D76-EB9E633F0F7A}"/>
              </c:ext>
            </c:extLst>
          </c:dPt>
          <c:dPt>
            <c:idx val="23"/>
            <c:spPr>
              <a:solidFill>
                <a:schemeClr val="accent6">
                  <a:lumMod val="8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F-D0B5-4790-8D76-EB9E633F0F7A}"/>
              </c:ext>
            </c:extLst>
          </c:dPt>
          <c:dPt>
            <c:idx val="24"/>
            <c:spPr>
              <a:solidFill>
                <a:schemeClr val="accent1">
                  <a:lumMod val="60000"/>
                  <a:lumOff val="4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1-D0B5-4790-8D76-EB9E633F0F7A}"/>
              </c:ext>
            </c:extLst>
          </c:dPt>
          <c:dPt>
            <c:idx val="25"/>
            <c:spPr>
              <a:solidFill>
                <a:schemeClr val="accent2">
                  <a:lumMod val="60000"/>
                  <a:lumOff val="4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3-D0B5-4790-8D76-EB9E633F0F7A}"/>
              </c:ext>
            </c:extLst>
          </c:dPt>
          <c:dPt>
            <c:idx val="26"/>
            <c:spPr>
              <a:solidFill>
                <a:schemeClr val="accent3">
                  <a:lumMod val="60000"/>
                  <a:lumOff val="4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5-D0B5-4790-8D76-EB9E633F0F7A}"/>
              </c:ext>
            </c:extLst>
          </c:dPt>
          <c:dPt>
            <c:idx val="27"/>
            <c:spPr>
              <a:solidFill>
                <a:schemeClr val="accent4">
                  <a:lumMod val="60000"/>
                  <a:lumOff val="4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7-D0B5-4790-8D76-EB9E633F0F7A}"/>
              </c:ext>
            </c:extLst>
          </c:dPt>
          <c:cat>
            <c:multiLvlStrRef>
              <c:f>analsis!$B$2:$C$29</c:f>
              <c:multiLvlStrCache>
                <c:ptCount val="28"/>
                <c:lvl>
                  <c:pt idx="0">
                    <c:v>Training</c:v>
                  </c:pt>
                  <c:pt idx="1">
                    <c:v>Support</c:v>
                  </c:pt>
                  <c:pt idx="2">
                    <c:v>Business Development</c:v>
                  </c:pt>
                  <c:pt idx="3">
                    <c:v>Product Management</c:v>
                  </c:pt>
                  <c:pt idx="4">
                    <c:v>Accounting</c:v>
                  </c:pt>
                  <c:pt idx="5">
                    <c:v>Accounting</c:v>
                  </c:pt>
                  <c:pt idx="6">
                    <c:v>Human Resources</c:v>
                  </c:pt>
                  <c:pt idx="7">
                    <c:v>Training</c:v>
                  </c:pt>
                  <c:pt idx="8">
                    <c:v>Accounting</c:v>
                  </c:pt>
                  <c:pt idx="9">
                    <c:v>Engineering</c:v>
                  </c:pt>
                  <c:pt idx="10">
                    <c:v>Marketing</c:v>
                  </c:pt>
                  <c:pt idx="11">
                    <c:v>Services</c:v>
                  </c:pt>
                  <c:pt idx="12">
                    <c:v>Support</c:v>
                  </c:pt>
                  <c:pt idx="13">
                    <c:v>Research and Development</c:v>
                  </c:pt>
                  <c:pt idx="14">
                    <c:v>NULL</c:v>
                  </c:pt>
                  <c:pt idx="15">
                    <c:v>Marketing</c:v>
                  </c:pt>
                  <c:pt idx="16">
                    <c:v>Business Development</c:v>
                  </c:pt>
                  <c:pt idx="17">
                    <c:v>Accounting</c:v>
                  </c:pt>
                  <c:pt idx="18">
                    <c:v>NULL</c:v>
                  </c:pt>
                  <c:pt idx="19">
                    <c:v>Training</c:v>
                  </c:pt>
                  <c:pt idx="20">
                    <c:v>Human Resources</c:v>
                  </c:pt>
                  <c:pt idx="21">
                    <c:v>Human Resources</c:v>
                  </c:pt>
                  <c:pt idx="22">
                    <c:v>Engineering</c:v>
                  </c:pt>
                  <c:pt idx="23">
                    <c:v>Engineering</c:v>
                  </c:pt>
                  <c:pt idx="24">
                    <c:v>Services</c:v>
                  </c:pt>
                  <c:pt idx="25">
                    <c:v>Marketing</c:v>
                  </c:pt>
                  <c:pt idx="26">
                    <c:v>NULL</c:v>
                  </c:pt>
                  <c:pt idx="27">
                    <c:v>Training</c:v>
                  </c:pt>
                </c:lvl>
                <c:lvl>
                  <c:pt idx="0">
                    <c:v>Lindy Guillet</c:v>
                  </c:pt>
                  <c:pt idx="1">
                    <c:v>Wald Bountiff</c:v>
                  </c:pt>
                  <c:pt idx="2">
                    <c:v>Lissy McCoy</c:v>
                  </c:pt>
                  <c:pt idx="3">
                    <c:v>Felice McMurty</c:v>
                  </c:pt>
                  <c:pt idx="4">
                    <c:v>Edd  MacKnockiter</c:v>
                  </c:pt>
                  <c:pt idx="5">
                    <c:v>Hogan Iles</c:v>
                  </c:pt>
                  <c:pt idx="6">
                    <c:v>Robinia Scholling</c:v>
                  </c:pt>
                  <c:pt idx="7">
                    <c:v>Melisa Knott</c:v>
                  </c:pt>
                  <c:pt idx="8">
                    <c:v>Novelia Pyffe</c:v>
                  </c:pt>
                  <c:pt idx="9">
                    <c:v>Abigael Basire</c:v>
                  </c:pt>
                  <c:pt idx="10">
                    <c:v>North Bertomeu</c:v>
                  </c:pt>
                  <c:pt idx="11">
                    <c:v>Inge Creer</c:v>
                  </c:pt>
                  <c:pt idx="12">
                    <c:v>Caresa Christer</c:v>
                  </c:pt>
                  <c:pt idx="13">
                    <c:v>Edi  Hofton</c:v>
                  </c:pt>
                  <c:pt idx="14">
                    <c:v>Revkah Antonacci</c:v>
                  </c:pt>
                  <c:pt idx="15">
                    <c:v>Carolyn Attack </c:v>
                  </c:pt>
                  <c:pt idx="16">
                    <c:v>Renaldo Thomassin</c:v>
                  </c:pt>
                  <c:pt idx="17">
                    <c:v>Gilles Jaquet</c:v>
                  </c:pt>
                  <c:pt idx="18">
                    <c:v>Iris  Wagg</c:v>
                  </c:pt>
                  <c:pt idx="19">
                    <c:v>Malory Biles</c:v>
                  </c:pt>
                  <c:pt idx="20">
                    <c:v>Lea Chaplin</c:v>
                  </c:pt>
                  <c:pt idx="21">
                    <c:v>Hinda Label </c:v>
                  </c:pt>
                  <c:pt idx="22">
                    <c:v>Adrianne Gave</c:v>
                  </c:pt>
                  <c:pt idx="23">
                    <c:v>Eleonore Airdrie</c:v>
                  </c:pt>
                  <c:pt idx="24">
                    <c:v>Rafaelita Blaksland </c:v>
                  </c:pt>
                  <c:pt idx="25">
                    <c:v>Bendite  Bloan</c:v>
                  </c:pt>
                  <c:pt idx="26">
                    <c:v>Sidoney Yitzhok</c:v>
                  </c:pt>
                  <c:pt idx="27">
                    <c:v>Vaughn Carvill</c:v>
                  </c:pt>
                </c:lvl>
              </c:multiLvlStrCache>
            </c:multiLvlStrRef>
          </c:cat>
          <c:val>
            <c:numRef>
              <c:f>analsis!$D$2:$D$29</c:f>
              <c:numCache>
                <c:formatCode>General</c:formatCode>
                <c:ptCount val="28"/>
                <c:pt idx="0">
                  <c:v>112778.28</c:v>
                </c:pt>
                <c:pt idx="1">
                  <c:v>28974.03</c:v>
                </c:pt>
                <c:pt idx="2">
                  <c:v>86233.83</c:v>
                </c:pt>
                <c:pt idx="3">
                  <c:v>66865.490000000005</c:v>
                </c:pt>
                <c:pt idx="4">
                  <c:v>119022.49</c:v>
                </c:pt>
                <c:pt idx="5">
                  <c:v>114177.23</c:v>
                </c:pt>
                <c:pt idx="6">
                  <c:v>100731.95</c:v>
                </c:pt>
                <c:pt idx="7">
                  <c:v>86010.54</c:v>
                </c:pt>
                <c:pt idx="8">
                  <c:v>52270.22</c:v>
                </c:pt>
                <c:pt idx="9">
                  <c:v>61624.77</c:v>
                </c:pt>
                <c:pt idx="10">
                  <c:v>104903.79</c:v>
                </c:pt>
                <c:pt idx="11">
                  <c:v>69057.320000000007</c:v>
                </c:pt>
                <c:pt idx="12">
                  <c:v>59258.19</c:v>
                </c:pt>
                <c:pt idx="13">
                  <c:v>28160.79</c:v>
                </c:pt>
                <c:pt idx="14">
                  <c:v>109143.17</c:v>
                </c:pt>
                <c:pt idx="15">
                  <c:v>70755.5</c:v>
                </c:pt>
                <c:pt idx="16">
                  <c:v>73360.38</c:v>
                </c:pt>
                <c:pt idx="17">
                  <c:v>76303.820000000007</c:v>
                </c:pt>
                <c:pt idx="18">
                  <c:v>58861.19</c:v>
                </c:pt>
                <c:pt idx="19">
                  <c:v>58744.17</c:v>
                </c:pt>
                <c:pt idx="20">
                  <c:v>73488.679999999993</c:v>
                </c:pt>
                <c:pt idx="21">
                  <c:v>92704.48</c:v>
                </c:pt>
                <c:pt idx="22">
                  <c:v>78443.78</c:v>
                </c:pt>
                <c:pt idx="23">
                  <c:v>97105.19</c:v>
                </c:pt>
                <c:pt idx="24">
                  <c:v>109163.39</c:v>
                </c:pt>
                <c:pt idx="25">
                  <c:v>31816.57</c:v>
                </c:pt>
                <c:pt idx="26">
                  <c:v>118442.54</c:v>
                </c:pt>
                <c:pt idx="27">
                  <c:v>84745.93</c:v>
                </c:pt>
              </c:numCache>
            </c:numRef>
          </c:val>
          <c:extLst xmlns:c16r2="http://schemas.microsoft.com/office/drawing/2015/06/chart">
            <c:ext xmlns:c16="http://schemas.microsoft.com/office/drawing/2014/chart" uri="{C3380CC4-5D6E-409C-BE32-E72D297353CC}">
              <c16:uniqueId val="{00000038-D0B5-4790-8D76-EB9E633F0F7A}"/>
            </c:ext>
          </c:extLst>
        </c:ser>
        <c:firstSliceAng val="0"/>
        <c:holeSize val="75"/>
      </c:doughnutChart>
      <c:spPr>
        <a:noFill/>
        <a:ln>
          <a:noFill/>
        </a:ln>
        <a:effectLst/>
      </c:spPr>
    </c:plotArea>
    <c:legend>
      <c:legendPos val="b"/>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layout/>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plotArea>
      <c:layout>
        <c:manualLayout>
          <c:layoutTarget val="inner"/>
          <c:xMode val="edge"/>
          <c:yMode val="edge"/>
          <c:x val="0.10087601952981684"/>
          <c:y val="0.14272439499404274"/>
          <c:w val="0.86089220030291913"/>
          <c:h val="0.36885179912472216"/>
        </c:manualLayout>
      </c:layout>
      <c:lineChart>
        <c:grouping val="standard"/>
        <c:ser>
          <c:idx val="0"/>
          <c:order val="0"/>
          <c:tx>
            <c:strRef>
              <c:f>analsis!$D$1</c:f>
              <c:strCache>
                <c:ptCount val="1"/>
                <c:pt idx="0">
                  <c:v>Salary</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multiLvlStrRef>
              <c:f>analsis!$B$2:$C$29</c:f>
              <c:multiLvlStrCache>
                <c:ptCount val="28"/>
                <c:lvl>
                  <c:pt idx="0">
                    <c:v>Training</c:v>
                  </c:pt>
                  <c:pt idx="1">
                    <c:v>Support</c:v>
                  </c:pt>
                  <c:pt idx="2">
                    <c:v>Business Development</c:v>
                  </c:pt>
                  <c:pt idx="3">
                    <c:v>Product Management</c:v>
                  </c:pt>
                  <c:pt idx="4">
                    <c:v>Accounting</c:v>
                  </c:pt>
                  <c:pt idx="5">
                    <c:v>Accounting</c:v>
                  </c:pt>
                  <c:pt idx="6">
                    <c:v>Human Resources</c:v>
                  </c:pt>
                  <c:pt idx="7">
                    <c:v>Training</c:v>
                  </c:pt>
                  <c:pt idx="8">
                    <c:v>Accounting</c:v>
                  </c:pt>
                  <c:pt idx="9">
                    <c:v>Engineering</c:v>
                  </c:pt>
                  <c:pt idx="10">
                    <c:v>Marketing</c:v>
                  </c:pt>
                  <c:pt idx="11">
                    <c:v>Services</c:v>
                  </c:pt>
                  <c:pt idx="12">
                    <c:v>Support</c:v>
                  </c:pt>
                  <c:pt idx="13">
                    <c:v>Research and Development</c:v>
                  </c:pt>
                  <c:pt idx="14">
                    <c:v>NULL</c:v>
                  </c:pt>
                  <c:pt idx="15">
                    <c:v>Marketing</c:v>
                  </c:pt>
                  <c:pt idx="16">
                    <c:v>Business Development</c:v>
                  </c:pt>
                  <c:pt idx="17">
                    <c:v>Accounting</c:v>
                  </c:pt>
                  <c:pt idx="18">
                    <c:v>NULL</c:v>
                  </c:pt>
                  <c:pt idx="19">
                    <c:v>Training</c:v>
                  </c:pt>
                  <c:pt idx="20">
                    <c:v>Human Resources</c:v>
                  </c:pt>
                  <c:pt idx="21">
                    <c:v>Human Resources</c:v>
                  </c:pt>
                  <c:pt idx="22">
                    <c:v>Engineering</c:v>
                  </c:pt>
                  <c:pt idx="23">
                    <c:v>Engineering</c:v>
                  </c:pt>
                  <c:pt idx="24">
                    <c:v>Services</c:v>
                  </c:pt>
                  <c:pt idx="25">
                    <c:v>Marketing</c:v>
                  </c:pt>
                  <c:pt idx="26">
                    <c:v>NULL</c:v>
                  </c:pt>
                  <c:pt idx="27">
                    <c:v>Training</c:v>
                  </c:pt>
                </c:lvl>
                <c:lvl>
                  <c:pt idx="0">
                    <c:v>Lindy Guillet</c:v>
                  </c:pt>
                  <c:pt idx="1">
                    <c:v>Wald Bountiff</c:v>
                  </c:pt>
                  <c:pt idx="2">
                    <c:v>Lissy McCoy</c:v>
                  </c:pt>
                  <c:pt idx="3">
                    <c:v>Felice McMurty</c:v>
                  </c:pt>
                  <c:pt idx="4">
                    <c:v>Edd  MacKnockiter</c:v>
                  </c:pt>
                  <c:pt idx="5">
                    <c:v>Hogan Iles</c:v>
                  </c:pt>
                  <c:pt idx="6">
                    <c:v>Robinia Scholling</c:v>
                  </c:pt>
                  <c:pt idx="7">
                    <c:v>Melisa Knott</c:v>
                  </c:pt>
                  <c:pt idx="8">
                    <c:v>Novelia Pyffe</c:v>
                  </c:pt>
                  <c:pt idx="9">
                    <c:v>Abigael Basire</c:v>
                  </c:pt>
                  <c:pt idx="10">
                    <c:v>North Bertomeu</c:v>
                  </c:pt>
                  <c:pt idx="11">
                    <c:v>Inge Creer</c:v>
                  </c:pt>
                  <c:pt idx="12">
                    <c:v>Caresa Christer</c:v>
                  </c:pt>
                  <c:pt idx="13">
                    <c:v>Edi  Hofton</c:v>
                  </c:pt>
                  <c:pt idx="14">
                    <c:v>Revkah Antonacci</c:v>
                  </c:pt>
                  <c:pt idx="15">
                    <c:v>Carolyn Attack </c:v>
                  </c:pt>
                  <c:pt idx="16">
                    <c:v>Renaldo Thomassin</c:v>
                  </c:pt>
                  <c:pt idx="17">
                    <c:v>Gilles Jaquet</c:v>
                  </c:pt>
                  <c:pt idx="18">
                    <c:v>Iris  Wagg</c:v>
                  </c:pt>
                  <c:pt idx="19">
                    <c:v>Malory Biles</c:v>
                  </c:pt>
                  <c:pt idx="20">
                    <c:v>Lea Chaplin</c:v>
                  </c:pt>
                  <c:pt idx="21">
                    <c:v>Hinda Label </c:v>
                  </c:pt>
                  <c:pt idx="22">
                    <c:v>Adrianne Gave</c:v>
                  </c:pt>
                  <c:pt idx="23">
                    <c:v>Eleonore Airdrie</c:v>
                  </c:pt>
                  <c:pt idx="24">
                    <c:v>Rafaelita Blaksland </c:v>
                  </c:pt>
                  <c:pt idx="25">
                    <c:v>Bendite  Bloan</c:v>
                  </c:pt>
                  <c:pt idx="26">
                    <c:v>Sidoney Yitzhok</c:v>
                  </c:pt>
                  <c:pt idx="27">
                    <c:v>Vaughn Carvill</c:v>
                  </c:pt>
                </c:lvl>
              </c:multiLvlStrCache>
            </c:multiLvlStrRef>
          </c:cat>
          <c:val>
            <c:numRef>
              <c:f>analsis!$D$2:$D$29</c:f>
              <c:numCache>
                <c:formatCode>General</c:formatCode>
                <c:ptCount val="28"/>
                <c:pt idx="0">
                  <c:v>112778.28</c:v>
                </c:pt>
                <c:pt idx="1">
                  <c:v>28974.03</c:v>
                </c:pt>
                <c:pt idx="2">
                  <c:v>86233.83</c:v>
                </c:pt>
                <c:pt idx="3">
                  <c:v>66865.490000000005</c:v>
                </c:pt>
                <c:pt idx="4">
                  <c:v>119022.49</c:v>
                </c:pt>
                <c:pt idx="5">
                  <c:v>114177.23</c:v>
                </c:pt>
                <c:pt idx="6">
                  <c:v>100731.95</c:v>
                </c:pt>
                <c:pt idx="7">
                  <c:v>86010.54</c:v>
                </c:pt>
                <c:pt idx="8">
                  <c:v>52270.22</c:v>
                </c:pt>
                <c:pt idx="9">
                  <c:v>61624.77</c:v>
                </c:pt>
                <c:pt idx="10">
                  <c:v>104903.79</c:v>
                </c:pt>
                <c:pt idx="11">
                  <c:v>69057.320000000007</c:v>
                </c:pt>
                <c:pt idx="12">
                  <c:v>59258.19</c:v>
                </c:pt>
                <c:pt idx="13">
                  <c:v>28160.79</c:v>
                </c:pt>
                <c:pt idx="14">
                  <c:v>109143.17</c:v>
                </c:pt>
                <c:pt idx="15">
                  <c:v>70755.5</c:v>
                </c:pt>
                <c:pt idx="16">
                  <c:v>73360.38</c:v>
                </c:pt>
                <c:pt idx="17">
                  <c:v>76303.820000000007</c:v>
                </c:pt>
                <c:pt idx="18">
                  <c:v>58861.19</c:v>
                </c:pt>
                <c:pt idx="19">
                  <c:v>58744.17</c:v>
                </c:pt>
                <c:pt idx="20">
                  <c:v>73488.679999999993</c:v>
                </c:pt>
                <c:pt idx="21">
                  <c:v>92704.48</c:v>
                </c:pt>
                <c:pt idx="22">
                  <c:v>78443.78</c:v>
                </c:pt>
                <c:pt idx="23">
                  <c:v>97105.19</c:v>
                </c:pt>
                <c:pt idx="24">
                  <c:v>109163.39</c:v>
                </c:pt>
                <c:pt idx="25">
                  <c:v>31816.57</c:v>
                </c:pt>
                <c:pt idx="26">
                  <c:v>118442.54</c:v>
                </c:pt>
                <c:pt idx="27">
                  <c:v>84745.93</c:v>
                </c:pt>
              </c:numCache>
            </c:numRef>
          </c:val>
          <c:extLst xmlns:c16r2="http://schemas.microsoft.com/office/drawing/2015/06/chart">
            <c:ext xmlns:c16="http://schemas.microsoft.com/office/drawing/2014/chart" uri="{C3380CC4-5D6E-409C-BE32-E72D297353CC}">
              <c16:uniqueId val="{00000000-B0DD-4826-A22C-8E145CE21D0F}"/>
            </c:ext>
          </c:extLst>
        </c:ser>
        <c:marker val="1"/>
        <c:axId val="160190848"/>
        <c:axId val="160193536"/>
      </c:lineChart>
      <c:catAx>
        <c:axId val="160190848"/>
        <c:scaling>
          <c:orientation val="minMax"/>
        </c:scaling>
        <c:axPos val="b"/>
        <c:numFmt formatCode="General" sourceLinked="1"/>
        <c:maj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0193536"/>
        <c:crosses val="autoZero"/>
        <c:auto val="1"/>
        <c:lblAlgn val="ctr"/>
        <c:lblOffset val="100"/>
      </c:catAx>
      <c:valAx>
        <c:axId val="160193536"/>
        <c:scaling>
          <c:orientation val="minMax"/>
        </c:scaling>
        <c:axPos val="l"/>
        <c:majorGridlines>
          <c:spPr>
            <a:ln w="9525" cap="flat" cmpd="sng" algn="ctr">
              <a:solidFill>
                <a:schemeClr val="lt1">
                  <a:lumMod val="95000"/>
                  <a:alpha val="10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0190848"/>
        <c:crosses val="autoZero"/>
        <c:crossBetween val="between"/>
      </c:valAx>
      <c:spPr>
        <a:noFill/>
        <a:ln>
          <a:noFill/>
        </a:ln>
        <a:effectLst/>
      </c:spPr>
    </c:plotArea>
    <c:plotVisOnly val="1"/>
    <c:dispBlanksAs val="gap"/>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124667"/>
          </a:xfrm>
          <a:prstGeom prst="rect">
            <a:avLst/>
          </a:prstGeom>
        </p:spPr>
        <p:txBody>
          <a:bodyPr vert="horz" wrap="square" lIns="0" tIns="16510" rIns="0" bIns="0" rtlCol="0">
            <a:spAutoFit/>
          </a:bodyPr>
          <a:lstStyle/>
          <a:p>
            <a:pPr marL="3213735">
              <a:spcBef>
                <a:spcPts val="130"/>
              </a:spcBef>
            </a:pPr>
            <a:r>
              <a:rPr lang="en-US" sz="3600" b="1" i="0" dirty="0" smtClean="0">
                <a:solidFill>
                  <a:srgbClr val="0F0F0F"/>
                </a:solidFill>
                <a:effectLst/>
                <a:latin typeface="Times New Roman" panose="02020603050405020304" pitchFamily="18" charset="0"/>
                <a:cs typeface="Times New Roman" panose="02020603050405020304" pitchFamily="18" charset="0"/>
              </a:rPr>
              <a:t>EMPLOYEE  DATA ANALYSIS</a:t>
            </a:r>
            <a:r>
              <a:rPr lang="en-US" sz="3600" b="1" i="0" dirty="0" smtClean="0">
                <a:solidFill>
                  <a:srgbClr val="0F0F0F"/>
                </a:solidFill>
                <a:effectLst/>
                <a:latin typeface="Times New Roman" panose="02020603050405020304" pitchFamily="18" charset="0"/>
                <a:cs typeface="Times New Roman" panose="02020603050405020304" pitchFamily="18" charset="0"/>
              </a:rPr>
              <a:t> </a:t>
            </a:r>
            <a:r>
              <a:rPr lang="en-US" sz="3600" b="1" i="0" dirty="0">
                <a:solidFill>
                  <a:srgbClr val="0F0F0F"/>
                </a:solidFill>
                <a:effectLst/>
                <a:latin typeface="Roboto" panose="020F0502020204030204" pitchFamily="2" charset="0"/>
              </a:rPr>
              <a:t/>
            </a:r>
            <a:br>
              <a:rPr lang="en-US" sz="3600" b="1" i="0" dirty="0">
                <a:solidFill>
                  <a:srgbClr val="0F0F0F"/>
                </a:solidFill>
                <a:effectLst/>
                <a:latin typeface="Roboto" panose="020F0502020204030204" pitchFamily="2" charset="0"/>
              </a:rPr>
            </a:br>
            <a:endParaRPr sz="3600"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595274" y="2928934"/>
            <a:ext cx="10569868" cy="1938992"/>
          </a:xfrm>
          <a:prstGeom prst="rect">
            <a:avLst/>
          </a:prstGeom>
          <a:noFill/>
        </p:spPr>
        <p:txBody>
          <a:bodyPr wrap="square" rtlCol="0">
            <a:spAutoFit/>
          </a:bodyPr>
          <a:lstStyle/>
          <a:p>
            <a:r>
              <a:rPr lang="en-US" sz="2400" dirty="0"/>
              <a:t>STUDENT </a:t>
            </a:r>
            <a:r>
              <a:rPr lang="en-US" sz="2400" dirty="0" smtClean="0"/>
              <a:t>NAME: VISHNU PRAKASH D</a:t>
            </a:r>
            <a:endParaRPr lang="en-US" sz="2400" dirty="0"/>
          </a:p>
          <a:p>
            <a:r>
              <a:rPr lang="en-US" sz="2400" dirty="0"/>
              <a:t>REGISTER </a:t>
            </a:r>
            <a:r>
              <a:rPr lang="en-US" sz="2400" dirty="0" smtClean="0"/>
              <a:t>NO:312207346</a:t>
            </a:r>
            <a:endParaRPr lang="en-US" sz="2400" dirty="0"/>
          </a:p>
          <a:p>
            <a:r>
              <a:rPr lang="en-US" sz="2400" dirty="0" smtClean="0"/>
              <a:t>DEPARTMENT:COMMERCE</a:t>
            </a:r>
            <a:endParaRPr lang="en-US" sz="2400" dirty="0"/>
          </a:p>
          <a:p>
            <a:r>
              <a:rPr lang="en-US" sz="2400" dirty="0" smtClean="0"/>
              <a:t>COLLEGE:C KANDASWAMI NAIDU COLLEDGE FOR 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16" name="Table 15"/>
          <p:cNvGraphicFramePr>
            <a:graphicFrameLocks noGrp="1"/>
          </p:cNvGraphicFramePr>
          <p:nvPr/>
        </p:nvGraphicFramePr>
        <p:xfrm>
          <a:off x="452399" y="1000109"/>
          <a:ext cx="3143271" cy="5643600"/>
        </p:xfrm>
        <a:graphic>
          <a:graphicData uri="http://schemas.openxmlformats.org/drawingml/2006/table">
            <a:tbl>
              <a:tblPr/>
              <a:tblGrid>
                <a:gridCol w="1847863"/>
                <a:gridCol w="1295408"/>
              </a:tblGrid>
              <a:tr h="188120">
                <a:tc>
                  <a:txBody>
                    <a:bodyPr/>
                    <a:lstStyle/>
                    <a:p>
                      <a:pPr algn="l" fontAlgn="b"/>
                      <a:r>
                        <a:rPr lang="en-US" sz="1000" b="1" i="0" u="none" strike="noStrike">
                          <a:solidFill>
                            <a:srgbClr val="000000"/>
                          </a:solidFill>
                          <a:latin typeface="Calibri"/>
                        </a:rPr>
                        <a:t>Row Labels</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lstStyle/>
                    <a:p>
                      <a:pPr algn="l" fontAlgn="b"/>
                      <a:r>
                        <a:rPr lang="en-US" sz="1000" b="1" i="0" u="none" strike="noStrike">
                          <a:solidFill>
                            <a:srgbClr val="000000"/>
                          </a:solidFill>
                          <a:latin typeface="Calibri"/>
                        </a:rPr>
                        <a:t>Sum of Salary</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r>
              <a:tr h="188120">
                <a:tc>
                  <a:txBody>
                    <a:bodyPr/>
                    <a:lstStyle/>
                    <a:p>
                      <a:pPr algn="l" fontAlgn="b"/>
                      <a:r>
                        <a:rPr lang="en-US" sz="1000" b="0" i="0" u="none" strike="noStrike">
                          <a:solidFill>
                            <a:srgbClr val="000000"/>
                          </a:solidFill>
                          <a:latin typeface="Calibri"/>
                        </a:rPr>
                        <a:t>Abigael Basire</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000" b="0" i="0" u="none" strike="noStrike">
                          <a:solidFill>
                            <a:srgbClr val="000000"/>
                          </a:solidFill>
                          <a:latin typeface="Calibri"/>
                        </a:rPr>
                        <a:t>61624.77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188120">
                <a:tc>
                  <a:txBody>
                    <a:bodyPr/>
                    <a:lstStyle/>
                    <a:p>
                      <a:pPr algn="l" fontAlgn="b"/>
                      <a:r>
                        <a:rPr lang="en-US" sz="1000" b="0" i="0" u="none" strike="noStrike">
                          <a:solidFill>
                            <a:srgbClr val="000000"/>
                          </a:solidFill>
                          <a:latin typeface="Calibri"/>
                        </a:rPr>
                        <a:t>Adrianne Gave</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Calibri"/>
                        </a:rPr>
                        <a:t>78443.78</a:t>
                      </a:r>
                    </a:p>
                  </a:txBody>
                  <a:tcPr marL="0" marR="0" marT="0" marB="0" anchor="b">
                    <a:lnL>
                      <a:noFill/>
                    </a:lnL>
                    <a:lnR>
                      <a:noFill/>
                    </a:lnR>
                    <a:lnT>
                      <a:noFill/>
                    </a:lnT>
                    <a:lnB>
                      <a:noFill/>
                    </a:lnB>
                  </a:tcPr>
                </a:tc>
              </a:tr>
              <a:tr h="188120">
                <a:tc>
                  <a:txBody>
                    <a:bodyPr/>
                    <a:lstStyle/>
                    <a:p>
                      <a:pPr algn="l" fontAlgn="b"/>
                      <a:r>
                        <a:rPr lang="en-US" sz="1000" b="0" i="0" u="none" strike="noStrike">
                          <a:solidFill>
                            <a:srgbClr val="000000"/>
                          </a:solidFill>
                          <a:latin typeface="Calibri"/>
                        </a:rPr>
                        <a:t>Bendite  Bloan</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Calibri"/>
                        </a:rPr>
                        <a:t>31816.57</a:t>
                      </a:r>
                    </a:p>
                  </a:txBody>
                  <a:tcPr marL="0" marR="0" marT="0" marB="0" anchor="b">
                    <a:lnL>
                      <a:noFill/>
                    </a:lnL>
                    <a:lnR>
                      <a:noFill/>
                    </a:lnR>
                    <a:lnT>
                      <a:noFill/>
                    </a:lnT>
                    <a:lnB>
                      <a:noFill/>
                    </a:lnB>
                  </a:tcPr>
                </a:tc>
              </a:tr>
              <a:tr h="188120">
                <a:tc>
                  <a:txBody>
                    <a:bodyPr/>
                    <a:lstStyle/>
                    <a:p>
                      <a:pPr algn="l" fontAlgn="b"/>
                      <a:r>
                        <a:rPr lang="en-US" sz="1000" b="0" i="0" u="none" strike="noStrike">
                          <a:solidFill>
                            <a:srgbClr val="000000"/>
                          </a:solidFill>
                          <a:latin typeface="Calibri"/>
                        </a:rPr>
                        <a:t>Caresa Christer</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Calibri"/>
                        </a:rPr>
                        <a:t>59258.19</a:t>
                      </a:r>
                    </a:p>
                  </a:txBody>
                  <a:tcPr marL="0" marR="0" marT="0" marB="0" anchor="b">
                    <a:lnL>
                      <a:noFill/>
                    </a:lnL>
                    <a:lnR>
                      <a:noFill/>
                    </a:lnR>
                    <a:lnT>
                      <a:noFill/>
                    </a:lnT>
                    <a:lnB>
                      <a:noFill/>
                    </a:lnB>
                  </a:tcPr>
                </a:tc>
              </a:tr>
              <a:tr h="188120">
                <a:tc>
                  <a:txBody>
                    <a:bodyPr/>
                    <a:lstStyle/>
                    <a:p>
                      <a:pPr algn="l" fontAlgn="b"/>
                      <a:r>
                        <a:rPr lang="en-US" sz="1000" b="0" i="0" u="none" strike="noStrike">
                          <a:solidFill>
                            <a:srgbClr val="000000"/>
                          </a:solidFill>
                          <a:latin typeface="Calibri"/>
                        </a:rPr>
                        <a:t>Carolyn Attack </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Calibri"/>
                        </a:rPr>
                        <a:t>70755.5</a:t>
                      </a:r>
                    </a:p>
                  </a:txBody>
                  <a:tcPr marL="0" marR="0" marT="0" marB="0" anchor="b">
                    <a:lnL>
                      <a:noFill/>
                    </a:lnL>
                    <a:lnR>
                      <a:noFill/>
                    </a:lnR>
                    <a:lnT>
                      <a:noFill/>
                    </a:lnT>
                    <a:lnB>
                      <a:noFill/>
                    </a:lnB>
                  </a:tcPr>
                </a:tc>
              </a:tr>
              <a:tr h="188120">
                <a:tc>
                  <a:txBody>
                    <a:bodyPr/>
                    <a:lstStyle/>
                    <a:p>
                      <a:pPr algn="l" fontAlgn="b"/>
                      <a:r>
                        <a:rPr lang="en-US" sz="1000" b="0" i="0" u="none" strike="noStrike">
                          <a:solidFill>
                            <a:srgbClr val="000000"/>
                          </a:solidFill>
                          <a:latin typeface="Calibri"/>
                        </a:rPr>
                        <a:t>Edd  MacKnockiter</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Calibri"/>
                        </a:rPr>
                        <a:t>119022.49</a:t>
                      </a:r>
                    </a:p>
                  </a:txBody>
                  <a:tcPr marL="0" marR="0" marT="0" marB="0" anchor="b">
                    <a:lnL>
                      <a:noFill/>
                    </a:lnL>
                    <a:lnR>
                      <a:noFill/>
                    </a:lnR>
                    <a:lnT>
                      <a:noFill/>
                    </a:lnT>
                    <a:lnB>
                      <a:noFill/>
                    </a:lnB>
                  </a:tcPr>
                </a:tc>
              </a:tr>
              <a:tr h="188120">
                <a:tc>
                  <a:txBody>
                    <a:bodyPr/>
                    <a:lstStyle/>
                    <a:p>
                      <a:pPr algn="l" fontAlgn="b"/>
                      <a:r>
                        <a:rPr lang="en-US" sz="1000" b="0" i="0" u="none" strike="noStrike">
                          <a:solidFill>
                            <a:srgbClr val="000000"/>
                          </a:solidFill>
                          <a:latin typeface="Calibri"/>
                        </a:rPr>
                        <a:t>Edi  Hofton</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Calibri"/>
                        </a:rPr>
                        <a:t>28160.79</a:t>
                      </a:r>
                    </a:p>
                  </a:txBody>
                  <a:tcPr marL="0" marR="0" marT="0" marB="0" anchor="b">
                    <a:lnL>
                      <a:noFill/>
                    </a:lnL>
                    <a:lnR>
                      <a:noFill/>
                    </a:lnR>
                    <a:lnT>
                      <a:noFill/>
                    </a:lnT>
                    <a:lnB>
                      <a:noFill/>
                    </a:lnB>
                  </a:tcPr>
                </a:tc>
              </a:tr>
              <a:tr h="188120">
                <a:tc>
                  <a:txBody>
                    <a:bodyPr/>
                    <a:lstStyle/>
                    <a:p>
                      <a:pPr algn="l" fontAlgn="b"/>
                      <a:r>
                        <a:rPr lang="en-US" sz="1000" b="0" i="0" u="none" strike="noStrike">
                          <a:solidFill>
                            <a:srgbClr val="000000"/>
                          </a:solidFill>
                          <a:latin typeface="Calibri"/>
                        </a:rPr>
                        <a:t>Eleonore Airdrie</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Calibri"/>
                        </a:rPr>
                        <a:t>97105.19</a:t>
                      </a:r>
                    </a:p>
                  </a:txBody>
                  <a:tcPr marL="0" marR="0" marT="0" marB="0" anchor="b">
                    <a:lnL>
                      <a:noFill/>
                    </a:lnL>
                    <a:lnR>
                      <a:noFill/>
                    </a:lnR>
                    <a:lnT>
                      <a:noFill/>
                    </a:lnT>
                    <a:lnB>
                      <a:noFill/>
                    </a:lnB>
                  </a:tcPr>
                </a:tc>
              </a:tr>
              <a:tr h="188120">
                <a:tc>
                  <a:txBody>
                    <a:bodyPr/>
                    <a:lstStyle/>
                    <a:p>
                      <a:pPr algn="l" fontAlgn="b"/>
                      <a:r>
                        <a:rPr lang="en-US" sz="1000" b="0" i="0" u="none" strike="noStrike">
                          <a:solidFill>
                            <a:srgbClr val="000000"/>
                          </a:solidFill>
                          <a:latin typeface="Calibri"/>
                        </a:rPr>
                        <a:t>Felice McMurty</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Calibri"/>
                        </a:rPr>
                        <a:t>66865.49</a:t>
                      </a:r>
                    </a:p>
                  </a:txBody>
                  <a:tcPr marL="0" marR="0" marT="0" marB="0" anchor="b">
                    <a:lnL>
                      <a:noFill/>
                    </a:lnL>
                    <a:lnR>
                      <a:noFill/>
                    </a:lnR>
                    <a:lnT>
                      <a:noFill/>
                    </a:lnT>
                    <a:lnB>
                      <a:noFill/>
                    </a:lnB>
                  </a:tcPr>
                </a:tc>
              </a:tr>
              <a:tr h="188120">
                <a:tc>
                  <a:txBody>
                    <a:bodyPr/>
                    <a:lstStyle/>
                    <a:p>
                      <a:pPr algn="l" fontAlgn="b"/>
                      <a:r>
                        <a:rPr lang="en-US" sz="1000" b="0" i="0" u="none" strike="noStrike">
                          <a:solidFill>
                            <a:srgbClr val="000000"/>
                          </a:solidFill>
                          <a:latin typeface="Calibri"/>
                        </a:rPr>
                        <a:t>Gilles Jaquet</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Calibri"/>
                        </a:rPr>
                        <a:t>76303.82</a:t>
                      </a:r>
                    </a:p>
                  </a:txBody>
                  <a:tcPr marL="0" marR="0" marT="0" marB="0" anchor="b">
                    <a:lnL>
                      <a:noFill/>
                    </a:lnL>
                    <a:lnR>
                      <a:noFill/>
                    </a:lnR>
                    <a:lnT>
                      <a:noFill/>
                    </a:lnT>
                    <a:lnB>
                      <a:noFill/>
                    </a:lnB>
                  </a:tcPr>
                </a:tc>
              </a:tr>
              <a:tr h="188120">
                <a:tc>
                  <a:txBody>
                    <a:bodyPr/>
                    <a:lstStyle/>
                    <a:p>
                      <a:pPr algn="l" fontAlgn="b"/>
                      <a:r>
                        <a:rPr lang="en-US" sz="1000" b="0" i="0" u="none" strike="noStrike">
                          <a:solidFill>
                            <a:srgbClr val="000000"/>
                          </a:solidFill>
                          <a:latin typeface="Calibri"/>
                        </a:rPr>
                        <a:t>Hinda Label </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Calibri"/>
                        </a:rPr>
                        <a:t>92704.48</a:t>
                      </a:r>
                    </a:p>
                  </a:txBody>
                  <a:tcPr marL="0" marR="0" marT="0" marB="0" anchor="b">
                    <a:lnL>
                      <a:noFill/>
                    </a:lnL>
                    <a:lnR>
                      <a:noFill/>
                    </a:lnR>
                    <a:lnT>
                      <a:noFill/>
                    </a:lnT>
                    <a:lnB>
                      <a:noFill/>
                    </a:lnB>
                  </a:tcPr>
                </a:tc>
              </a:tr>
              <a:tr h="188120">
                <a:tc>
                  <a:txBody>
                    <a:bodyPr/>
                    <a:lstStyle/>
                    <a:p>
                      <a:pPr algn="l" fontAlgn="b"/>
                      <a:r>
                        <a:rPr lang="en-US" sz="1000" b="0" i="0" u="none" strike="noStrike">
                          <a:solidFill>
                            <a:srgbClr val="000000"/>
                          </a:solidFill>
                          <a:latin typeface="Calibri"/>
                        </a:rPr>
                        <a:t>Hogan Iles</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Calibri"/>
                        </a:rPr>
                        <a:t>114177.23</a:t>
                      </a:r>
                    </a:p>
                  </a:txBody>
                  <a:tcPr marL="0" marR="0" marT="0" marB="0" anchor="b">
                    <a:lnL>
                      <a:noFill/>
                    </a:lnL>
                    <a:lnR>
                      <a:noFill/>
                    </a:lnR>
                    <a:lnT>
                      <a:noFill/>
                    </a:lnT>
                    <a:lnB>
                      <a:noFill/>
                    </a:lnB>
                  </a:tcPr>
                </a:tc>
              </a:tr>
              <a:tr h="188120">
                <a:tc>
                  <a:txBody>
                    <a:bodyPr/>
                    <a:lstStyle/>
                    <a:p>
                      <a:pPr algn="l" fontAlgn="b"/>
                      <a:r>
                        <a:rPr lang="en-US" sz="1000" b="0" i="0" u="none" strike="noStrike">
                          <a:solidFill>
                            <a:srgbClr val="000000"/>
                          </a:solidFill>
                          <a:latin typeface="Calibri"/>
                        </a:rPr>
                        <a:t>Inge Creer</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Calibri"/>
                        </a:rPr>
                        <a:t>69057.32</a:t>
                      </a:r>
                    </a:p>
                  </a:txBody>
                  <a:tcPr marL="0" marR="0" marT="0" marB="0" anchor="b">
                    <a:lnL>
                      <a:noFill/>
                    </a:lnL>
                    <a:lnR>
                      <a:noFill/>
                    </a:lnR>
                    <a:lnT>
                      <a:noFill/>
                    </a:lnT>
                    <a:lnB>
                      <a:noFill/>
                    </a:lnB>
                  </a:tcPr>
                </a:tc>
              </a:tr>
              <a:tr h="188120">
                <a:tc>
                  <a:txBody>
                    <a:bodyPr/>
                    <a:lstStyle/>
                    <a:p>
                      <a:pPr algn="l" fontAlgn="b"/>
                      <a:r>
                        <a:rPr lang="en-US" sz="1000" b="0" i="0" u="none" strike="noStrike">
                          <a:solidFill>
                            <a:srgbClr val="000000"/>
                          </a:solidFill>
                          <a:latin typeface="Calibri"/>
                        </a:rPr>
                        <a:t>Iris  Wagg</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Calibri"/>
                        </a:rPr>
                        <a:t>58861.19</a:t>
                      </a:r>
                    </a:p>
                  </a:txBody>
                  <a:tcPr marL="0" marR="0" marT="0" marB="0" anchor="b">
                    <a:lnL>
                      <a:noFill/>
                    </a:lnL>
                    <a:lnR>
                      <a:noFill/>
                    </a:lnR>
                    <a:lnT>
                      <a:noFill/>
                    </a:lnT>
                    <a:lnB>
                      <a:noFill/>
                    </a:lnB>
                  </a:tcPr>
                </a:tc>
              </a:tr>
              <a:tr h="188120">
                <a:tc>
                  <a:txBody>
                    <a:bodyPr/>
                    <a:lstStyle/>
                    <a:p>
                      <a:pPr algn="l" fontAlgn="b"/>
                      <a:r>
                        <a:rPr lang="en-US" sz="1000" b="0" i="0" u="none" strike="noStrike">
                          <a:solidFill>
                            <a:srgbClr val="000000"/>
                          </a:solidFill>
                          <a:latin typeface="Calibri"/>
                        </a:rPr>
                        <a:t>Lea Chaplin</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Calibri"/>
                        </a:rPr>
                        <a:t>73488.68</a:t>
                      </a:r>
                    </a:p>
                  </a:txBody>
                  <a:tcPr marL="0" marR="0" marT="0" marB="0" anchor="b">
                    <a:lnL>
                      <a:noFill/>
                    </a:lnL>
                    <a:lnR>
                      <a:noFill/>
                    </a:lnR>
                    <a:lnT>
                      <a:noFill/>
                    </a:lnT>
                    <a:lnB>
                      <a:noFill/>
                    </a:lnB>
                  </a:tcPr>
                </a:tc>
              </a:tr>
              <a:tr h="188120">
                <a:tc>
                  <a:txBody>
                    <a:bodyPr/>
                    <a:lstStyle/>
                    <a:p>
                      <a:pPr algn="l" fontAlgn="b"/>
                      <a:r>
                        <a:rPr lang="en-US" sz="1000" b="0" i="0" u="none" strike="noStrike">
                          <a:solidFill>
                            <a:srgbClr val="000000"/>
                          </a:solidFill>
                          <a:latin typeface="Calibri"/>
                        </a:rPr>
                        <a:t>Lindy Guillet</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Calibri"/>
                        </a:rPr>
                        <a:t>112778.28</a:t>
                      </a:r>
                    </a:p>
                  </a:txBody>
                  <a:tcPr marL="0" marR="0" marT="0" marB="0" anchor="b">
                    <a:lnL>
                      <a:noFill/>
                    </a:lnL>
                    <a:lnR>
                      <a:noFill/>
                    </a:lnR>
                    <a:lnT>
                      <a:noFill/>
                    </a:lnT>
                    <a:lnB>
                      <a:noFill/>
                    </a:lnB>
                  </a:tcPr>
                </a:tc>
              </a:tr>
              <a:tr h="188120">
                <a:tc>
                  <a:txBody>
                    <a:bodyPr/>
                    <a:lstStyle/>
                    <a:p>
                      <a:pPr algn="l" fontAlgn="b"/>
                      <a:r>
                        <a:rPr lang="en-US" sz="1000" b="0" i="0" u="none" strike="noStrike">
                          <a:solidFill>
                            <a:srgbClr val="000000"/>
                          </a:solidFill>
                          <a:latin typeface="Calibri"/>
                        </a:rPr>
                        <a:t>Lissy McCoy</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Calibri"/>
                        </a:rPr>
                        <a:t>86233.83</a:t>
                      </a:r>
                    </a:p>
                  </a:txBody>
                  <a:tcPr marL="0" marR="0" marT="0" marB="0" anchor="b">
                    <a:lnL>
                      <a:noFill/>
                    </a:lnL>
                    <a:lnR>
                      <a:noFill/>
                    </a:lnR>
                    <a:lnT>
                      <a:noFill/>
                    </a:lnT>
                    <a:lnB>
                      <a:noFill/>
                    </a:lnB>
                  </a:tcPr>
                </a:tc>
              </a:tr>
              <a:tr h="188120">
                <a:tc>
                  <a:txBody>
                    <a:bodyPr/>
                    <a:lstStyle/>
                    <a:p>
                      <a:pPr algn="l" fontAlgn="b"/>
                      <a:r>
                        <a:rPr lang="en-US" sz="1000" b="0" i="0" u="none" strike="noStrike">
                          <a:solidFill>
                            <a:srgbClr val="000000"/>
                          </a:solidFill>
                          <a:latin typeface="Calibri"/>
                        </a:rPr>
                        <a:t>Malory Biles</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Calibri"/>
                        </a:rPr>
                        <a:t>58744.17</a:t>
                      </a:r>
                    </a:p>
                  </a:txBody>
                  <a:tcPr marL="0" marR="0" marT="0" marB="0" anchor="b">
                    <a:lnL>
                      <a:noFill/>
                    </a:lnL>
                    <a:lnR>
                      <a:noFill/>
                    </a:lnR>
                    <a:lnT>
                      <a:noFill/>
                    </a:lnT>
                    <a:lnB>
                      <a:noFill/>
                    </a:lnB>
                  </a:tcPr>
                </a:tc>
              </a:tr>
              <a:tr h="188120">
                <a:tc>
                  <a:txBody>
                    <a:bodyPr/>
                    <a:lstStyle/>
                    <a:p>
                      <a:pPr algn="l" fontAlgn="b"/>
                      <a:r>
                        <a:rPr lang="en-US" sz="1000" b="0" i="0" u="none" strike="noStrike">
                          <a:solidFill>
                            <a:srgbClr val="000000"/>
                          </a:solidFill>
                          <a:latin typeface="Calibri"/>
                        </a:rPr>
                        <a:t>Melisa Knott</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Calibri"/>
                        </a:rPr>
                        <a:t>86010.54</a:t>
                      </a:r>
                    </a:p>
                  </a:txBody>
                  <a:tcPr marL="0" marR="0" marT="0" marB="0" anchor="b">
                    <a:lnL>
                      <a:noFill/>
                    </a:lnL>
                    <a:lnR>
                      <a:noFill/>
                    </a:lnR>
                    <a:lnT>
                      <a:noFill/>
                    </a:lnT>
                    <a:lnB>
                      <a:noFill/>
                    </a:lnB>
                  </a:tcPr>
                </a:tc>
              </a:tr>
              <a:tr h="188120">
                <a:tc>
                  <a:txBody>
                    <a:bodyPr/>
                    <a:lstStyle/>
                    <a:p>
                      <a:pPr algn="l" fontAlgn="b"/>
                      <a:r>
                        <a:rPr lang="en-US" sz="1000" b="0" i="0" u="none" strike="noStrike">
                          <a:solidFill>
                            <a:srgbClr val="000000"/>
                          </a:solidFill>
                          <a:latin typeface="Calibri"/>
                        </a:rPr>
                        <a:t>North Bertomeu</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Calibri"/>
                        </a:rPr>
                        <a:t>104903.79</a:t>
                      </a:r>
                    </a:p>
                  </a:txBody>
                  <a:tcPr marL="0" marR="0" marT="0" marB="0" anchor="b">
                    <a:lnL>
                      <a:noFill/>
                    </a:lnL>
                    <a:lnR>
                      <a:noFill/>
                    </a:lnR>
                    <a:lnT>
                      <a:noFill/>
                    </a:lnT>
                    <a:lnB>
                      <a:noFill/>
                    </a:lnB>
                  </a:tcPr>
                </a:tc>
              </a:tr>
              <a:tr h="188120">
                <a:tc>
                  <a:txBody>
                    <a:bodyPr/>
                    <a:lstStyle/>
                    <a:p>
                      <a:pPr algn="l" fontAlgn="b"/>
                      <a:r>
                        <a:rPr lang="en-US" sz="1000" b="0" i="0" u="none" strike="noStrike">
                          <a:solidFill>
                            <a:srgbClr val="000000"/>
                          </a:solidFill>
                          <a:latin typeface="Calibri"/>
                        </a:rPr>
                        <a:t>Novelia Pyffe</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Calibri"/>
                        </a:rPr>
                        <a:t>52270.22</a:t>
                      </a:r>
                    </a:p>
                  </a:txBody>
                  <a:tcPr marL="0" marR="0" marT="0" marB="0" anchor="b">
                    <a:lnL>
                      <a:noFill/>
                    </a:lnL>
                    <a:lnR>
                      <a:noFill/>
                    </a:lnR>
                    <a:lnT>
                      <a:noFill/>
                    </a:lnT>
                    <a:lnB>
                      <a:noFill/>
                    </a:lnB>
                  </a:tcPr>
                </a:tc>
              </a:tr>
              <a:tr h="188120">
                <a:tc>
                  <a:txBody>
                    <a:bodyPr/>
                    <a:lstStyle/>
                    <a:p>
                      <a:pPr algn="l" fontAlgn="b"/>
                      <a:r>
                        <a:rPr lang="en-US" sz="1000" b="0" i="0" u="none" strike="noStrike">
                          <a:solidFill>
                            <a:srgbClr val="000000"/>
                          </a:solidFill>
                          <a:latin typeface="Calibri"/>
                        </a:rPr>
                        <a:t>Rafaelita Blaksland </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Calibri"/>
                        </a:rPr>
                        <a:t>109163.39</a:t>
                      </a:r>
                    </a:p>
                  </a:txBody>
                  <a:tcPr marL="0" marR="0" marT="0" marB="0" anchor="b">
                    <a:lnL>
                      <a:noFill/>
                    </a:lnL>
                    <a:lnR>
                      <a:noFill/>
                    </a:lnR>
                    <a:lnT>
                      <a:noFill/>
                    </a:lnT>
                    <a:lnB>
                      <a:noFill/>
                    </a:lnB>
                  </a:tcPr>
                </a:tc>
              </a:tr>
              <a:tr h="188120">
                <a:tc>
                  <a:txBody>
                    <a:bodyPr/>
                    <a:lstStyle/>
                    <a:p>
                      <a:pPr algn="l" fontAlgn="b"/>
                      <a:r>
                        <a:rPr lang="en-US" sz="1000" b="0" i="0" u="none" strike="noStrike">
                          <a:solidFill>
                            <a:srgbClr val="000000"/>
                          </a:solidFill>
                          <a:latin typeface="Calibri"/>
                        </a:rPr>
                        <a:t>Renaldo Thomassin</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Calibri"/>
                        </a:rPr>
                        <a:t>73360.38</a:t>
                      </a:r>
                    </a:p>
                  </a:txBody>
                  <a:tcPr marL="0" marR="0" marT="0" marB="0" anchor="b">
                    <a:lnL>
                      <a:noFill/>
                    </a:lnL>
                    <a:lnR>
                      <a:noFill/>
                    </a:lnR>
                    <a:lnT>
                      <a:noFill/>
                    </a:lnT>
                    <a:lnB>
                      <a:noFill/>
                    </a:lnB>
                  </a:tcPr>
                </a:tc>
              </a:tr>
              <a:tr h="188120">
                <a:tc>
                  <a:txBody>
                    <a:bodyPr/>
                    <a:lstStyle/>
                    <a:p>
                      <a:pPr algn="l" fontAlgn="b"/>
                      <a:r>
                        <a:rPr lang="en-US" sz="1000" b="0" i="0" u="none" strike="noStrike">
                          <a:solidFill>
                            <a:srgbClr val="000000"/>
                          </a:solidFill>
                          <a:latin typeface="Calibri"/>
                        </a:rPr>
                        <a:t>Revkah Antonacci</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Calibri"/>
                        </a:rPr>
                        <a:t>109143.17</a:t>
                      </a:r>
                    </a:p>
                  </a:txBody>
                  <a:tcPr marL="0" marR="0" marT="0" marB="0" anchor="b">
                    <a:lnL>
                      <a:noFill/>
                    </a:lnL>
                    <a:lnR>
                      <a:noFill/>
                    </a:lnR>
                    <a:lnT>
                      <a:noFill/>
                    </a:lnT>
                    <a:lnB>
                      <a:noFill/>
                    </a:lnB>
                  </a:tcPr>
                </a:tc>
              </a:tr>
              <a:tr h="188120">
                <a:tc>
                  <a:txBody>
                    <a:bodyPr/>
                    <a:lstStyle/>
                    <a:p>
                      <a:pPr algn="l" fontAlgn="b"/>
                      <a:r>
                        <a:rPr lang="en-US" sz="1000" b="0" i="0" u="none" strike="noStrike">
                          <a:solidFill>
                            <a:srgbClr val="000000"/>
                          </a:solidFill>
                          <a:latin typeface="Calibri"/>
                        </a:rPr>
                        <a:t>Robinia Scholling</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Calibri"/>
                        </a:rPr>
                        <a:t>100731.95</a:t>
                      </a:r>
                    </a:p>
                  </a:txBody>
                  <a:tcPr marL="0" marR="0" marT="0" marB="0" anchor="b">
                    <a:lnL>
                      <a:noFill/>
                    </a:lnL>
                    <a:lnR>
                      <a:noFill/>
                    </a:lnR>
                    <a:lnT>
                      <a:noFill/>
                    </a:lnT>
                    <a:lnB>
                      <a:noFill/>
                    </a:lnB>
                  </a:tcPr>
                </a:tc>
              </a:tr>
              <a:tr h="188120">
                <a:tc>
                  <a:txBody>
                    <a:bodyPr/>
                    <a:lstStyle/>
                    <a:p>
                      <a:pPr algn="l" fontAlgn="b"/>
                      <a:r>
                        <a:rPr lang="en-US" sz="1000" b="0" i="0" u="none" strike="noStrike">
                          <a:solidFill>
                            <a:srgbClr val="000000"/>
                          </a:solidFill>
                          <a:latin typeface="Calibri"/>
                        </a:rPr>
                        <a:t>Sidoney Yitzhok</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Calibri"/>
                        </a:rPr>
                        <a:t>118442.54</a:t>
                      </a:r>
                    </a:p>
                  </a:txBody>
                  <a:tcPr marL="0" marR="0" marT="0" marB="0" anchor="b">
                    <a:lnL>
                      <a:noFill/>
                    </a:lnL>
                    <a:lnR>
                      <a:noFill/>
                    </a:lnR>
                    <a:lnT>
                      <a:noFill/>
                    </a:lnT>
                    <a:lnB>
                      <a:noFill/>
                    </a:lnB>
                  </a:tcPr>
                </a:tc>
              </a:tr>
              <a:tr h="188120">
                <a:tc>
                  <a:txBody>
                    <a:bodyPr/>
                    <a:lstStyle/>
                    <a:p>
                      <a:pPr algn="l" fontAlgn="b"/>
                      <a:r>
                        <a:rPr lang="en-US" sz="1000" b="0" i="0" u="none" strike="noStrike">
                          <a:solidFill>
                            <a:srgbClr val="000000"/>
                          </a:solidFill>
                          <a:latin typeface="Calibri"/>
                        </a:rPr>
                        <a:t>Vaughn Carvill</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latin typeface="Calibri"/>
                        </a:rPr>
                        <a:t>84745.93</a:t>
                      </a:r>
                    </a:p>
                  </a:txBody>
                  <a:tcPr marL="0" marR="0" marT="0" marB="0" anchor="b">
                    <a:lnL>
                      <a:noFill/>
                    </a:lnL>
                    <a:lnR>
                      <a:noFill/>
                    </a:lnR>
                    <a:lnT>
                      <a:noFill/>
                    </a:lnT>
                    <a:lnB>
                      <a:noFill/>
                    </a:lnB>
                  </a:tcPr>
                </a:tc>
              </a:tr>
              <a:tr h="188120">
                <a:tc>
                  <a:txBody>
                    <a:bodyPr/>
                    <a:lstStyle/>
                    <a:p>
                      <a:pPr algn="l" fontAlgn="b"/>
                      <a:r>
                        <a:rPr lang="en-US" sz="1000" b="0" i="0" u="none" strike="noStrike">
                          <a:solidFill>
                            <a:srgbClr val="000000"/>
                          </a:solidFill>
                          <a:latin typeface="Calibri"/>
                        </a:rPr>
                        <a:t>Wald Bountiff</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28974.03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88120">
                <a:tc>
                  <a:txBody>
                    <a:bodyPr/>
                    <a:lstStyle/>
                    <a:p>
                      <a:pPr algn="l" fontAlgn="b"/>
                      <a:r>
                        <a:rPr lang="en-US" sz="1000" b="1" i="0" u="none" strike="noStrike">
                          <a:solidFill>
                            <a:srgbClr val="000000"/>
                          </a:solidFill>
                          <a:latin typeface="Calibri"/>
                        </a:rPr>
                        <a:t>Grand Total</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c>
                  <a:txBody>
                    <a:bodyPr/>
                    <a:lstStyle/>
                    <a:p>
                      <a:pPr algn="r" fontAlgn="b"/>
                      <a:r>
                        <a:rPr lang="en-US" sz="1000" b="1" i="0" u="none" strike="noStrike" dirty="0">
                          <a:solidFill>
                            <a:srgbClr val="000000"/>
                          </a:solidFill>
                          <a:latin typeface="Calibri"/>
                        </a:rPr>
                        <a:t>2223147.71</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r>
            </a:tbl>
          </a:graphicData>
        </a:graphic>
      </p:graphicFrame>
      <p:graphicFrame>
        <p:nvGraphicFramePr>
          <p:cNvPr id="17" name="Chart 16"/>
          <p:cNvGraphicFramePr/>
          <p:nvPr/>
        </p:nvGraphicFramePr>
        <p:xfrm>
          <a:off x="4595802" y="2143116"/>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6" name="Chart 15"/>
          <p:cNvGraphicFramePr>
            <a:graphicFrameLocks/>
          </p:cNvGraphicFramePr>
          <p:nvPr/>
        </p:nvGraphicFramePr>
        <p:xfrm>
          <a:off x="666712" y="1428736"/>
          <a:ext cx="4219575" cy="41338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p:cNvGraphicFramePr>
            <a:graphicFrameLocks/>
          </p:cNvGraphicFramePr>
          <p:nvPr/>
        </p:nvGraphicFramePr>
        <p:xfrm>
          <a:off x="5167306" y="1500174"/>
          <a:ext cx="5314950" cy="3962399"/>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881026" y="1500175"/>
            <a:ext cx="8262974" cy="4401205"/>
          </a:xfrm>
          <a:prstGeom prst="rect">
            <a:avLst/>
          </a:prstGeom>
        </p:spPr>
        <p:txBody>
          <a:bodyPr wrap="square">
            <a:spAutoFit/>
          </a:bodyPr>
          <a:lstStyle/>
          <a:p>
            <a:r>
              <a:rPr lang="en-US" sz="2800" b="1" i="1" dirty="0" smtClean="0"/>
              <a:t>Employee salary data analysis is a powerful tool that enables organizations to ensure fair and competitive compensation practices. By leveraging this analysis, companies can make informed, data-driven decisions that promote equity, enhance employee satisfaction, and align compensation with both market trends and organizational goals. Ultimately, effective salary data analysis helps attract and retain top talent, fosters a culture of transparency and trust, and supports long-term business success.</a:t>
            </a:r>
            <a:endParaRPr lang="en-US" sz="2800" b="1" i="1"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2554545"/>
          </a:xfrm>
          <a:prstGeom prst="rect">
            <a:avLst/>
          </a:prstGeom>
          <a:noFill/>
        </p:spPr>
        <p:txBody>
          <a:bodyPr wrap="square" rtlCol="0">
            <a:spAutoFit/>
          </a:bodyPr>
          <a:lstStyle/>
          <a:p>
            <a:r>
              <a:rPr lang="en-IN" sz="8000" b="1" dirty="0" smtClean="0">
                <a:solidFill>
                  <a:srgbClr val="7030A0"/>
                </a:solidFill>
                <a:latin typeface="Times New Roman" panose="02020603050405020304" pitchFamily="18" charset="0"/>
                <a:cs typeface="Times New Roman" panose="02020603050405020304" pitchFamily="18" charset="0"/>
              </a:rPr>
              <a:t>EMPLOYEE DATA  ANALYSIS</a:t>
            </a:r>
            <a:endParaRPr lang="en-IN" sz="8000" b="1"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666712" y="2000240"/>
            <a:ext cx="8477288" cy="4524315"/>
          </a:xfrm>
          <a:prstGeom prst="rect">
            <a:avLst/>
          </a:prstGeom>
        </p:spPr>
        <p:txBody>
          <a:bodyPr wrap="square">
            <a:spAutoFit/>
          </a:bodyPr>
          <a:lstStyle/>
          <a:p>
            <a:r>
              <a:rPr lang="en-US" sz="3200" b="1" i="1" dirty="0" smtClean="0"/>
              <a:t>Employee salary analysis involves the systematic examination of compensation data to ensure that salaries are equitable, competitive, and aligned with organizational goals. This process typically includes evaluating salary structures, identifying pay disparities, analyzing market trends, and assessing the impact of factors such as experience, education, and performance on pay</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3" name="Rectangle 12"/>
          <p:cNvSpPr/>
          <p:nvPr/>
        </p:nvSpPr>
        <p:spPr>
          <a:xfrm>
            <a:off x="666712" y="4643446"/>
            <a:ext cx="8477288" cy="369332"/>
          </a:xfrm>
          <a:prstGeom prst="rect">
            <a:avLst/>
          </a:prstGeom>
        </p:spPr>
        <p:txBody>
          <a:bodyPr wrap="square">
            <a:spAutoFit/>
          </a:bodyPr>
          <a:lstStyle/>
          <a:p>
            <a:r>
              <a:rPr lang="en-US" dirty="0" smtClean="0"/>
              <a:t> </a:t>
            </a:r>
            <a:endParaRPr lang="en-US" b="1" dirty="0"/>
          </a:p>
        </p:txBody>
      </p:sp>
      <p:sp>
        <p:nvSpPr>
          <p:cNvPr id="16" name="Rectangle 15"/>
          <p:cNvSpPr/>
          <p:nvPr/>
        </p:nvSpPr>
        <p:spPr>
          <a:xfrm>
            <a:off x="666712" y="2000240"/>
            <a:ext cx="8477288" cy="3970318"/>
          </a:xfrm>
          <a:prstGeom prst="rect">
            <a:avLst/>
          </a:prstGeom>
        </p:spPr>
        <p:txBody>
          <a:bodyPr wrap="square">
            <a:spAutoFit/>
          </a:bodyPr>
          <a:lstStyle/>
          <a:p>
            <a:r>
              <a:rPr lang="en-US" sz="2800" b="1" i="1" dirty="0" smtClean="0"/>
              <a:t>- *Salary Adjustments*: Implement changes in salary structures, such as pay raises, reclassification of positions, or introduction of new pay bands. </a:t>
            </a:r>
            <a:r>
              <a:rPr lang="en-US" sz="2800" b="1" i="1" dirty="0" smtClean="0"/>
              <a:t>                      </a:t>
            </a:r>
            <a:r>
              <a:rPr lang="en-US" sz="2800" b="1" i="1" dirty="0" smtClean="0"/>
              <a:t>- *Policy Development*: Formulate or revise compensation policies to ensure alignment with organizational goals and market standards</a:t>
            </a:r>
            <a:r>
              <a:rPr lang="en-US" sz="2800" b="1" i="1" dirty="0" smtClean="0"/>
              <a:t>.                         </a:t>
            </a:r>
            <a:r>
              <a:rPr lang="en-US" sz="2800" b="1" i="1" dirty="0" smtClean="0"/>
              <a:t>- *Reporting*: Provide detailed reports to leadership, highlighting key findings and recommendations for future compensation strategies.</a:t>
            </a:r>
            <a:endParaRPr lang="en-US" sz="2800" b="1"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738150" y="2413338"/>
            <a:ext cx="8405850" cy="3600986"/>
          </a:xfrm>
          <a:prstGeom prst="rect">
            <a:avLst/>
          </a:prstGeom>
        </p:spPr>
        <p:txBody>
          <a:bodyPr wrap="square">
            <a:spAutoFit/>
          </a:bodyPr>
          <a:lstStyle/>
          <a:p>
            <a:r>
              <a:rPr lang="en-US" sz="3200" b="1" dirty="0" smtClean="0"/>
              <a:t> *</a:t>
            </a:r>
            <a:r>
              <a:rPr lang="en-US" sz="2800" b="1" dirty="0" smtClean="0"/>
              <a:t>Individual Employees*: Though not directly involved in the analysis process, employees are end users of the outcomes. They are impacted by salary decisions and may seek transparency in how their compensation is determined</a:t>
            </a:r>
            <a:r>
              <a:rPr lang="en-US" sz="2800" b="1" dirty="0" smtClean="0"/>
              <a:t>.                                                                                                                                                                                        *</a:t>
            </a:r>
            <a:r>
              <a:rPr lang="en-US" sz="2800" b="1" dirty="0" smtClean="0"/>
              <a:t>Employee Representatives/Unions*: Use salary data to negotiate fair wages, benefits, and working conditions on behalf of employees.</a:t>
            </a:r>
            <a:endParaRPr lang="en-US"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Rectangle 10"/>
          <p:cNvSpPr/>
          <p:nvPr/>
        </p:nvSpPr>
        <p:spPr>
          <a:xfrm>
            <a:off x="3048000" y="2551837"/>
            <a:ext cx="6096000" cy="3046988"/>
          </a:xfrm>
          <a:prstGeom prst="rect">
            <a:avLst/>
          </a:prstGeom>
        </p:spPr>
        <p:txBody>
          <a:bodyPr>
            <a:spAutoFit/>
          </a:bodyPr>
          <a:lstStyle/>
          <a:p>
            <a:r>
              <a:rPr lang="en-US" sz="2400" b="1" i="1" dirty="0" smtClean="0"/>
              <a:t> - *Solution*: By benchmarking against industry standards, employee salary data helps organizations set competitive pay levels that attract and retain top talent.  </a:t>
            </a:r>
            <a:r>
              <a:rPr lang="en-US" sz="2400" b="1" i="1" dirty="0" smtClean="0"/>
              <a:t>                   </a:t>
            </a:r>
            <a:r>
              <a:rPr lang="en-US" sz="2400" b="1" i="1" dirty="0" smtClean="0"/>
              <a:t> </a:t>
            </a:r>
            <a:r>
              <a:rPr lang="en-US" sz="2400" b="1" i="1" dirty="0" smtClean="0"/>
              <a:t>  </a:t>
            </a:r>
            <a:r>
              <a:rPr lang="en-US" sz="2400" b="1" i="1" dirty="0" smtClean="0"/>
              <a:t>- *Value Proposition*: Increases the organization's ability to attract high-quality candidates, reduce turnover, and maintain a strong employer brand in the marketplace</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5" name="Rectangle 4"/>
          <p:cNvSpPr/>
          <p:nvPr/>
        </p:nvSpPr>
        <p:spPr>
          <a:xfrm>
            <a:off x="809588" y="1142985"/>
            <a:ext cx="8334412" cy="4524315"/>
          </a:xfrm>
          <a:prstGeom prst="rect">
            <a:avLst/>
          </a:prstGeom>
        </p:spPr>
        <p:txBody>
          <a:bodyPr wrap="square">
            <a:spAutoFit/>
          </a:bodyPr>
          <a:lstStyle/>
          <a:p>
            <a:r>
              <a:rPr lang="en-US" sz="2400" b="1" i="1" dirty="0" smtClean="0"/>
              <a:t>1. </a:t>
            </a:r>
            <a:r>
              <a:rPr lang="en-US" sz="2400" b="1" i="1" dirty="0" smtClean="0"/>
              <a:t>*Job Level*   - *Description*: The level or grade of the employee’s position within the organization’s hierarchy</a:t>
            </a:r>
            <a:r>
              <a:rPr lang="en-US" sz="2400" b="1" i="1" dirty="0" smtClean="0"/>
              <a:t>.               </a:t>
            </a:r>
            <a:r>
              <a:rPr lang="en-US" sz="2400" b="1" i="1" dirty="0" smtClean="0"/>
              <a:t>- *Type*: Categorical (String or Integer</a:t>
            </a:r>
            <a:r>
              <a:rPr lang="en-US" sz="2400" b="1" i="1" dirty="0" smtClean="0"/>
              <a:t>)                                           </a:t>
            </a:r>
            <a:r>
              <a:rPr lang="en-US" sz="2400" b="1" i="1" dirty="0" smtClean="0"/>
              <a:t>- *Example*: "Junior", "Mid", "Senior", "Level 1", "Level </a:t>
            </a:r>
            <a:r>
              <a:rPr lang="en-US" sz="2400" b="1" i="1" dirty="0" smtClean="0"/>
              <a:t>2“                          2. </a:t>
            </a:r>
            <a:r>
              <a:rPr lang="en-US" sz="2400" b="1" i="1" dirty="0" smtClean="0"/>
              <a:t>*Base Salary*   - *Description*: The annual base salary of the employee</a:t>
            </a:r>
            <a:r>
              <a:rPr lang="en-US" sz="2400" b="1" i="1" dirty="0" smtClean="0"/>
              <a:t>.                                                                                             </a:t>
            </a:r>
            <a:r>
              <a:rPr lang="en-US" sz="2400" b="1" i="1" dirty="0" smtClean="0"/>
              <a:t>- *Type*: Numerical (Float or Integer)   - *Example*: 60,000; 85,000; 120,0007. *Bonus</a:t>
            </a:r>
            <a:r>
              <a:rPr lang="en-US" sz="2400" b="1" i="1" dirty="0" smtClean="0"/>
              <a:t>*                                                                          </a:t>
            </a:r>
            <a:r>
              <a:rPr lang="en-US" sz="2400" b="1" i="1" dirty="0" smtClean="0"/>
              <a:t>- *Description*: The total bonus amount received by the employee in a given year</a:t>
            </a:r>
            <a:r>
              <a:rPr lang="en-US" sz="2400" b="1" i="1" dirty="0" smtClean="0"/>
              <a:t>.                                                                    </a:t>
            </a:r>
            <a:r>
              <a:rPr lang="en-US" sz="2400" b="1" i="1" dirty="0" smtClean="0"/>
              <a:t>- *Type*: Numerical (Float or Integer)   - *Example*: 5,000; 10,000; 15,000</a:t>
            </a:r>
            <a:endParaRPr lang="en-US" sz="2400" b="1" i="1"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Rectangle 10"/>
          <p:cNvSpPr/>
          <p:nvPr/>
        </p:nvSpPr>
        <p:spPr>
          <a:xfrm>
            <a:off x="3048000" y="1443841"/>
            <a:ext cx="6096000" cy="5324535"/>
          </a:xfrm>
          <a:prstGeom prst="rect">
            <a:avLst/>
          </a:prstGeom>
        </p:spPr>
        <p:txBody>
          <a:bodyPr>
            <a:spAutoFit/>
          </a:bodyPr>
          <a:lstStyle/>
          <a:p>
            <a:r>
              <a:rPr lang="en-US" sz="2000" b="1" dirty="0" smtClean="0"/>
              <a:t> </a:t>
            </a:r>
            <a:r>
              <a:rPr lang="en-US" sz="2000" b="1" u="sng" dirty="0" smtClean="0"/>
              <a:t>1</a:t>
            </a:r>
            <a:r>
              <a:rPr lang="en-US" sz="2000" b="1" u="sng" dirty="0" smtClean="0"/>
              <a:t>. </a:t>
            </a:r>
            <a:r>
              <a:rPr lang="en-US" sz="2000" b="1" u="sng" dirty="0" smtClean="0"/>
              <a:t>*Employee Engagement and Transparency Tools</a:t>
            </a:r>
            <a:r>
              <a:rPr lang="en-US" sz="2000" b="1" dirty="0" smtClean="0"/>
              <a:t>*  </a:t>
            </a:r>
            <a:r>
              <a:rPr lang="en-US" sz="2000" b="1" dirty="0" smtClean="0"/>
              <a:t>                     </a:t>
            </a:r>
            <a:r>
              <a:rPr lang="en-US" sz="2000" b="1" dirty="0" smtClean="0"/>
              <a:t>- *Wow Factor*: Introduce interactive dashboards where employees can explore their own compensation data, understand how their salary compares within the company and industry, and see potential career paths with corresponding salary projections. </a:t>
            </a:r>
            <a:r>
              <a:rPr lang="en-US" sz="2000" b="1" dirty="0" smtClean="0"/>
              <a:t>                                                     </a:t>
            </a:r>
            <a:r>
              <a:rPr lang="en-US" sz="2000" b="1" dirty="0" smtClean="0"/>
              <a:t>- *Impact*: Increases transparency and trust, leading to higher employee engagement and a stronger sense of ownership over their career </a:t>
            </a:r>
            <a:r>
              <a:rPr lang="en-US" sz="2000" b="1" dirty="0" smtClean="0"/>
              <a:t>development.                                                                </a:t>
            </a:r>
            <a:r>
              <a:rPr lang="en-US" sz="2000" b="1" u="sng" dirty="0" smtClean="0"/>
              <a:t>2. </a:t>
            </a:r>
            <a:r>
              <a:rPr lang="en-US" sz="2000" b="1" u="sng" dirty="0" smtClean="0"/>
              <a:t>*Compliance Automation</a:t>
            </a:r>
            <a:r>
              <a:rPr lang="en-US" sz="2000" b="1" dirty="0" smtClean="0"/>
              <a:t>* </a:t>
            </a:r>
            <a:r>
              <a:rPr lang="en-US" sz="2000" b="1" dirty="0" smtClean="0"/>
              <a:t>                                                           </a:t>
            </a:r>
            <a:r>
              <a:rPr lang="en-US" sz="2000" b="1" dirty="0" smtClean="0"/>
              <a:t>- *Wow Factor*: Automate compliance checks against local, state, and federal regulations in real-time, ensuring that all salary decisions are legally sound without requiring manual intervention</a:t>
            </a:r>
            <a:r>
              <a:rPr lang="en-US" sz="2000" b="1" dirty="0" smtClean="0"/>
              <a:t>.                                                                                          </a:t>
            </a:r>
            <a:r>
              <a:rPr lang="en-US" sz="2000" b="1" dirty="0" smtClean="0"/>
              <a:t>- *Impact*: Minimizes legal risks and administrative overhead, allowing HR teams to focus on strategic initiatives rather than regulatory compliance</a:t>
            </a:r>
            <a:r>
              <a:rPr lang="en-US" dirty="0" smtClean="0"/>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335</TotalTime>
  <Words>765</Words>
  <Application>Microsoft Office PowerPoint</Application>
  <PresentationFormat>Custom</PresentationFormat>
  <Paragraphs>111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29</cp:revision>
  <dcterms:created xsi:type="dcterms:W3CDTF">2024-03-29T15:07:22Z</dcterms:created>
  <dcterms:modified xsi:type="dcterms:W3CDTF">2024-08-28T19:11:56Z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