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charts/chart1.xml" ContentType="application/vnd.openxmlformats-officedocument.drawingml.chart+xml"/>
  <Override PartName="/ppt/notesSlides/notesSlide10.xml" ContentType="application/vnd.openxmlformats-officedocument.presentationml.notesSlide+xml"/>
  <Override PartName="/ppt/slides/slide10.xml" ContentType="application/vnd.openxmlformats-officedocument.presentationml.slide+xml"/>
  <Override PartName="/ppt/charts/chart2.xml" ContentType="application/vnd.openxmlformats-officedocument.drawingml.chart+xml"/>
  <Override PartName="/ppt/charts/chart3.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30" d="100"/>
          <a:sy n="13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Total</a:t>
            </a:r>
          </a:p>
        </c:rich>
      </c:tx>
      <c:layout/>
      <c:overlay val="0"/>
      <c:spPr>
        <a:noFill/>
        <a:ln>
          <a:noFill/>
        </a:ln>
      </c:spPr>
    </c:title>
    <c:autoTitleDeleted val="0"/>
    <c:plotArea>
      <c:layout/>
      <c:barChart>
        <c:barDir val="col"/>
        <c:grouping val="clustered"/>
        <c:varyColors val="0"/>
        <c:ser>
          <c:idx val="0"/>
          <c:order val="0"/>
          <c:tx>
            <c:v>Total</c:v>
          </c:tx>
          <c:spPr>
            <a:solidFill>
              <a:srgbClr val="4F81BD"/>
            </a:solidFill>
            <a:ln>
              <a:noFill/>
            </a:ln>
          </c:spPr>
          <c:invertIfNegative val="0"/>
          <c:dLbls>
            <c:showLegendKey val="0"/>
            <c:showVal val="0"/>
            <c:showCatName val="0"/>
            <c:showSerName val="0"/>
            <c:showPercent val="0"/>
            <c:showBubbleSize val="0"/>
            <c:showLeaderLines val="1"/>
          </c:dLbls>
          <c:cat>
            <c:strLit>
              <c:ptCount val="28"/>
              <c:pt idx="0">
                <c:v>Abigael Basire</c:v>
              </c:pt>
              <c:pt idx="1">
                <c:v>Adrianne Gave</c:v>
              </c:pt>
              <c:pt idx="2">
                <c:v>Bendite  Bloan</c:v>
              </c:pt>
              <c:pt idx="3">
                <c:v>Caresa Christer</c:v>
              </c:pt>
              <c:pt idx="4">
                <c:v>Carolyn Attack </c:v>
              </c:pt>
              <c:pt idx="5">
                <c:v>Edd  MacKnockiter</c:v>
              </c:pt>
              <c:pt idx="6">
                <c:v>Edi  Hofton</c:v>
              </c:pt>
              <c:pt idx="7">
                <c:v>Eleonore Airdrie</c:v>
              </c:pt>
              <c:pt idx="8">
                <c:v>Felice McMurty</c:v>
              </c:pt>
              <c:pt idx="9">
                <c:v>Gilles Jaquet</c:v>
              </c:pt>
              <c:pt idx="10">
                <c:v>Hinda Label </c:v>
              </c:pt>
              <c:pt idx="11">
                <c:v>Hogan Iles</c:v>
              </c:pt>
              <c:pt idx="12">
                <c:v>Inge Creer</c:v>
              </c:pt>
              <c:pt idx="13">
                <c:v>Iris  Wagg</c:v>
              </c:pt>
              <c:pt idx="14">
                <c:v>Lea Chaplin</c:v>
              </c:pt>
              <c:pt idx="15">
                <c:v>Lindy Guillet</c:v>
              </c:pt>
              <c:pt idx="16">
                <c:v>Lissy McCoy</c:v>
              </c:pt>
              <c:pt idx="17">
                <c:v>Malory Biles</c:v>
              </c:pt>
              <c:pt idx="18">
                <c:v>Melisa Knott</c:v>
              </c:pt>
              <c:pt idx="19">
                <c:v>North Bertomeu</c:v>
              </c:pt>
              <c:pt idx="20">
                <c:v>Novelia Pyffe</c:v>
              </c:pt>
              <c:pt idx="21">
                <c:v>Rafaelita Blaksland </c:v>
              </c:pt>
              <c:pt idx="22">
                <c:v>Renaldo Thomassin</c:v>
              </c:pt>
              <c:pt idx="23">
                <c:v>Revkah Antonacci</c:v>
              </c:pt>
              <c:pt idx="24">
                <c:v>Robinia Scholling</c:v>
              </c:pt>
              <c:pt idx="25">
                <c:v>Sidoney Yitzhok</c:v>
              </c:pt>
              <c:pt idx="26">
                <c:v>Vaughn Carvill</c:v>
              </c:pt>
              <c:pt idx="27">
                <c:v>Wald Bountiff</c:v>
              </c:pt>
            </c:strLit>
          </c:cat>
          <c:val>
            <c:numRef>
              <c:f/>
              <c:numCache>
                <c:formatCode>General</c:formatCode>
                <c:ptCount val="28"/>
                <c:pt idx="0">
                  <c:v>61624.77</c:v>
                </c:pt>
                <c:pt idx="1">
                  <c:v>78443.78</c:v>
                </c:pt>
                <c:pt idx="2">
                  <c:v>31816.57</c:v>
                </c:pt>
                <c:pt idx="3">
                  <c:v>59258.19</c:v>
                </c:pt>
                <c:pt idx="4">
                  <c:v>70755.5</c:v>
                </c:pt>
                <c:pt idx="5">
                  <c:v>119022.49</c:v>
                </c:pt>
                <c:pt idx="6">
                  <c:v>28160.79</c:v>
                </c:pt>
                <c:pt idx="7">
                  <c:v>97105.19</c:v>
                </c:pt>
                <c:pt idx="8">
                  <c:v>66865.49</c:v>
                </c:pt>
                <c:pt idx="9">
                  <c:v>76303.82</c:v>
                </c:pt>
                <c:pt idx="10">
                  <c:v>92704.48</c:v>
                </c:pt>
                <c:pt idx="11">
                  <c:v>114177.23</c:v>
                </c:pt>
                <c:pt idx="12">
                  <c:v>69057.32</c:v>
                </c:pt>
                <c:pt idx="13">
                  <c:v>58861.19</c:v>
                </c:pt>
                <c:pt idx="14">
                  <c:v>73488.68</c:v>
                </c:pt>
                <c:pt idx="15">
                  <c:v>112778.28</c:v>
                </c:pt>
                <c:pt idx="16">
                  <c:v>86233.83</c:v>
                </c:pt>
                <c:pt idx="17">
                  <c:v>58744.17</c:v>
                </c:pt>
                <c:pt idx="18">
                  <c:v>86010.54</c:v>
                </c:pt>
                <c:pt idx="19">
                  <c:v>104903.79</c:v>
                </c:pt>
                <c:pt idx="20">
                  <c:v>52270.22</c:v>
                </c:pt>
                <c:pt idx="21">
                  <c:v>109163.39</c:v>
                </c:pt>
                <c:pt idx="22">
                  <c:v>73360.38</c:v>
                </c:pt>
                <c:pt idx="23">
                  <c:v>109143.17</c:v>
                </c:pt>
                <c:pt idx="24">
                  <c:v>100731.95</c:v>
                </c:pt>
                <c:pt idx="25">
                  <c:v>118442.54</c:v>
                </c:pt>
                <c:pt idx="26">
                  <c:v>84745.93</c:v>
                </c:pt>
                <c:pt idx="27">
                  <c:v>28974.03</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Salary</a:t>
            </a:r>
          </a:p>
        </c:rich>
      </c:tx>
      <c:layout/>
      <c:overlay val="0"/>
      <c:spPr>
        <a:noFill/>
        <a:ln>
          <a:noFill/>
        </a:ln>
      </c:spPr>
    </c:title>
    <c:autoTitleDeleted val="0"/>
    <c:plotArea>
      <c:layout/>
      <c:doughnutChart>
        <c:varyColors val="1"/>
        <c:ser>
          <c:idx val="0"/>
          <c:order val="0"/>
          <c:tx>
            <c:v>Salary</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Pt>
            <c:idx val="11"/>
            <c:bubble3D val="0"/>
            <c:spPr>
              <a:solidFill>
                <a:srgbClr val="B65708"/>
              </a:solidFill>
              <a:ln w="12700">
                <a:solidFill>
                  <a:srgbClr val="FFFFFF"/>
                </a:solidFill>
                <a:prstDash val="solid"/>
              </a:ln>
            </c:spPr>
          </c:dPt>
          <c:dPt>
            <c:idx val="12"/>
            <c:bubble3D val="0"/>
            <c:spPr>
              <a:solidFill>
                <a:srgbClr val="719ACB"/>
              </a:solidFill>
              <a:ln w="12700">
                <a:solidFill>
                  <a:srgbClr val="FFFFFF"/>
                </a:solidFill>
                <a:prstDash val="solid"/>
              </a:ln>
            </c:spPr>
          </c:dPt>
          <c:dPt>
            <c:idx val="13"/>
            <c:bubble3D val="0"/>
            <c:spPr>
              <a:solidFill>
                <a:srgbClr val="CD7371"/>
              </a:solidFill>
              <a:ln w="12700">
                <a:solidFill>
                  <a:srgbClr val="FFFFFF"/>
                </a:solidFill>
                <a:prstDash val="solid"/>
              </a:ln>
            </c:spPr>
          </c:dPt>
          <c:dPt>
            <c:idx val="14"/>
            <c:bubble3D val="0"/>
            <c:spPr>
              <a:solidFill>
                <a:srgbClr val="AEC87A"/>
              </a:solidFill>
              <a:ln w="12700">
                <a:solidFill>
                  <a:srgbClr val="FFFFFF"/>
                </a:solidFill>
                <a:prstDash val="solid"/>
              </a:ln>
            </c:spPr>
          </c:dPt>
          <c:dPt>
            <c:idx val="15"/>
            <c:bubble3D val="0"/>
            <c:spPr>
              <a:solidFill>
                <a:srgbClr val="9982B4"/>
              </a:solidFill>
              <a:ln w="12700">
                <a:solidFill>
                  <a:srgbClr val="FFFFFF"/>
                </a:solidFill>
                <a:prstDash val="solid"/>
              </a:ln>
            </c:spPr>
          </c:dPt>
          <c:dPt>
            <c:idx val="16"/>
            <c:bubble3D val="0"/>
            <c:spPr>
              <a:solidFill>
                <a:srgbClr val="6FBCD1"/>
              </a:solidFill>
              <a:ln w="12700">
                <a:solidFill>
                  <a:srgbClr val="FFFFFF"/>
                </a:solidFill>
                <a:prstDash val="solid"/>
              </a:ln>
            </c:spPr>
          </c:dPt>
          <c:dPt>
            <c:idx val="17"/>
            <c:bubble3D val="0"/>
            <c:spPr>
              <a:solidFill>
                <a:srgbClr val="F9AB6B"/>
              </a:solidFill>
              <a:ln w="12700">
                <a:solidFill>
                  <a:srgbClr val="FFFFFF"/>
                </a:solidFill>
                <a:prstDash val="solid"/>
              </a:ln>
            </c:spPr>
          </c:dPt>
          <c:dPt>
            <c:idx val="18"/>
            <c:bubble3D val="0"/>
            <c:spPr>
              <a:solidFill>
                <a:srgbClr val="3A669C"/>
              </a:solidFill>
              <a:ln w="12700">
                <a:solidFill>
                  <a:srgbClr val="FFFFFF"/>
                </a:solidFill>
                <a:prstDash val="solid"/>
              </a:ln>
            </c:spPr>
          </c:dPt>
          <c:dPt>
            <c:idx val="19"/>
            <c:bubble3D val="0"/>
            <c:spPr>
              <a:solidFill>
                <a:srgbClr val="A03A38"/>
              </a:solidFill>
              <a:ln w="12700">
                <a:solidFill>
                  <a:srgbClr val="FFFFFF"/>
                </a:solidFill>
                <a:prstDash val="solid"/>
              </a:ln>
            </c:spPr>
          </c:dPt>
          <c:dPt>
            <c:idx val="20"/>
            <c:bubble3D val="0"/>
            <c:spPr>
              <a:solidFill>
                <a:srgbClr val="7D9C40"/>
              </a:solidFill>
              <a:ln w="12700">
                <a:solidFill>
                  <a:srgbClr val="FFFFFF"/>
                </a:solidFill>
                <a:prstDash val="solid"/>
              </a:ln>
            </c:spPr>
          </c:dPt>
          <c:dPt>
            <c:idx val="21"/>
            <c:bubble3D val="0"/>
            <c:spPr>
              <a:solidFill>
                <a:srgbClr val="664E82"/>
              </a:solidFill>
              <a:ln w="12700">
                <a:solidFill>
                  <a:srgbClr val="FFFFFF"/>
                </a:solidFill>
                <a:prstDash val="solid"/>
              </a:ln>
            </c:spPr>
          </c:dPt>
          <c:dPt>
            <c:idx val="22"/>
            <c:bubble3D val="0"/>
            <c:spPr>
              <a:solidFill>
                <a:srgbClr val="358DA5"/>
              </a:solidFill>
              <a:ln w="12700">
                <a:solidFill>
                  <a:srgbClr val="FFFFFF"/>
                </a:solidFill>
                <a:prstDash val="solid"/>
              </a:ln>
            </c:spPr>
          </c:dPt>
          <c:dPt>
            <c:idx val="23"/>
            <c:bubble3D val="0"/>
            <c:spPr>
              <a:solidFill>
                <a:srgbClr val="F4740A"/>
              </a:solidFill>
              <a:ln w="12700">
                <a:solidFill>
                  <a:srgbClr val="FFFFFF"/>
                </a:solidFill>
                <a:prstDash val="solid"/>
              </a:ln>
            </c:spPr>
          </c:dPt>
          <c:dPt>
            <c:idx val="24"/>
            <c:bubble3D val="0"/>
            <c:spPr>
              <a:solidFill>
                <a:srgbClr val="95B3D7"/>
              </a:solidFill>
              <a:ln w="12700">
                <a:solidFill>
                  <a:srgbClr val="FFFFFF"/>
                </a:solidFill>
                <a:prstDash val="solid"/>
              </a:ln>
            </c:spPr>
          </c:dPt>
          <c:dPt>
            <c:idx val="25"/>
            <c:bubble3D val="0"/>
            <c:spPr>
              <a:solidFill>
                <a:srgbClr val="DA9694"/>
              </a:solidFill>
              <a:ln w="12700">
                <a:solidFill>
                  <a:srgbClr val="FFFFFF"/>
                </a:solidFill>
                <a:prstDash val="solid"/>
              </a:ln>
            </c:spPr>
          </c:dPt>
          <c:dPt>
            <c:idx val="26"/>
            <c:bubble3D val="0"/>
            <c:spPr>
              <a:solidFill>
                <a:srgbClr val="C2D69A"/>
              </a:solidFill>
              <a:ln w="12700">
                <a:solidFill>
                  <a:srgbClr val="FFFFFF"/>
                </a:solidFill>
                <a:prstDash val="solid"/>
              </a:ln>
            </c:spPr>
          </c:dPt>
          <c:dPt>
            <c:idx val="27"/>
            <c:bubble3D val="0"/>
            <c:spPr>
              <a:solidFill>
                <a:srgbClr val="B2A1C7"/>
              </a:solidFill>
              <a:ln w="12700">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28"/>
                <c:pt idx="0">
                  <c:v>112778.28</c:v>
                </c:pt>
                <c:pt idx="1">
                  <c:v>28974.03</c:v>
                </c:pt>
                <c:pt idx="2">
                  <c:v>86233.83</c:v>
                </c:pt>
                <c:pt idx="3">
                  <c:v>66865.49</c:v>
                </c:pt>
                <c:pt idx="4">
                  <c:v>119022.49</c:v>
                </c:pt>
                <c:pt idx="5">
                  <c:v>114177.23</c:v>
                </c:pt>
                <c:pt idx="6">
                  <c:v>100731.95</c:v>
                </c:pt>
                <c:pt idx="7">
                  <c:v>86010.54</c:v>
                </c:pt>
                <c:pt idx="8">
                  <c:v>52270.22</c:v>
                </c:pt>
                <c:pt idx="9">
                  <c:v>61624.77</c:v>
                </c:pt>
                <c:pt idx="10">
                  <c:v>104903.79</c:v>
                </c:pt>
                <c:pt idx="11">
                  <c:v>69057.32</c:v>
                </c:pt>
                <c:pt idx="12">
                  <c:v>59258.19</c:v>
                </c:pt>
                <c:pt idx="13">
                  <c:v>28160.79</c:v>
                </c:pt>
                <c:pt idx="14">
                  <c:v>109143.17</c:v>
                </c:pt>
                <c:pt idx="15">
                  <c:v>70755.5</c:v>
                </c:pt>
                <c:pt idx="16">
                  <c:v>73360.38</c:v>
                </c:pt>
                <c:pt idx="17">
                  <c:v>76303.82</c:v>
                </c:pt>
                <c:pt idx="18">
                  <c:v>58861.19</c:v>
                </c:pt>
                <c:pt idx="19">
                  <c:v>58744.17</c:v>
                </c:pt>
                <c:pt idx="20">
                  <c:v>73488.68</c:v>
                </c:pt>
                <c:pt idx="21">
                  <c:v>92704.48</c:v>
                </c:pt>
                <c:pt idx="22">
                  <c:v>78443.78</c:v>
                </c:pt>
                <c:pt idx="23">
                  <c:v>97105.19</c:v>
                </c:pt>
                <c:pt idx="24">
                  <c:v>109163.39</c:v>
                </c:pt>
                <c:pt idx="25">
                  <c:v>31816.57</c:v>
                </c:pt>
                <c:pt idx="26">
                  <c:v>118442.54</c:v>
                </c:pt>
                <c:pt idx="27">
                  <c:v>84745.93</c:v>
                </c:pt>
              </c:numCache>
            </c:numRef>
          </c:val>
        </c:ser>
        <c:holeSize val="75"/>
        <c:firstSliceAng val="0"/>
      </c:doughnut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i="0" u="none" strike="noStrike" baseline="0">
                <a:solidFill>
                  <a:srgbClr val="F2F2F2"/>
                </a:solidFill>
                <a:latin typeface="Droid Sans"/>
                <a:ea typeface="Droid Sans"/>
                <a:cs typeface="Lucida Sans"/>
              </a:defRPr>
            </a:pPr>
            <a:r>
              <a:rPr lang="zh-CN"/>
              <a:t>Salary</a:t>
            </a:r>
          </a:p>
        </c:rich>
      </c:tx>
      <c:layout/>
      <c:overlay val="0"/>
      <c:spPr>
        <a:noFill/>
        <a:ln>
          <a:noFill/>
        </a:ln>
      </c:spPr>
    </c:title>
    <c:autoTitleDeleted val="0"/>
    <c:plotArea>
      <c:layout>
        <c:manualLayout>
          <c:layoutTarget val="inner"/>
          <c:xMode val="edge"/>
          <c:yMode val="edge"/>
          <c:x val="0.10087602"/>
          <c:y val="0.1427244"/>
          <c:w val="0.8608922"/>
          <c:h val="0.3688518"/>
        </c:manualLayout>
      </c:layout>
      <c:lineChart>
        <c:grouping val="standard"/>
        <c:varyColors val="0"/>
        <c:ser>
          <c:idx val="0"/>
          <c:order val="0"/>
          <c:tx>
            <c:v>Salary</c:v>
          </c:tx>
          <c:spPr>
            <a:ln w="38100">
              <a:solidFill>
                <a:srgbClr val="4F81BD"/>
              </a:solidFill>
              <a:prstDash val="solid"/>
            </a:ln>
          </c:spPr>
          <c:marker>
            <c:symbol val="none"/>
          </c:marker>
          <c:dLbls>
            <c:showLegendKey val="0"/>
            <c:showVal val="0"/>
            <c:showCatName val="0"/>
            <c:showSerName val="0"/>
            <c:showPercent val="0"/>
            <c:showBubbleSize val="0"/>
            <c:showLeaderLines val="1"/>
          </c:dLbls>
          <c:val>
            <c:numRef>
              <c:f/>
              <c:numCache>
                <c:formatCode>General</c:formatCode>
                <c:ptCount val="28"/>
                <c:pt idx="0">
                  <c:v>112778.28</c:v>
                </c:pt>
                <c:pt idx="1">
                  <c:v>28974.03</c:v>
                </c:pt>
                <c:pt idx="2">
                  <c:v>86233.83</c:v>
                </c:pt>
                <c:pt idx="3">
                  <c:v>66865.49</c:v>
                </c:pt>
                <c:pt idx="4">
                  <c:v>119022.49</c:v>
                </c:pt>
                <c:pt idx="5">
                  <c:v>114177.23</c:v>
                </c:pt>
                <c:pt idx="6">
                  <c:v>100731.95</c:v>
                </c:pt>
                <c:pt idx="7">
                  <c:v>86010.54</c:v>
                </c:pt>
                <c:pt idx="8">
                  <c:v>52270.22</c:v>
                </c:pt>
                <c:pt idx="9">
                  <c:v>61624.77</c:v>
                </c:pt>
                <c:pt idx="10">
                  <c:v>104903.79</c:v>
                </c:pt>
                <c:pt idx="11">
                  <c:v>69057.32</c:v>
                </c:pt>
                <c:pt idx="12">
                  <c:v>59258.19</c:v>
                </c:pt>
                <c:pt idx="13">
                  <c:v>28160.79</c:v>
                </c:pt>
                <c:pt idx="14">
                  <c:v>109143.17</c:v>
                </c:pt>
                <c:pt idx="15">
                  <c:v>70755.5</c:v>
                </c:pt>
                <c:pt idx="16">
                  <c:v>73360.38</c:v>
                </c:pt>
                <c:pt idx="17">
                  <c:v>76303.82</c:v>
                </c:pt>
                <c:pt idx="18">
                  <c:v>58861.19</c:v>
                </c:pt>
                <c:pt idx="19">
                  <c:v>58744.17</c:v>
                </c:pt>
                <c:pt idx="20">
                  <c:v>73488.68</c:v>
                </c:pt>
                <c:pt idx="21">
                  <c:v>92704.48</c:v>
                </c:pt>
                <c:pt idx="22">
                  <c:v>78443.78</c:v>
                </c:pt>
                <c:pt idx="23">
                  <c:v>97105.19</c:v>
                </c:pt>
                <c:pt idx="24">
                  <c:v>109163.39</c:v>
                </c:pt>
                <c:pt idx="25">
                  <c:v>31816.57</c:v>
                </c:pt>
                <c:pt idx="26">
                  <c:v>118442.54</c:v>
                </c:pt>
                <c:pt idx="27">
                  <c:v>84745.93</c:v>
                </c:pt>
              </c:numCache>
            </c:numRef>
          </c:val>
          <c:smooth val="0"/>
        </c:ser>
        <c:marker val="1"/>
        <c:smooth val="0"/>
        <c:axId val="0"/>
        <c:axId val="1"/>
      </c:lineChart>
      <c:catAx>
        <c:axId val="0"/>
        <c:scaling>
          <c:orientation val="minMax"/>
        </c:scaling>
        <c:delete val="0"/>
        <c:axPos val="b"/>
        <c:numFmt formatCode="General" sourceLinked="0"/>
        <c:majorTickMark val="none"/>
        <c:minorTickMark val="none"/>
        <c:tickLblPos val="nextTo"/>
        <c:spPr>
          <a:ln w="12700">
            <a:solidFill>
              <a:srgbClr val="F2F2F2"/>
            </a:solidFill>
            <a:prstDash val="solid"/>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F2F2F2"/>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D8D8D8"/>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gradFill>
      <a:gsLst>
        <a:gs pos="0">
          <a:srgbClr val="262626"/>
        </a:gs>
        <a:gs pos="100000">
          <a:srgbClr val="595959"/>
        </a:gs>
      </a:gsLst>
      <a:path path="shape">
        <a:fillToRect l="50000" t="50000" r="50000" b="50000"/>
      </a:path>
    </a:grad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28553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3668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216407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87236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58425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3873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54667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18200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91469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42007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13612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868744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87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220442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12851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03152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254677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93653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47545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71234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2035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06993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4587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62668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233206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83986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5606054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1023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EMPLOYEE  DATA ANALYSIS</a:t>
            </a:r>
            <a:r>
              <a:rPr lang="en-US" altLang="zh-CN" sz="36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600" b="1" i="0" u="none" strike="noStrike" kern="0" cap="none" spc="0" baseline="0">
                <a:solidFill>
                  <a:srgbClr val="0F0F0F"/>
                </a:solidFill>
                <a:latin typeface="Roboto" pitchFamily="2" charset="0"/>
                <a:ea typeface="宋体" pitchFamily="0" charset="0"/>
                <a:cs typeface="Trebuchet MS" pitchFamily="0" charset="0"/>
              </a:rPr>
            </a:br>
            <a:endParaRPr lang="zh-CN" altLang="en-US" sz="36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595274" y="2928934"/>
            <a:ext cx="10569868"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 VISHNU PRAKASH D</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NO:312207346</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NM Id. : unm13051704035506</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DEPARTMENT:COMMERCE</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COLLEGE:C KANDASWAMI NAIDU COLLEDGE FOR MEN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3730242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aphicFrame>
        <p:nvGraphicFramePr>
          <p:cNvPr id="157" name="Table"/>
          <p:cNvGraphicFramePr>
            <a:graphicFrameLocks noGrp="1"/>
          </p:cNvGraphicFramePr>
          <p:nvPr>
            <p:extLst>
              <p:ext uri="{D42A27DB-BD31-4B8C-83A1-F6EECF244321}"/>
            </p:extLst>
          </p:nvPr>
        </p:nvGraphicFramePr>
        <p:xfrm>
          <a:off x="452399" y="1000109"/>
          <a:ext cx="3143271" cy="5643600"/>
        </p:xfrm>
        <a:graphic>
          <a:graphicData uri="http://schemas.openxmlformats.org/drawingml/2006/table">
            <a:tbl>
              <a:tblPr bandRow="1">
                <a:noFill/>
              </a:tblPr>
              <a:tblGrid>
                <a:gridCol w="1847850"/>
                <a:gridCol w="1295387"/>
              </a:tblGrid>
              <a:tr h="188106">
                <a:tc>
                  <a:txBody>
                    <a:bodyPr/>
                    <a:lstStyle/>
                    <a:p>
                      <a:pPr marL="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宋体" pitchFamily="0" charset="0"/>
                          <a:cs typeface="Calibri" pitchFamily="0" charset="0"/>
                        </a:rPr>
                        <a:t>Row Labels</a:t>
                      </a:r>
                      <a:endParaRPr lang="zh-CN" altLang="en-US" sz="10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w="6350">
                      <a:solidFill>
                        <a:srgbClr val="8EAADC"/>
                      </a:solidFill>
                      <a:prstDash val="solid"/>
                      <a:headEnd type="none" w="med" len="med"/>
                      <a:tailEnd type="none" w="med" len="med"/>
                    </a:lnB>
                    <a:solidFill>
                      <a:srgbClr val="D9E2F3"/>
                    </a:solidFill>
                  </a:tcPr>
                </a:tc>
                <a:tc>
                  <a:txBody>
                    <a:bodyPr/>
                    <a:lstStyle/>
                    <a:p>
                      <a:pPr marL="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宋体" pitchFamily="0" charset="0"/>
                          <a:cs typeface="Calibri" pitchFamily="0" charset="0"/>
                        </a:rPr>
                        <a:t>Sum of Salary</a:t>
                      </a:r>
                      <a:endParaRPr lang="zh-CN" altLang="en-US" sz="10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w="6350">
                      <a:solidFill>
                        <a:srgbClr val="8EAADC"/>
                      </a:solidFill>
                      <a:prstDash val="solid"/>
                      <a:headEnd type="none" w="med" len="med"/>
                      <a:tailEnd type="none" w="med" len="med"/>
                    </a:lnB>
                    <a:solidFill>
                      <a:srgbClr val="D9E2F3"/>
                    </a:solidFill>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Abigael Basire</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w="6350">
                      <a:solidFill>
                        <a:srgbClr val="8EAADC"/>
                      </a:solidFill>
                      <a:prstDash val="solid"/>
                      <a:headEnd type="none" w="med" len="med"/>
                      <a:tailEnd type="none" w="med" len="med"/>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61624.77</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w="6350">
                      <a:solidFill>
                        <a:srgbClr val="8EAADC"/>
                      </a:solidFill>
                      <a:prstDash val="solid"/>
                      <a:headEnd type="none" w="med" len="med"/>
                      <a:tailEnd type="none" w="med" len="med"/>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Adrianne Gave</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78443.78</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Bendite  Bloan</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31816.57</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Caresa Christer</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59258.19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Carolyn Attack </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70755.5</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Edd  MacKnockiter</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119022.49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Edi  Hofton</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28160.79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Eleonore Airdrie</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97105.19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Felice McMurty</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66865.49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Gilles Jaquet</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76303.82</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Hinda Label </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92704.48</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Hogan Iles</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114177.23</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Inge Creer</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69057.32</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Iris  Wagg</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58861.19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Lea Chaplin</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73488.68</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Lindy Guillet</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112778.28</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Lissy McCoy</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86233.83</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Malory Biles</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58744.17</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Melisa Knott</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86010.54</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North Bertomeu</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104903.79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Novelia Pyffe</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52270.22</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Rafaelita Blaksland </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109163.39</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Renaldo Thomassin</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73360.38</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Revkah Antonacci</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109143.17</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Robinia Scholling</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100731.95</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Sidoney Yitzhok</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118442.54</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Vaughn Carvill</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84745.93</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a:noFill/>
                    </a:lnB>
                  </a:tcPr>
                </a:tc>
              </a:tr>
              <a:tr h="188106">
                <a:tc>
                  <a:txBody>
                    <a:bodyPr/>
                    <a:lstStyle/>
                    <a:p>
                      <a:pPr marL="0" indent="0" algn="l"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Wald Bountiff</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w="6350">
                      <a:solidFill>
                        <a:srgbClr val="8EAADC"/>
                      </a:solidFill>
                      <a:prstDash val="solid"/>
                      <a:headEnd type="none" w="med" len="med"/>
                      <a:tailEnd type="none" w="med" len="med"/>
                    </a:lnB>
                  </a:tcPr>
                </a:tc>
                <a:tc>
                  <a:txBody>
                    <a:bodyPr/>
                    <a:lstStyle/>
                    <a:p>
                      <a:pPr marL="0" indent="0" algn="r" fontAlgn="b">
                        <a:lnSpc>
                          <a:spcPct val="100000"/>
                        </a:lnSpc>
                        <a:spcBef>
                          <a:spcPts val="0"/>
                        </a:spcBef>
                        <a:spcAft>
                          <a:spcPts val="0"/>
                        </a:spcAft>
                        <a:buNone/>
                      </a:pPr>
                      <a:r>
                        <a:rPr lang="en-US" altLang="zh-CN" sz="1000" b="0" i="0" u="none" strike="noStrike" kern="0" cap="none" spc="0" baseline="0">
                          <a:solidFill>
                            <a:srgbClr val="000000"/>
                          </a:solidFill>
                          <a:latin typeface="Calibri" pitchFamily="0" charset="0"/>
                          <a:ea typeface="宋体" pitchFamily="0" charset="0"/>
                          <a:cs typeface="Calibri" pitchFamily="0" charset="0"/>
                        </a:rPr>
                        <a:t>28974.03</a:t>
                      </a:r>
                      <a:endParaRPr lang="zh-CN" altLang="en-US" sz="1000" b="0"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a:noFill/>
                    </a:lnT>
                    <a:lnB w="6350">
                      <a:solidFill>
                        <a:srgbClr val="8EAADC"/>
                      </a:solidFill>
                      <a:prstDash val="solid"/>
                      <a:headEnd type="none" w="med" len="med"/>
                      <a:tailEnd type="none" w="med" len="med"/>
                    </a:lnB>
                  </a:tcPr>
                </a:tc>
              </a:tr>
              <a:tr h="188106">
                <a:tc>
                  <a:txBody>
                    <a:bodyPr/>
                    <a:lstStyle/>
                    <a:p>
                      <a:pPr marL="0" indent="0" algn="l"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宋体" pitchFamily="0" charset="0"/>
                          <a:cs typeface="Calibri" pitchFamily="0" charset="0"/>
                        </a:rPr>
                        <a:t>Grand Total</a:t>
                      </a:r>
                      <a:endParaRPr lang="zh-CN" altLang="en-US" sz="10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w="6350">
                      <a:solidFill>
                        <a:srgbClr val="8EAADC"/>
                      </a:solidFill>
                      <a:prstDash val="solid"/>
                      <a:headEnd type="none" w="med" len="med"/>
                      <a:tailEnd type="none" w="med" len="med"/>
                    </a:lnT>
                    <a:lnB>
                      <a:noFill/>
                    </a:lnB>
                    <a:solidFill>
                      <a:srgbClr val="D9E2F3"/>
                    </a:solidFill>
                  </a:tcPr>
                </a:tc>
                <a:tc>
                  <a:txBody>
                    <a:bodyPr/>
                    <a:lstStyle/>
                    <a:p>
                      <a:pPr marL="0" indent="0" algn="r" fontAlgn="b">
                        <a:lnSpc>
                          <a:spcPct val="100000"/>
                        </a:lnSpc>
                        <a:spcBef>
                          <a:spcPts val="0"/>
                        </a:spcBef>
                        <a:spcAft>
                          <a:spcPts val="0"/>
                        </a:spcAft>
                        <a:buNone/>
                      </a:pPr>
                      <a:r>
                        <a:rPr lang="en-US" altLang="zh-CN" sz="1000" b="1" i="0" u="none" strike="noStrike" kern="0" cap="none" spc="0" baseline="0">
                          <a:solidFill>
                            <a:srgbClr val="000000"/>
                          </a:solidFill>
                          <a:latin typeface="Calibri" pitchFamily="0" charset="0"/>
                          <a:ea typeface="宋体" pitchFamily="0" charset="0"/>
                          <a:cs typeface="Calibri" pitchFamily="0" charset="0"/>
                        </a:rPr>
                        <a:t>2223147.71</a:t>
                      </a:r>
                      <a:endParaRPr lang="zh-CN" altLang="en-US" sz="1000" b="1" i="0" u="none" strike="noStrike" kern="0" cap="none" spc="0" baseline="0">
                        <a:solidFill>
                          <a:srgbClr val="000000"/>
                        </a:solidFill>
                        <a:latin typeface="Calibri" pitchFamily="0" charset="0"/>
                        <a:ea typeface="宋体" pitchFamily="0" charset="0"/>
                        <a:cs typeface="Calibri" pitchFamily="0" charset="0"/>
                      </a:endParaRPr>
                    </a:p>
                  </a:txBody>
                  <a:tcPr marL="0" marT="0" marR="0" marB="0" vert="horz" anchor="b">
                    <a:lnL>
                      <a:noFill/>
                    </a:lnL>
                    <a:lnR>
                      <a:noFill/>
                    </a:lnR>
                    <a:lnT w="6350">
                      <a:solidFill>
                        <a:srgbClr val="8EAADC"/>
                      </a:solidFill>
                      <a:prstDash val="solid"/>
                      <a:headEnd type="none" w="med" len="med"/>
                      <a:tailEnd type="none" w="med" len="med"/>
                    </a:lnT>
                    <a:lnB>
                      <a:noFill/>
                    </a:lnB>
                    <a:solidFill>
                      <a:srgbClr val="D9E2F3"/>
                    </a:solidFill>
                  </a:tcPr>
                </a:tc>
              </a:tr>
            </a:tbl>
          </a:graphicData>
        </a:graphic>
      </p:graphicFrame>
      <p:graphicFrame>
        <p:nvGraphicFramePr>
          <p:cNvPr id="158" name="图表"/>
          <p:cNvGraphicFramePr/>
          <p:nvPr/>
        </p:nvGraphicFramePr>
        <p:xfrm>
          <a:off x="4595802" y="2143116"/>
          <a:ext cx="4571999" cy="27432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1357881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5" name="图表"/>
          <p:cNvGraphicFramePr/>
          <p:nvPr/>
        </p:nvGraphicFramePr>
        <p:xfrm>
          <a:off x="666712" y="1428736"/>
          <a:ext cx="4219575" cy="4133850"/>
        </p:xfrm>
        <a:graphic>
          <a:graphicData uri="http://schemas.openxmlformats.org/drawingml/2006/chart">
            <c:chart xmlns:c="http://schemas.openxmlformats.org/drawingml/2006/chart" r:id="rId2"/>
          </a:graphicData>
        </a:graphic>
      </p:graphicFrame>
      <p:graphicFrame>
        <p:nvGraphicFramePr>
          <p:cNvPr id="166" name="图表"/>
          <p:cNvGraphicFramePr/>
          <p:nvPr/>
        </p:nvGraphicFramePr>
        <p:xfrm>
          <a:off x="5167306" y="1500174"/>
          <a:ext cx="5314950" cy="396239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2466817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881026" y="1500175"/>
            <a:ext cx="8262973"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Calibri" pitchFamily="0" charset="0"/>
                <a:ea typeface="宋体" pitchFamily="0" charset="0"/>
                <a:cs typeface="Calibri" pitchFamily="0" charset="0"/>
              </a:rPr>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lang="zh-CN" altLang="en-US" sz="2800" b="1"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08086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510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8000" b="1" i="0" u="none" strike="noStrike" kern="1200" cap="none" spc="0" baseline="0">
                <a:solidFill>
                  <a:srgbClr val="7030A0"/>
                </a:solidFill>
                <a:latin typeface="Times New Roman" pitchFamily="18" charset="0"/>
                <a:ea typeface="宋体" pitchFamily="0" charset="0"/>
                <a:cs typeface="Times New Roman" pitchFamily="18" charset="0"/>
              </a:rPr>
              <a:t>EMPLOYEE DATA  ANALYSIS</a:t>
            </a:r>
            <a:endParaRPr lang="zh-CN" altLang="en-US" sz="8000" b="1"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59251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2745314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666712" y="2000240"/>
            <a:ext cx="8477288"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1" u="none" strike="noStrike" kern="1200" cap="none" spc="0" baseline="0">
                <a:solidFill>
                  <a:schemeClr val="tx1"/>
                </a:solidFill>
                <a:latin typeface="Calibri" pitchFamily="0" charset="0"/>
                <a:ea typeface="宋体" pitchFamily="0" charset="0"/>
                <a:cs typeface="Calibri" pitchFamily="0" charset="0"/>
              </a:rPr>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869695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666712" y="4643446"/>
            <a:ext cx="84772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
        <p:nvSpPr>
          <p:cNvPr id="125" name="矩形"/>
          <p:cNvSpPr>
            <a:spLocks/>
          </p:cNvSpPr>
          <p:nvPr/>
        </p:nvSpPr>
        <p:spPr>
          <a:xfrm rot="0">
            <a:off x="666712" y="2000240"/>
            <a:ext cx="8477288"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1" u="none" strike="noStrike" kern="1200" cap="none" spc="0" baseline="0">
                <a:solidFill>
                  <a:schemeClr val="tx1"/>
                </a:solidFill>
                <a:latin typeface="Calibri" pitchFamily="0" charset="0"/>
                <a:ea typeface="宋体" pitchFamily="0" charset="0"/>
                <a:cs typeface="Calibri" pitchFamily="0" charset="0"/>
              </a:rPr>
              <a:t>- *Salary Adjustments*: Implement changes in salary structures, such as pay raises, reclassification of positions, or introduction of new pay bands. </a:t>
            </a:r>
            <a:r>
              <a:rPr lang="en-US" altLang="zh-CN" sz="2800" b="1" i="1" u="none" strike="noStrike" kern="1200" cap="none" spc="0" baseline="0">
                <a:solidFill>
                  <a:schemeClr val="tx1"/>
                </a:solidFill>
                <a:latin typeface="Calibri" pitchFamily="0" charset="0"/>
                <a:ea typeface="宋体" pitchFamily="0" charset="0"/>
                <a:cs typeface="Calibri" pitchFamily="0" charset="0"/>
              </a:rPr>
              <a:t>                      </a:t>
            </a:r>
            <a:r>
              <a:rPr lang="en-US" altLang="zh-CN" sz="2800" b="1" i="1" u="none" strike="noStrike" kern="1200" cap="none" spc="0" baseline="0">
                <a:solidFill>
                  <a:schemeClr val="tx1"/>
                </a:solidFill>
                <a:latin typeface="Calibri" pitchFamily="0" charset="0"/>
                <a:ea typeface="宋体" pitchFamily="0" charset="0"/>
                <a:cs typeface="Calibri" pitchFamily="0" charset="0"/>
              </a:rPr>
              <a:t>- *Policy Development*: Formulate or revise compensation policies to ensure alignment with organizational goals and market standards</a:t>
            </a:r>
            <a:r>
              <a:rPr lang="en-US" altLang="zh-CN" sz="2800" b="1" i="1" u="none" strike="noStrike" kern="1200" cap="none" spc="0" baseline="0">
                <a:solidFill>
                  <a:schemeClr val="tx1"/>
                </a:solidFill>
                <a:latin typeface="Calibri" pitchFamily="0" charset="0"/>
                <a:ea typeface="宋体" pitchFamily="0" charset="0"/>
                <a:cs typeface="Calibri" pitchFamily="0" charset="0"/>
              </a:rPr>
              <a:t>.                         </a:t>
            </a:r>
            <a:r>
              <a:rPr lang="en-US" altLang="zh-CN" sz="2800" b="1" i="1" u="none" strike="noStrike" kern="1200" cap="none" spc="0" baseline="0">
                <a:solidFill>
                  <a:schemeClr val="tx1"/>
                </a:solidFill>
                <a:latin typeface="Calibri" pitchFamily="0" charset="0"/>
                <a:ea typeface="宋体" pitchFamily="0" charset="0"/>
                <a:cs typeface="Calibri" pitchFamily="0" charset="0"/>
              </a:rPr>
              <a:t>- *Reporting*: Provide detailed reports to leadership, highlighting key findings and recommendations for future compensation strategies.</a:t>
            </a:r>
            <a:endParaRPr lang="zh-CN" altLang="en-US" sz="2800" b="1"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06088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738150" y="2413338"/>
            <a:ext cx="8405850" cy="3577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 *</a:t>
            </a:r>
            <a:r>
              <a:rPr lang="en-US" altLang="zh-CN" sz="2800" b="1" i="0" u="none" strike="noStrike" kern="1200" cap="none" spc="0" baseline="0">
                <a:solidFill>
                  <a:schemeClr val="tx1"/>
                </a:solidFill>
                <a:latin typeface="Calibri" pitchFamily="0" charset="0"/>
                <a:ea typeface="宋体" pitchFamily="0" charset="0"/>
                <a:cs typeface="Calibri" pitchFamily="0" charset="0"/>
              </a:rPr>
              <a:t>Individual Employees*: Though not directly involved in the analysis process, employees are end users of the outcomes. They are impacted by salary decisions and may seek transparency in how their compensation is determined</a:t>
            </a:r>
            <a:r>
              <a:rPr lang="en-US" altLang="zh-CN" sz="2800" b="1" i="0" u="none" strike="noStrike" kern="1200" cap="none" spc="0" baseline="0">
                <a:solidFill>
                  <a:schemeClr val="tx1"/>
                </a:solidFill>
                <a:latin typeface="Calibri" pitchFamily="0" charset="0"/>
                <a:ea typeface="宋体" pitchFamily="0" charset="0"/>
                <a:cs typeface="Calibri" pitchFamily="0" charset="0"/>
              </a:rPr>
              <a:t>.                                                                                                                                                                                        *</a:t>
            </a:r>
            <a:r>
              <a:rPr lang="en-US" altLang="zh-CN" sz="2800" b="1" i="0" u="none" strike="noStrike" kern="1200" cap="none" spc="0" baseline="0">
                <a:solidFill>
                  <a:schemeClr val="tx1"/>
                </a:solidFill>
                <a:latin typeface="Calibri" pitchFamily="0" charset="0"/>
                <a:ea typeface="宋体" pitchFamily="0" charset="0"/>
                <a:cs typeface="Calibri" pitchFamily="0" charset="0"/>
              </a:rPr>
              <a:t>Employee Representatives/Unions*: Use salary data to negotiate fair wages, benefits, and working conditions on behalf of employees.</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84120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3048000" y="2551837"/>
            <a:ext cx="60960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1" u="none" strike="noStrike" kern="1200" cap="none" spc="0" baseline="0">
                <a:solidFill>
                  <a:schemeClr val="tx1"/>
                </a:solidFill>
                <a:latin typeface="Calibri" pitchFamily="0" charset="0"/>
                <a:ea typeface="宋体" pitchFamily="0" charset="0"/>
                <a:cs typeface="Calibri" pitchFamily="0" charset="0"/>
              </a:rPr>
              <a:t> - *Solution*: By benchmarking against industry standards, employee salary data helps organizations set competitive pay levels that attract and retain top talent.  </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*Value Proposition*: Increases the organization's ability to attract high-quality candidates, reduce turnover, and maintain a strong employer brand in the marketplace</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245606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809588" y="1142985"/>
            <a:ext cx="8334412"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1" u="none" strike="noStrike" kern="1200" cap="none" spc="0" baseline="0">
                <a:solidFill>
                  <a:schemeClr val="tx1"/>
                </a:solidFill>
                <a:latin typeface="Calibri" pitchFamily="0" charset="0"/>
                <a:ea typeface="宋体" pitchFamily="0" charset="0"/>
                <a:cs typeface="Calibri" pitchFamily="0" charset="0"/>
              </a:rPr>
              <a:t>1. </a:t>
            </a:r>
            <a:r>
              <a:rPr lang="en-US" altLang="zh-CN" sz="2400" b="1" i="1" u="none" strike="noStrike" kern="1200" cap="none" spc="0" baseline="0">
                <a:solidFill>
                  <a:schemeClr val="tx1"/>
                </a:solidFill>
                <a:latin typeface="Calibri" pitchFamily="0" charset="0"/>
                <a:ea typeface="宋体" pitchFamily="0" charset="0"/>
                <a:cs typeface="Calibri" pitchFamily="0" charset="0"/>
              </a:rPr>
              <a:t>*Job Level*   - *Description*: The level or grade of the employee’s position within the organization’s hierarchy</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*Type*: Categorical (String or Integer</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*Example*: "Junior", "Mid", "Senior", "Level 1", "Level </a:t>
            </a:r>
            <a:r>
              <a:rPr lang="en-US" altLang="zh-CN" sz="2400" b="1" i="1" u="none" strike="noStrike" kern="1200" cap="none" spc="0" baseline="0">
                <a:solidFill>
                  <a:schemeClr val="tx1"/>
                </a:solidFill>
                <a:latin typeface="Calibri" pitchFamily="0" charset="0"/>
                <a:ea typeface="宋体" pitchFamily="0" charset="0"/>
                <a:cs typeface="Calibri" pitchFamily="0" charset="0"/>
              </a:rPr>
              <a:t>2“                          2. </a:t>
            </a:r>
            <a:r>
              <a:rPr lang="en-US" altLang="zh-CN" sz="2400" b="1" i="1" u="none" strike="noStrike" kern="1200" cap="none" spc="0" baseline="0">
                <a:solidFill>
                  <a:schemeClr val="tx1"/>
                </a:solidFill>
                <a:latin typeface="Calibri" pitchFamily="0" charset="0"/>
                <a:ea typeface="宋体" pitchFamily="0" charset="0"/>
                <a:cs typeface="Calibri" pitchFamily="0" charset="0"/>
              </a:rPr>
              <a:t>*Base Salary*   - *Description*: The annual base salary of the employee</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*Type*: Numerical (Float or Integer)   - *Example*: 60,000; 85,000; 120,0007. *Bonus</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*Description*: The total bonus amount received by the employee in a given year</a:t>
            </a:r>
            <a:r>
              <a:rPr lang="en-US" altLang="zh-CN" sz="2400" b="1" i="1" u="none" strike="noStrike" kern="1200" cap="none" spc="0" baseline="0">
                <a:solidFill>
                  <a:schemeClr val="tx1"/>
                </a:solidFill>
                <a:latin typeface="Calibri" pitchFamily="0" charset="0"/>
                <a:ea typeface="宋体" pitchFamily="0" charset="0"/>
                <a:cs typeface="Calibri" pitchFamily="0" charset="0"/>
              </a:rPr>
              <a:t>.                                                                    </a:t>
            </a:r>
            <a:r>
              <a:rPr lang="en-US" altLang="zh-CN" sz="2400" b="1" i="1" u="none" strike="noStrike" kern="1200" cap="none" spc="0" baseline="0">
                <a:solidFill>
                  <a:schemeClr val="tx1"/>
                </a:solidFill>
                <a:latin typeface="Calibri" pitchFamily="0" charset="0"/>
                <a:ea typeface="宋体" pitchFamily="0" charset="0"/>
                <a:cs typeface="Calibri" pitchFamily="0" charset="0"/>
              </a:rPr>
              <a:t>- *Type*: Numerical (Float or Integer)   - *Example*: 5,000; 10,000; 15,000</a:t>
            </a:r>
            <a:endParaRPr lang="zh-CN" altLang="en-US" sz="2400" b="1"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604717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1" name="矩形"/>
          <p:cNvSpPr>
            <a:spLocks/>
          </p:cNvSpPr>
          <p:nvPr/>
        </p:nvSpPr>
        <p:spPr>
          <a:xfrm rot="0">
            <a:off x="3048000" y="1443841"/>
            <a:ext cx="6096000" cy="570166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1</a:t>
            </a:r>
            <a:r>
              <a:rPr lang="en-US" altLang="zh-CN" sz="2000" b="1" i="0" u="sng" strike="noStrike" kern="1200" cap="none" spc="0" baseline="0">
                <a:solidFill>
                  <a:schemeClr val="tx1"/>
                </a:solidFill>
                <a:latin typeface="Calibri" pitchFamily="0" charset="0"/>
                <a:ea typeface="宋体" pitchFamily="0" charset="0"/>
                <a:cs typeface="Calibri" pitchFamily="0" charset="0"/>
              </a:rPr>
              <a:t>. </a:t>
            </a:r>
            <a:r>
              <a:rPr lang="en-US" altLang="zh-CN" sz="2000" b="1" i="0" u="sng" strike="noStrike" kern="1200" cap="none" spc="0" baseline="0">
                <a:solidFill>
                  <a:schemeClr val="tx1"/>
                </a:solidFill>
                <a:latin typeface="Calibri" pitchFamily="0" charset="0"/>
                <a:ea typeface="宋体" pitchFamily="0" charset="0"/>
                <a:cs typeface="Calibri" pitchFamily="0" charset="0"/>
              </a:rPr>
              <a:t>*Employee Engagement and Transparency Tools</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*Wow Factor*: Introduce interactive dashboards where employees can explore their own compensation data, understand how their salary compares within the company and industry, and see potential career paths with corresponding salary projections. </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*Impact*: Increases transparency and trust, leading to higher employee engagement and a stronger sense of ownership over their career </a:t>
            </a:r>
            <a:r>
              <a:rPr lang="en-US" altLang="zh-CN" sz="2000" b="1" i="0" u="none" strike="noStrike" kern="1200" cap="none" spc="0" baseline="0">
                <a:solidFill>
                  <a:schemeClr val="tx1"/>
                </a:solidFill>
                <a:latin typeface="Calibri" pitchFamily="0" charset="0"/>
                <a:ea typeface="宋体" pitchFamily="0" charset="0"/>
                <a:cs typeface="Calibri" pitchFamily="0" charset="0"/>
              </a:rPr>
              <a:t>development.                                                                </a:t>
            </a:r>
            <a:r>
              <a:rPr lang="en-US" altLang="zh-CN" sz="2000" b="1" i="0" u="sng" strike="noStrike" kern="1200" cap="none" spc="0" baseline="0">
                <a:solidFill>
                  <a:schemeClr val="tx1"/>
                </a:solidFill>
                <a:latin typeface="Calibri" pitchFamily="0" charset="0"/>
                <a:ea typeface="宋体" pitchFamily="0" charset="0"/>
                <a:cs typeface="Calibri" pitchFamily="0" charset="0"/>
              </a:rPr>
              <a:t>2. </a:t>
            </a:r>
            <a:r>
              <a:rPr lang="en-US" altLang="zh-CN" sz="2000" b="1" i="0" u="sng" strike="noStrike" kern="1200" cap="none" spc="0" baseline="0">
                <a:solidFill>
                  <a:schemeClr val="tx1"/>
                </a:solidFill>
                <a:latin typeface="Calibri" pitchFamily="0" charset="0"/>
                <a:ea typeface="宋体" pitchFamily="0" charset="0"/>
                <a:cs typeface="Calibri" pitchFamily="0" charset="0"/>
              </a:rPr>
              <a:t>*Compliance Automation</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*Wow Factor*: Automate compliance checks against local, state, and federal regulations in real-time, ensuring that all salary decisions are legally sound without requiring manual intervention</a:t>
            </a:r>
            <a:r>
              <a:rPr lang="en-US" altLang="zh-CN" sz="2000" b="1" i="0" u="none" strike="noStrike" kern="1200" cap="none" spc="0" baseline="0">
                <a:solidFill>
                  <a:schemeClr val="tx1"/>
                </a:solidFill>
                <a:latin typeface="Calibri" pitchFamily="0" charset="0"/>
                <a:ea typeface="宋体" pitchFamily="0" charset="0"/>
                <a:cs typeface="Calibri" pitchFamily="0" charset="0"/>
              </a:rPr>
              <a:t>.                                                                                          </a:t>
            </a:r>
            <a:r>
              <a:rPr lang="en-US" altLang="zh-CN" sz="2000" b="1" i="0" u="none" strike="noStrike" kern="1200" cap="none" spc="0" baseline="0">
                <a:solidFill>
                  <a:schemeClr val="tx1"/>
                </a:solidFill>
                <a:latin typeface="Calibri" pitchFamily="0" charset="0"/>
                <a:ea typeface="宋体" pitchFamily="0" charset="0"/>
                <a:cs typeface="Calibri" pitchFamily="0" charset="0"/>
              </a:rPr>
              <a:t>- *Impact*: Minimizes legal risks and administrative overhead, allowing HR teams to focus on strategic initiatives rather than regulatory compliance</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951889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2024-09-27T02:43:22Z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