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7" r:id="rId6"/>
    <p:sldId id="260" r:id="rId7"/>
    <p:sldId id="263" r:id="rId8"/>
    <p:sldId id="264" r:id="rId9"/>
    <p:sldId id="265" r:id="rId10"/>
    <p:sldId id="266" r:id="rId11"/>
    <p:sldId id="261" r:id="rId12"/>
  </p:sldIdLst>
  <p:sldSz cx="9144000" cy="5143500" type="screen16x9"/>
  <p:notesSz cx="6858000" cy="9144000"/>
  <p:embeddedFontLst>
    <p:embeddedFont>
      <p:font typeface="Georgia" pitchFamily="18" charset="0"/>
      <p:regular r:id="rId14"/>
      <p:bold r:id="rId15"/>
      <p:italic r:id="rId16"/>
      <p:boldItalic r:id="rId17"/>
    </p:embeddedFont>
    <p:embeddedFont>
      <p:font typeface="Montserrat" charset="0"/>
      <p:regular r:id="rId18"/>
      <p:bold r:id="rId19"/>
      <p:italic r:id="rId20"/>
      <p:boldItalic r:id="rId21"/>
    </p:embeddedFont>
    <p:embeddedFont>
      <p:font typeface="Impact" pitchFamily="34" charset="0"/>
      <p:regular r:id="rId22"/>
    </p:embeddedFont>
    <p:embeddedFont>
      <p:font typeface="La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99" autoAdjust="0"/>
    <p:restoredTop sz="94660"/>
  </p:normalViewPr>
  <p:slideViewPr>
    <p:cSldViewPr snapToGrid="0">
      <p:cViewPr>
        <p:scale>
          <a:sx n="75" d="100"/>
          <a:sy n="75" d="100"/>
        </p:scale>
        <p:origin x="-348" y="49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c84493c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c84493c1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adbd3ff7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adbd3ff7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adbd3ff75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adbd3ff7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2adbd3ff7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2adbd3ff7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adbd3ff7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adbd3ff7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53725" y="259800"/>
            <a:ext cx="5017500" cy="14040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460" b="1" u="sng" dirty="0">
                <a:latin typeface="Georgia"/>
                <a:ea typeface="Georgia"/>
                <a:cs typeface="Georgia"/>
                <a:sym typeface="Georgia"/>
              </a:rPr>
              <a:t>DRIVER DROWSINESS</a:t>
            </a:r>
            <a:endParaRPr sz="2460" b="1" u="sng">
              <a:latin typeface="Georgia"/>
              <a:ea typeface="Georgia"/>
              <a:cs typeface="Georgia"/>
              <a:sym typeface="Georgia"/>
            </a:endParaRPr>
          </a:p>
          <a:p>
            <a:pPr marL="0" lvl="0" indent="457200" algn="l" rtl="0">
              <a:spcBef>
                <a:spcPts val="0"/>
              </a:spcBef>
              <a:spcAft>
                <a:spcPts val="0"/>
              </a:spcAft>
              <a:buClr>
                <a:srgbClr val="000000"/>
              </a:buClr>
              <a:buSzPts val="990"/>
              <a:buFont typeface="Arial"/>
              <a:buNone/>
            </a:pPr>
            <a:r>
              <a:rPr lang="en-GB" sz="2460" b="1" u="sng" dirty="0">
                <a:latin typeface="Georgia"/>
                <a:ea typeface="Georgia"/>
                <a:cs typeface="Georgia"/>
                <a:sym typeface="Georgia"/>
              </a:rPr>
              <a:t>MONITORING </a:t>
            </a:r>
            <a:r>
              <a:rPr lang="en-GB" sz="2460" b="1" u="sng" dirty="0" smtClean="0">
                <a:latin typeface="Georgia"/>
                <a:ea typeface="Georgia"/>
                <a:cs typeface="Georgia"/>
                <a:sym typeface="Georgia"/>
              </a:rPr>
              <a:t>SYSTEM    </a:t>
            </a:r>
            <a:r>
              <a:rPr lang="en-GB" sz="2460" b="1" u="sng" dirty="0">
                <a:latin typeface="Georgia"/>
                <a:ea typeface="Georgia"/>
                <a:cs typeface="Georgia"/>
                <a:sym typeface="Georgia"/>
              </a:rPr>
              <a:t>		</a:t>
            </a:r>
            <a:r>
              <a:rPr lang="en-GB" sz="2460" b="1" dirty="0">
                <a:latin typeface="Georgia"/>
                <a:ea typeface="Georgia"/>
                <a:cs typeface="Georgia"/>
                <a:sym typeface="Georgia"/>
              </a:rPr>
              <a:t>–</a:t>
            </a:r>
            <a:r>
              <a:rPr lang="en-GB" sz="2460" b="1" u="sng" dirty="0" err="1">
                <a:latin typeface="Georgia"/>
                <a:ea typeface="Georgia"/>
                <a:cs typeface="Georgia"/>
                <a:sym typeface="Georgia"/>
              </a:rPr>
              <a:t>UsingOpenCV</a:t>
            </a:r>
            <a:endParaRPr sz="4200"/>
          </a:p>
        </p:txBody>
      </p:sp>
      <p:sp>
        <p:nvSpPr>
          <p:cNvPr id="135" name="Google Shape;135;p13"/>
          <p:cNvSpPr txBox="1">
            <a:spLocks noGrp="1"/>
          </p:cNvSpPr>
          <p:nvPr>
            <p:ph type="subTitle" idx="1"/>
          </p:nvPr>
        </p:nvSpPr>
        <p:spPr>
          <a:xfrm>
            <a:off x="5126550" y="2785100"/>
            <a:ext cx="3650100" cy="182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i="1" dirty="0">
                <a:latin typeface="Impact"/>
                <a:ea typeface="Impact"/>
                <a:cs typeface="Impact"/>
                <a:sym typeface="Impact"/>
              </a:rPr>
              <a:t>Done by:-</a:t>
            </a:r>
            <a:endParaRPr sz="2300" i="1">
              <a:latin typeface="Impact"/>
              <a:ea typeface="Impact"/>
              <a:cs typeface="Impact"/>
              <a:sym typeface="Impact"/>
            </a:endParaRPr>
          </a:p>
          <a:p>
            <a:pPr marL="0" lvl="0" indent="0" algn="l" rtl="0">
              <a:spcBef>
                <a:spcPts val="0"/>
              </a:spcBef>
              <a:spcAft>
                <a:spcPts val="0"/>
              </a:spcAft>
              <a:buNone/>
            </a:pPr>
            <a:r>
              <a:rPr lang="en-GB" sz="2300" i="1" dirty="0">
                <a:latin typeface="Impact"/>
                <a:ea typeface="Impact"/>
                <a:cs typeface="Impact"/>
                <a:sym typeface="Impact"/>
              </a:rPr>
              <a:t>	# Vishnu </a:t>
            </a:r>
            <a:r>
              <a:rPr lang="en-GB" sz="2300" i="1" dirty="0" err="1">
                <a:latin typeface="Impact"/>
                <a:ea typeface="Impact"/>
                <a:cs typeface="Impact"/>
                <a:sym typeface="Impact"/>
              </a:rPr>
              <a:t>Prakash</a:t>
            </a:r>
            <a:r>
              <a:rPr lang="en-GB" sz="2300" i="1" dirty="0">
                <a:latin typeface="Impact"/>
                <a:ea typeface="Impact"/>
                <a:cs typeface="Impact"/>
                <a:sym typeface="Impact"/>
              </a:rPr>
              <a:t> L</a:t>
            </a:r>
            <a:endParaRPr sz="2300" i="1">
              <a:latin typeface="Impact"/>
              <a:ea typeface="Impact"/>
              <a:cs typeface="Impact"/>
              <a:sym typeface="Impact"/>
            </a:endParaRPr>
          </a:p>
          <a:p>
            <a:pPr marL="0" lvl="0" indent="0" algn="l" rtl="0">
              <a:spcBef>
                <a:spcPts val="0"/>
              </a:spcBef>
              <a:spcAft>
                <a:spcPts val="0"/>
              </a:spcAft>
              <a:buNone/>
            </a:pPr>
            <a:r>
              <a:rPr lang="en-GB" sz="2300" i="1" dirty="0">
                <a:latin typeface="Impact"/>
                <a:ea typeface="Impact"/>
                <a:cs typeface="Impact"/>
                <a:sym typeface="Impact"/>
              </a:rPr>
              <a:t>	# </a:t>
            </a:r>
            <a:r>
              <a:rPr lang="en-GB" sz="2300" i="1" dirty="0" err="1">
                <a:latin typeface="Impact"/>
                <a:ea typeface="Impact"/>
                <a:cs typeface="Impact"/>
                <a:sym typeface="Impact"/>
              </a:rPr>
              <a:t>Thiviyanath</a:t>
            </a:r>
            <a:r>
              <a:rPr lang="en-GB" sz="2300" i="1" dirty="0">
                <a:latin typeface="Impact"/>
                <a:ea typeface="Impact"/>
                <a:cs typeface="Impact"/>
                <a:sym typeface="Impact"/>
              </a:rPr>
              <a:t> G</a:t>
            </a:r>
            <a:endParaRPr sz="2300" i="1">
              <a:latin typeface="Impact"/>
              <a:ea typeface="Impact"/>
              <a:cs typeface="Impact"/>
              <a:sym typeface="Impact"/>
            </a:endParaRPr>
          </a:p>
          <a:p>
            <a:pPr marL="0" lvl="0" indent="0" algn="l" rtl="0">
              <a:spcBef>
                <a:spcPts val="0"/>
              </a:spcBef>
              <a:spcAft>
                <a:spcPts val="0"/>
              </a:spcAft>
              <a:buNone/>
            </a:pPr>
            <a:r>
              <a:rPr lang="en-GB" sz="2300" i="1" dirty="0">
                <a:latin typeface="Impact"/>
                <a:ea typeface="Impact"/>
                <a:cs typeface="Impact"/>
                <a:sym typeface="Impact"/>
              </a:rPr>
              <a:t>	# </a:t>
            </a:r>
            <a:r>
              <a:rPr lang="en-GB" sz="2300" i="1" dirty="0" err="1">
                <a:latin typeface="Impact"/>
                <a:ea typeface="Impact"/>
                <a:cs typeface="Impact"/>
                <a:sym typeface="Impact"/>
              </a:rPr>
              <a:t>Vishal</a:t>
            </a:r>
            <a:r>
              <a:rPr lang="en-GB" sz="2300" i="1" dirty="0">
                <a:latin typeface="Impact"/>
                <a:ea typeface="Impact"/>
                <a:cs typeface="Impact"/>
                <a:sym typeface="Impact"/>
              </a:rPr>
              <a:t> </a:t>
            </a:r>
            <a:r>
              <a:rPr lang="en-GB" sz="2300" i="1" dirty="0" err="1" smtClean="0">
                <a:latin typeface="Impact"/>
                <a:ea typeface="Impact"/>
                <a:cs typeface="Impact"/>
                <a:sym typeface="Impact"/>
              </a:rPr>
              <a:t>Rajashekar</a:t>
            </a:r>
            <a:endParaRPr sz="2300" i="1">
              <a:latin typeface="Impact"/>
              <a:ea typeface="Impact"/>
              <a:cs typeface="Impact"/>
              <a:sym typeface="Impac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0390C-CE91-007F-BFDA-037C698F0E7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2EB7E64-C9B7-3D1E-FD11-E5C96E69C329}"/>
              </a:ext>
            </a:extLst>
          </p:cNvPr>
          <p:cNvSpPr>
            <a:spLocks noGrp="1"/>
          </p:cNvSpPr>
          <p:nvPr>
            <p:ph type="body" idx="1"/>
          </p:nvPr>
        </p:nvSpPr>
        <p:spPr/>
        <p:txBody>
          <a:bodyPr>
            <a:norm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We conclude that by designing a hybrid drowsiness detection system that combines non-</a:t>
            </a:r>
            <a:r>
              <a:rPr lang="en-US" sz="2000" b="1" i="0" dirty="0" err="1">
                <a:solidFill>
                  <a:schemeClr val="bg1"/>
                </a:solidFill>
                <a:effectLst/>
                <a:latin typeface="Times New Roman" panose="02020603050405020304" pitchFamily="18" charset="0"/>
                <a:cs typeface="Times New Roman" panose="02020603050405020304" pitchFamily="18" charset="0"/>
              </a:rPr>
              <a:t>intusive</a:t>
            </a:r>
            <a:r>
              <a:rPr lang="en-US" sz="2000" b="1" i="0" dirty="0">
                <a:solidFill>
                  <a:schemeClr val="bg1"/>
                </a:solidFill>
                <a:effectLst/>
                <a:latin typeface="Times New Roman" panose="02020603050405020304" pitchFamily="18" charset="0"/>
                <a:cs typeface="Times New Roman" panose="02020603050405020304" pitchFamily="18" charset="0"/>
              </a:rPr>
              <a:t> physiological measures with other measures one would accurately determine the drowsiness level of a driver. A number of road accidents might then be avoided if an alert is sent to a driver that is deemed drowsy.</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4751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677290" y="2164760"/>
            <a:ext cx="4587000" cy="1148700"/>
          </a:xfrm>
          <a:prstGeom prst="rect">
            <a:avLst/>
          </a:prstGeom>
        </p:spPr>
        <p:txBody>
          <a:bodyPr spcFirstLastPara="1" wrap="square" lIns="91425" tIns="91425" rIns="91425" bIns="91425" anchor="ctr" anchorCtr="0">
            <a:normAutofit/>
          </a:bodyPr>
          <a:lstStyle/>
          <a:p>
            <a:pPr marL="914400" lvl="0" indent="0" algn="l" rtl="0">
              <a:spcBef>
                <a:spcPts val="0"/>
              </a:spcBef>
              <a:spcAft>
                <a:spcPts val="0"/>
              </a:spcAft>
              <a:buNone/>
            </a:pPr>
            <a:r>
              <a:rPr lang="en-US" b="1" dirty="0">
                <a:latin typeface="Times New Roman" panose="02020603050405020304" pitchFamily="18" charset="0"/>
                <a:ea typeface="Amatic SC"/>
                <a:cs typeface="Times New Roman" panose="02020603050405020304" pitchFamily="18" charset="0"/>
                <a:sym typeface="Amatic SC"/>
              </a:rPr>
              <a:t>THANK YOU</a:t>
            </a:r>
            <a:endParaRPr b="1" dirty="0">
              <a:latin typeface="Times New Roman" panose="02020603050405020304" pitchFamily="18" charset="0"/>
              <a:ea typeface="Amatic SC"/>
              <a:cs typeface="Times New Roman" panose="02020603050405020304" pitchFamily="18" charset="0"/>
              <a:sym typeface="Amatic S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700" b="1" dirty="0">
                <a:latin typeface="Times New Roman" panose="02020603050405020304" pitchFamily="18" charset="0"/>
                <a:cs typeface="Times New Roman" panose="02020603050405020304" pitchFamily="18" charset="0"/>
              </a:rPr>
              <a:t>OBJECTIVE:-</a:t>
            </a:r>
            <a:endParaRPr sz="2700" b="1" dirty="0">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type="body" idx="1"/>
          </p:nvPr>
        </p:nvSpPr>
        <p:spPr>
          <a:xfrm>
            <a:off x="1297500" y="953750"/>
            <a:ext cx="7038900" cy="2259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b="1" dirty="0">
                <a:latin typeface="Times New Roman" panose="02020603050405020304" pitchFamily="18" charset="0"/>
                <a:cs typeface="Times New Roman" panose="02020603050405020304" pitchFamily="18" charset="0"/>
              </a:rPr>
              <a:t> Nowadays the driver safety in the car is one of the most wanted system to avoid accidents. Our objective of the project is to ensure the safety system. For enhancing the safety, we are detecting the eye blinks of the driver and estimating the driver status and warn the driver with a alarm sound</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142" name="Google Shape;142;p14"/>
          <p:cNvPicPr preferRelativeResize="0"/>
          <p:nvPr/>
        </p:nvPicPr>
        <p:blipFill>
          <a:blip r:embed="rId3">
            <a:alphaModFix/>
          </a:blip>
          <a:stretch>
            <a:fillRect/>
          </a:stretch>
        </p:blipFill>
        <p:spPr>
          <a:xfrm>
            <a:off x="766350" y="3213350"/>
            <a:ext cx="3597849" cy="1666000"/>
          </a:xfrm>
          <a:prstGeom prst="rect">
            <a:avLst/>
          </a:prstGeom>
          <a:noFill/>
          <a:ln>
            <a:noFill/>
          </a:ln>
        </p:spPr>
      </p:pic>
      <p:pic>
        <p:nvPicPr>
          <p:cNvPr id="143" name="Google Shape;143;p14"/>
          <p:cNvPicPr preferRelativeResize="0"/>
          <p:nvPr/>
        </p:nvPicPr>
        <p:blipFill>
          <a:blip r:embed="rId4">
            <a:alphaModFix/>
          </a:blip>
          <a:stretch>
            <a:fillRect/>
          </a:stretch>
        </p:blipFill>
        <p:spPr>
          <a:xfrm>
            <a:off x="4994876" y="3233675"/>
            <a:ext cx="3341525" cy="16253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6540300" cy="579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3000" b="1" dirty="0"/>
              <a:t> </a:t>
            </a:r>
            <a:r>
              <a:rPr lang="en-GB" sz="3000" b="1" dirty="0">
                <a:latin typeface="Times New Roman" panose="02020603050405020304" pitchFamily="18" charset="0"/>
                <a:cs typeface="Times New Roman" panose="02020603050405020304" pitchFamily="18" charset="0"/>
              </a:rPr>
              <a:t>ABSTRACT:-</a:t>
            </a:r>
            <a:endParaRPr sz="3000" b="1" dirty="0">
              <a:latin typeface="Times New Roman" panose="02020603050405020304" pitchFamily="18" charset="0"/>
              <a:cs typeface="Times New Roman" panose="02020603050405020304" pitchFamily="18" charset="0"/>
            </a:endParaRPr>
          </a:p>
        </p:txBody>
      </p:sp>
      <p:sp>
        <p:nvSpPr>
          <p:cNvPr id="149" name="Google Shape;149;p15"/>
          <p:cNvSpPr txBox="1">
            <a:spLocks noGrp="1"/>
          </p:cNvSpPr>
          <p:nvPr>
            <p:ph type="body" idx="1"/>
          </p:nvPr>
        </p:nvSpPr>
        <p:spPr>
          <a:xfrm>
            <a:off x="1383775" y="1259475"/>
            <a:ext cx="7038900" cy="291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dirty="0">
                <a:latin typeface="Times New Roman" panose="02020603050405020304" pitchFamily="18" charset="0"/>
                <a:ea typeface="Georgia"/>
                <a:cs typeface="Times New Roman" panose="02020603050405020304" pitchFamily="18" charset="0"/>
                <a:sym typeface="Georgia"/>
              </a:rPr>
              <a:t>Drowsiness detection is a safety technology that can prevent accidents that are caused by drivers who fell asleep while driving.</a:t>
            </a:r>
            <a:endParaRPr sz="1800" b="1" dirty="0">
              <a:latin typeface="Times New Roman" panose="02020603050405020304" pitchFamily="18" charset="0"/>
              <a:ea typeface="Georgia"/>
              <a:cs typeface="Times New Roman" panose="02020603050405020304" pitchFamily="18" charset="0"/>
              <a:sym typeface="Georgia"/>
            </a:endParaRPr>
          </a:p>
          <a:p>
            <a:pPr marL="0" lvl="0" indent="0" rtl="0">
              <a:spcBef>
                <a:spcPts val="1400"/>
              </a:spcBef>
              <a:spcAft>
                <a:spcPts val="0"/>
              </a:spcAft>
              <a:buNone/>
            </a:pPr>
            <a:r>
              <a:rPr lang="en-GB" sz="1800" b="1" dirty="0">
                <a:latin typeface="Times New Roman" panose="02020603050405020304" pitchFamily="18" charset="0"/>
                <a:ea typeface="Georgia"/>
                <a:cs typeface="Times New Roman" panose="02020603050405020304" pitchFamily="18" charset="0"/>
                <a:sym typeface="Georgia"/>
              </a:rPr>
              <a:t>The objective of this intermediate Python project is to build a drowsiness detection system that will detect that a person’s eyes are closed for a few seconds. This system will alert the driver when drowsiness is detected with a alarm(beep) sound.</a:t>
            </a:r>
            <a:endParaRPr sz="1800" b="1" dirty="0">
              <a:latin typeface="Times New Roman" panose="02020603050405020304" pitchFamily="18" charset="0"/>
              <a:ea typeface="Georgia"/>
              <a:cs typeface="Times New Roman" panose="02020603050405020304" pitchFamily="18" charset="0"/>
              <a:sym typeface="Georgia"/>
            </a:endParaRPr>
          </a:p>
          <a:p>
            <a:pPr marL="0" lvl="0" indent="0" rtl="0">
              <a:spcBef>
                <a:spcPts val="1400"/>
              </a:spcBef>
              <a:spcAft>
                <a:spcPts val="1200"/>
              </a:spcAft>
              <a:buNone/>
            </a:pPr>
            <a:r>
              <a:rPr lang="en-US" sz="1800" b="1" i="0" dirty="0">
                <a:solidFill>
                  <a:schemeClr val="bg1"/>
                </a:solidFill>
                <a:effectLst/>
                <a:latin typeface="Times New Roman" panose="02020603050405020304" pitchFamily="18" charset="0"/>
                <a:cs typeface="Times New Roman" panose="02020603050405020304" pitchFamily="18" charset="0"/>
              </a:rPr>
              <a:t>Drowsy Driver Detection System has been developed using a non-intrusive machine vision based concepts.</a:t>
            </a:r>
            <a:endParaRPr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6900300" cy="45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SOFTWARE &amp; HARDWARE REQUIREMENTS:-</a:t>
            </a:r>
            <a:endParaRPr b="1"/>
          </a:p>
        </p:txBody>
      </p:sp>
      <p:sp>
        <p:nvSpPr>
          <p:cNvPr id="155" name="Google Shape;155;p16"/>
          <p:cNvSpPr txBox="1">
            <a:spLocks noGrp="1"/>
          </p:cNvSpPr>
          <p:nvPr>
            <p:ph type="body" idx="1"/>
          </p:nvPr>
        </p:nvSpPr>
        <p:spPr>
          <a:xfrm>
            <a:off x="1297500" y="851550"/>
            <a:ext cx="7038900" cy="362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Times New Roman" panose="02020603050405020304" pitchFamily="18" charset="0"/>
                <a:ea typeface="Georgia"/>
                <a:cs typeface="Times New Roman" panose="02020603050405020304" pitchFamily="18" charset="0"/>
                <a:sym typeface="Georgia"/>
              </a:rPr>
              <a:t>  The requirement for this Python project is a webcam through which we will capture images. You need to have Python (3.6 version recommended) installed on your system, then using pip, you can install the necessary packages.</a:t>
            </a:r>
            <a:endParaRPr sz="2000" b="1" dirty="0">
              <a:latin typeface="Times New Roman" panose="02020603050405020304" pitchFamily="18" charset="0"/>
              <a:ea typeface="Georgia"/>
              <a:cs typeface="Times New Roman" panose="02020603050405020304" pitchFamily="18" charset="0"/>
              <a:sym typeface="Georgia"/>
            </a:endParaRPr>
          </a:p>
          <a:p>
            <a:pPr marL="749300" lvl="0" indent="-346075" algn="l" rtl="0">
              <a:spcBef>
                <a:spcPts val="1400"/>
              </a:spcBef>
              <a:spcAft>
                <a:spcPts val="0"/>
              </a:spcAft>
              <a:buClr>
                <a:schemeClr val="lt1"/>
              </a:buClr>
              <a:buSzPts val="1850"/>
              <a:buFont typeface="Georgia"/>
              <a:buAutoNum type="arabicPeriod"/>
            </a:pPr>
            <a:r>
              <a:rPr lang="en-GB" sz="2000" b="1" dirty="0">
                <a:latin typeface="Times New Roman" panose="02020603050405020304" pitchFamily="18" charset="0"/>
                <a:ea typeface="Georgia"/>
                <a:cs typeface="Times New Roman" panose="02020603050405020304" pitchFamily="18" charset="0"/>
                <a:sym typeface="Georgia"/>
              </a:rPr>
              <a:t>OpenCV – pip install </a:t>
            </a:r>
            <a:r>
              <a:rPr lang="en-GB" sz="2000" b="1" dirty="0" err="1">
                <a:latin typeface="Times New Roman" panose="02020603050405020304" pitchFamily="18" charset="0"/>
                <a:ea typeface="Georgia"/>
                <a:cs typeface="Times New Roman" panose="02020603050405020304" pitchFamily="18" charset="0"/>
                <a:sym typeface="Georgia"/>
              </a:rPr>
              <a:t>opencv</a:t>
            </a:r>
            <a:r>
              <a:rPr lang="en-GB" sz="2000" b="1" dirty="0">
                <a:latin typeface="Times New Roman" panose="02020603050405020304" pitchFamily="18" charset="0"/>
                <a:ea typeface="Georgia"/>
                <a:cs typeface="Times New Roman" panose="02020603050405020304" pitchFamily="18" charset="0"/>
                <a:sym typeface="Georgia"/>
              </a:rPr>
              <a:t>-python</a:t>
            </a:r>
            <a:endParaRPr sz="2000" b="1" dirty="0">
              <a:latin typeface="Times New Roman" panose="02020603050405020304" pitchFamily="18" charset="0"/>
              <a:ea typeface="Georgia"/>
              <a:cs typeface="Times New Roman" panose="02020603050405020304" pitchFamily="18" charset="0"/>
              <a:sym typeface="Georgia"/>
            </a:endParaRPr>
          </a:p>
          <a:p>
            <a:pPr marL="749300" lvl="0" indent="-346075" algn="l" rtl="0">
              <a:spcBef>
                <a:spcPts val="0"/>
              </a:spcBef>
              <a:spcAft>
                <a:spcPts val="0"/>
              </a:spcAft>
              <a:buClr>
                <a:schemeClr val="lt1"/>
              </a:buClr>
              <a:buSzPts val="1850"/>
              <a:buFont typeface="Georgia"/>
              <a:buAutoNum type="arabicPeriod"/>
            </a:pPr>
            <a:r>
              <a:rPr lang="en-GB" sz="2000" b="1" dirty="0" err="1">
                <a:latin typeface="Times New Roman" panose="02020603050405020304" pitchFamily="18" charset="0"/>
                <a:ea typeface="Georgia"/>
                <a:cs typeface="Times New Roman" panose="02020603050405020304" pitchFamily="18" charset="0"/>
                <a:sym typeface="Georgia"/>
              </a:rPr>
              <a:t>Tkinter</a:t>
            </a:r>
            <a:r>
              <a:rPr lang="en-GB" sz="2000" b="1" dirty="0">
                <a:latin typeface="Times New Roman" panose="02020603050405020304" pitchFamily="18" charset="0"/>
                <a:ea typeface="Georgia"/>
                <a:cs typeface="Times New Roman" panose="02020603050405020304" pitchFamily="18" charset="0"/>
                <a:sym typeface="Georgia"/>
              </a:rPr>
              <a:t> – pip install </a:t>
            </a:r>
            <a:r>
              <a:rPr lang="en-GB" sz="2000" b="1" dirty="0" err="1">
                <a:latin typeface="Times New Roman" panose="02020603050405020304" pitchFamily="18" charset="0"/>
                <a:ea typeface="Georgia"/>
                <a:cs typeface="Times New Roman" panose="02020603050405020304" pitchFamily="18" charset="0"/>
                <a:sym typeface="Georgia"/>
              </a:rPr>
              <a:t>tkinter</a:t>
            </a:r>
            <a:r>
              <a:rPr lang="en-GB" sz="2000" b="1" dirty="0">
                <a:latin typeface="Times New Roman" panose="02020603050405020304" pitchFamily="18" charset="0"/>
                <a:ea typeface="Georgia"/>
                <a:cs typeface="Times New Roman" panose="02020603050405020304" pitchFamily="18" charset="0"/>
                <a:sym typeface="Georgia"/>
              </a:rPr>
              <a:t> </a:t>
            </a:r>
            <a:endParaRPr sz="2000" b="1" dirty="0">
              <a:latin typeface="Times New Roman" panose="02020603050405020304" pitchFamily="18" charset="0"/>
              <a:ea typeface="Georgia"/>
              <a:cs typeface="Times New Roman" panose="02020603050405020304" pitchFamily="18" charset="0"/>
              <a:sym typeface="Georgia"/>
            </a:endParaRPr>
          </a:p>
          <a:p>
            <a:pPr marL="749300" lvl="0" indent="-346075" algn="l" rtl="0">
              <a:spcBef>
                <a:spcPts val="0"/>
              </a:spcBef>
              <a:spcAft>
                <a:spcPts val="0"/>
              </a:spcAft>
              <a:buClr>
                <a:schemeClr val="lt1"/>
              </a:buClr>
              <a:buSzPts val="1850"/>
              <a:buFont typeface="Georgia"/>
              <a:buAutoNum type="arabicPeriod"/>
            </a:pPr>
            <a:r>
              <a:rPr lang="en-GB" sz="2000" b="1" dirty="0" err="1">
                <a:latin typeface="Times New Roman" panose="02020603050405020304" pitchFamily="18" charset="0"/>
                <a:ea typeface="Georgia"/>
                <a:cs typeface="Times New Roman" panose="02020603050405020304" pitchFamily="18" charset="0"/>
                <a:sym typeface="Georgia"/>
              </a:rPr>
              <a:t>Numpy</a:t>
            </a:r>
            <a:r>
              <a:rPr lang="en-GB" sz="2000" b="1" dirty="0">
                <a:latin typeface="Times New Roman" panose="02020603050405020304" pitchFamily="18" charset="0"/>
                <a:ea typeface="Georgia"/>
                <a:cs typeface="Times New Roman" panose="02020603050405020304" pitchFamily="18" charset="0"/>
                <a:sym typeface="Georgia"/>
              </a:rPr>
              <a:t> – pip install  </a:t>
            </a:r>
            <a:r>
              <a:rPr lang="en-GB" sz="2000" b="1" dirty="0" err="1">
                <a:latin typeface="Times New Roman" panose="02020603050405020304" pitchFamily="18" charset="0"/>
                <a:ea typeface="Georgia"/>
                <a:cs typeface="Times New Roman" panose="02020603050405020304" pitchFamily="18" charset="0"/>
                <a:sym typeface="Georgia"/>
              </a:rPr>
              <a:t>numpy</a:t>
            </a:r>
            <a:r>
              <a:rPr lang="en-GB" sz="2000" b="1" dirty="0">
                <a:latin typeface="Times New Roman" panose="02020603050405020304" pitchFamily="18" charset="0"/>
                <a:ea typeface="Georgia"/>
                <a:cs typeface="Times New Roman" panose="02020603050405020304" pitchFamily="18" charset="0"/>
                <a:sym typeface="Georgia"/>
              </a:rPr>
              <a:t> </a:t>
            </a:r>
            <a:endParaRPr sz="2000" b="1" dirty="0">
              <a:latin typeface="Times New Roman" panose="02020603050405020304" pitchFamily="18" charset="0"/>
              <a:ea typeface="Georgia"/>
              <a:cs typeface="Times New Roman" panose="02020603050405020304" pitchFamily="18" charset="0"/>
              <a:sym typeface="Georgia"/>
            </a:endParaRPr>
          </a:p>
          <a:p>
            <a:pPr marL="749300" lvl="0" indent="-346075" algn="l" rtl="0">
              <a:spcBef>
                <a:spcPts val="0"/>
              </a:spcBef>
              <a:spcAft>
                <a:spcPts val="0"/>
              </a:spcAft>
              <a:buClr>
                <a:schemeClr val="lt1"/>
              </a:buClr>
              <a:buSzPts val="1850"/>
              <a:buFont typeface="Georgia"/>
              <a:buAutoNum type="arabicPeriod"/>
            </a:pPr>
            <a:r>
              <a:rPr lang="en-GB" sz="2000" b="1" dirty="0" err="1">
                <a:latin typeface="Times New Roman" panose="02020603050405020304" pitchFamily="18" charset="0"/>
                <a:ea typeface="Georgia"/>
                <a:cs typeface="Times New Roman" panose="02020603050405020304" pitchFamily="18" charset="0"/>
                <a:sym typeface="Georgia"/>
              </a:rPr>
              <a:t>Pygame</a:t>
            </a:r>
            <a:r>
              <a:rPr lang="en-GB" sz="2000" b="1" dirty="0">
                <a:latin typeface="Times New Roman" panose="02020603050405020304" pitchFamily="18" charset="0"/>
                <a:ea typeface="Georgia"/>
                <a:cs typeface="Times New Roman" panose="02020603050405020304" pitchFamily="18" charset="0"/>
                <a:sym typeface="Georgia"/>
              </a:rPr>
              <a:t> – pip install </a:t>
            </a:r>
            <a:r>
              <a:rPr lang="en-GB" sz="2000" b="1" dirty="0" err="1">
                <a:latin typeface="Times New Roman" panose="02020603050405020304" pitchFamily="18" charset="0"/>
                <a:ea typeface="Georgia"/>
                <a:cs typeface="Times New Roman" panose="02020603050405020304" pitchFamily="18" charset="0"/>
                <a:sym typeface="Georgia"/>
              </a:rPr>
              <a:t>pygame</a:t>
            </a:r>
            <a:r>
              <a:rPr lang="en-GB" sz="2000" b="1" dirty="0">
                <a:latin typeface="Times New Roman" panose="02020603050405020304" pitchFamily="18" charset="0"/>
                <a:ea typeface="Georgia"/>
                <a:cs typeface="Times New Roman" panose="02020603050405020304" pitchFamily="18" charset="0"/>
                <a:sym typeface="Georgia"/>
              </a:rPr>
              <a:t> </a:t>
            </a:r>
            <a:endParaRPr sz="2000" b="1" dirty="0">
              <a:latin typeface="Times New Roman" panose="02020603050405020304" pitchFamily="18" charset="0"/>
              <a:ea typeface="Georgia"/>
              <a:cs typeface="Times New Roman" panose="02020603050405020304" pitchFamily="18" charset="0"/>
              <a:sym typeface="Georgia"/>
            </a:endParaRPr>
          </a:p>
          <a:p>
            <a:pPr marL="749300" lvl="0" indent="-346075" algn="l" rtl="0">
              <a:spcBef>
                <a:spcPts val="0"/>
              </a:spcBef>
              <a:spcAft>
                <a:spcPts val="0"/>
              </a:spcAft>
              <a:buClr>
                <a:srgbClr val="444444"/>
              </a:buClr>
              <a:buSzPts val="1850"/>
              <a:buFont typeface="Georgia"/>
              <a:buAutoNum type="arabicPeriod"/>
            </a:pPr>
            <a:r>
              <a:rPr lang="en-GB" sz="2000" b="1" dirty="0">
                <a:latin typeface="Times New Roman" panose="02020603050405020304" pitchFamily="18" charset="0"/>
                <a:ea typeface="Georgia"/>
                <a:cs typeface="Times New Roman" panose="02020603050405020304" pitchFamily="18" charset="0"/>
                <a:sym typeface="Georgia"/>
              </a:rPr>
              <a:t>All this modules installed in a Laptop with proper working webcam and speakers.</a:t>
            </a:r>
            <a:endParaRPr sz="2000" b="1" dirty="0">
              <a:latin typeface="Times New Roman" panose="02020603050405020304" pitchFamily="18" charset="0"/>
              <a:ea typeface="Georgia"/>
              <a:cs typeface="Times New Roman" panose="02020603050405020304" pitchFamily="18" charset="0"/>
              <a:sym typeface="Georgia"/>
            </a:endParaRPr>
          </a:p>
          <a:p>
            <a:pPr marL="0" lvl="0" indent="0" algn="l" rtl="0">
              <a:spcBef>
                <a:spcPts val="2200"/>
              </a:spcBef>
              <a:spcAft>
                <a:spcPts val="1200"/>
              </a:spcAft>
              <a:buNone/>
            </a:pPr>
            <a:endParaRPr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10101-479C-9D8A-ED6D-9435F13CDC6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WORKING OF SYSTEM:</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C6F1E1B5-A361-5B4C-6FAC-0BAE63B7D92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916066DA-8C83-FD86-BDC4-490309D0A684}"/>
              </a:ext>
            </a:extLst>
          </p:cNvPr>
          <p:cNvPicPr>
            <a:picLocks noChangeAspect="1"/>
          </p:cNvPicPr>
          <p:nvPr/>
        </p:nvPicPr>
        <p:blipFill>
          <a:blip r:embed="rId2"/>
          <a:stretch>
            <a:fillRect/>
          </a:stretch>
        </p:blipFill>
        <p:spPr>
          <a:xfrm>
            <a:off x="1297500" y="1506984"/>
            <a:ext cx="7038900" cy="3032332"/>
          </a:xfrm>
          <a:prstGeom prst="rect">
            <a:avLst/>
          </a:prstGeom>
        </p:spPr>
      </p:pic>
    </p:spTree>
    <p:extLst>
      <p:ext uri="{BB962C8B-B14F-4D97-AF65-F5344CB8AC3E}">
        <p14:creationId xmlns:p14="http://schemas.microsoft.com/office/powerpoint/2010/main" xmlns="" val="350599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6601800" cy="59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dirty="0"/>
              <a:t>IMPLEMENTATION ON CAR:-</a:t>
            </a:r>
            <a:endParaRPr sz="2500" b="1" dirty="0"/>
          </a:p>
        </p:txBody>
      </p:sp>
      <p:sp>
        <p:nvSpPr>
          <p:cNvPr id="161" name="Google Shape;161;p17"/>
          <p:cNvSpPr txBox="1">
            <a:spLocks noGrp="1"/>
          </p:cNvSpPr>
          <p:nvPr>
            <p:ph type="body" idx="1"/>
          </p:nvPr>
        </p:nvSpPr>
        <p:spPr>
          <a:xfrm>
            <a:off x="1297500" y="1084475"/>
            <a:ext cx="7038900" cy="3394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2400" b="1" dirty="0">
                <a:latin typeface="Arial"/>
                <a:ea typeface="Arial"/>
                <a:cs typeface="Arial"/>
                <a:sym typeface="Arial"/>
              </a:rPr>
              <a:t> </a:t>
            </a:r>
            <a:r>
              <a:rPr lang="en-GB" sz="2000" b="1" dirty="0">
                <a:latin typeface="Arial"/>
                <a:ea typeface="Arial"/>
                <a:cs typeface="Arial"/>
                <a:sym typeface="Arial"/>
              </a:rPr>
              <a:t>This project can be integrated with car, so that automatic speed control can be imparted if the driver is found sleeping.</a:t>
            </a:r>
            <a:endParaRPr sz="2000" b="1" dirty="0">
              <a:latin typeface="Arial"/>
              <a:ea typeface="Arial"/>
              <a:cs typeface="Arial"/>
              <a:sym typeface="Arial"/>
            </a:endParaRPr>
          </a:p>
          <a:p>
            <a:pPr marL="0" lvl="0" indent="0" rtl="0">
              <a:spcBef>
                <a:spcPts val="1200"/>
              </a:spcBef>
              <a:spcAft>
                <a:spcPts val="1200"/>
              </a:spcAft>
              <a:buNone/>
            </a:pPr>
            <a:r>
              <a:rPr lang="en-GB" sz="2000" b="1" dirty="0"/>
              <a:t> </a:t>
            </a:r>
            <a:r>
              <a:rPr lang="en-GB" sz="2000" b="1" dirty="0">
                <a:latin typeface="Arial"/>
                <a:ea typeface="Arial"/>
                <a:cs typeface="Arial"/>
                <a:sym typeface="Arial"/>
              </a:rPr>
              <a:t>This project can also be implemented in the form of mobile application to reduce the cost of hardware.</a:t>
            </a:r>
            <a:endParaRPr sz="2000" b="1" baseline="300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BCF55-1860-AEA5-E757-994B7A98DDD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ADVANTAGE:</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06A53EB4-4D77-EBD3-EB09-6CE2BFCB784D}"/>
              </a:ext>
            </a:extLst>
          </p:cNvPr>
          <p:cNvSpPr>
            <a:spLocks noGrp="1"/>
          </p:cNvSpPr>
          <p:nvPr>
            <p:ph type="body" idx="1"/>
          </p:nvPr>
        </p:nvSpPr>
        <p:spPr/>
        <p:txBody>
          <a:bodyPr>
            <a:normAutofit/>
          </a:bodyPr>
          <a:lstStyle/>
          <a:p>
            <a:r>
              <a:rPr lang="en-US" sz="2000" b="1" dirty="0">
                <a:latin typeface="Times New Roman" panose="02020603050405020304" pitchFamily="18" charset="0"/>
                <a:cs typeface="Times New Roman" panose="02020603050405020304" pitchFamily="18" charset="0"/>
              </a:rPr>
              <a:t>Security of </a:t>
            </a:r>
            <a:r>
              <a:rPr lang="en-US" sz="2000" b="1" dirty="0" err="1">
                <a:latin typeface="Times New Roman" panose="02020603050405020304" pitchFamily="18" charset="0"/>
                <a:cs typeface="Times New Roman" panose="02020603050405020304" pitchFamily="18" charset="0"/>
              </a:rPr>
              <a:t>vechicle</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Record driving data, collision data and position of data.</a:t>
            </a:r>
          </a:p>
          <a:p>
            <a:r>
              <a:rPr lang="en-US" sz="2000" b="1" dirty="0">
                <a:latin typeface="Times New Roman" panose="02020603050405020304" pitchFamily="18" charset="0"/>
                <a:cs typeface="Times New Roman" panose="02020603050405020304" pitchFamily="18" charset="0"/>
              </a:rPr>
              <a:t>Analyze the accident details.</a:t>
            </a:r>
          </a:p>
          <a:p>
            <a:r>
              <a:rPr lang="en-US" sz="2000" b="1" dirty="0">
                <a:latin typeface="Times New Roman" panose="02020603050405020304" pitchFamily="18" charset="0"/>
                <a:cs typeface="Times New Roman" panose="02020603050405020304" pitchFamily="18" charset="0"/>
              </a:rPr>
              <a:t>Detect if the driver is feeling </a:t>
            </a:r>
            <a:r>
              <a:rPr lang="en-US" sz="2000" b="1" dirty="0" smtClean="0">
                <a:latin typeface="Times New Roman" panose="02020603050405020304" pitchFamily="18" charset="0"/>
                <a:cs typeface="Times New Roman" panose="02020603050405020304" pitchFamily="18" charset="0"/>
              </a:rPr>
              <a:t>sleepy</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7084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EF8775-38FA-6C26-C5E2-CBC63473201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DISADVANTAGE:</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2BF4082-B393-F468-B793-3EA27F860F12}"/>
              </a:ext>
            </a:extLst>
          </p:cNvPr>
          <p:cNvSpPr>
            <a:spLocks noGrp="1"/>
          </p:cNvSpPr>
          <p:nvPr>
            <p:ph type="body" idx="1"/>
          </p:nvPr>
        </p:nvSpPr>
        <p:spPr>
          <a:xfrm>
            <a:off x="1297500" y="1567550"/>
            <a:ext cx="7038900" cy="2911200"/>
          </a:xfrm>
        </p:spPr>
        <p:txBody>
          <a:bodyPr>
            <a:normAutofit/>
          </a:bodyPr>
          <a:lstStyle/>
          <a:p>
            <a:r>
              <a:rPr lang="en-US" sz="2000" b="1" dirty="0">
                <a:latin typeface="Times New Roman" panose="02020603050405020304" pitchFamily="18" charset="0"/>
                <a:cs typeface="Times New Roman" panose="02020603050405020304" pitchFamily="18" charset="0"/>
              </a:rPr>
              <a:t>Highly dependent on the lighting and </a:t>
            </a:r>
            <a:r>
              <a:rPr lang="en-US" sz="2000" b="1" dirty="0" smtClean="0">
                <a:latin typeface="Times New Roman" panose="02020603050405020304" pitchFamily="18" charset="0"/>
                <a:cs typeface="Times New Roman" panose="02020603050405020304" pitchFamily="18" charset="0"/>
              </a:rPr>
              <a:t>quality of the camera used</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System will malfunction when multiple faces are detected.</a:t>
            </a:r>
          </a:p>
          <a:p>
            <a:pPr marL="146050" indent="0"/>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Position of the camera plays a key role.</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182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AE804-6E8B-E23E-C241-E4F16CEF9B0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B1040EA-27AA-E35A-4653-EB64D2040938}"/>
              </a:ext>
            </a:extLst>
          </p:cNvPr>
          <p:cNvSpPr>
            <a:spLocks noGrp="1"/>
          </p:cNvSpPr>
          <p:nvPr>
            <p:ph type="body" idx="1"/>
          </p:nvPr>
        </p:nvSpPr>
        <p:spPr/>
        <p:txBody>
          <a:bodyPr>
            <a:norm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This project can be implemented in the form of mobile application to reduce the cost of hardware. </a:t>
            </a:r>
          </a:p>
          <a:p>
            <a:r>
              <a:rPr lang="en-US" sz="2000" b="1" i="0" dirty="0">
                <a:solidFill>
                  <a:schemeClr val="bg1"/>
                </a:solidFill>
                <a:effectLst/>
                <a:latin typeface="Times New Roman" panose="02020603050405020304" pitchFamily="18" charset="0"/>
                <a:cs typeface="Times New Roman" panose="02020603050405020304" pitchFamily="18" charset="0"/>
              </a:rPr>
              <a:t>2. This project can be integrated with car, so that automatic speed control can be imparted if the driver is found sleeping</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50538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400</Words>
  <Application>Microsoft Office PowerPoint</Application>
  <PresentationFormat>On-screen Show (16:9)</PresentationFormat>
  <Paragraphs>38</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Georgia</vt:lpstr>
      <vt:lpstr>Montserrat</vt:lpstr>
      <vt:lpstr>Impact</vt:lpstr>
      <vt:lpstr>Lato</vt:lpstr>
      <vt:lpstr>Times New Roman</vt:lpstr>
      <vt:lpstr>Amatic SC</vt:lpstr>
      <vt:lpstr>Focus</vt:lpstr>
      <vt:lpstr>DRIVER DROWSINESS MONITORING SYSTEM      –UsingOpenCV</vt:lpstr>
      <vt:lpstr>OBJECTIVE:-</vt:lpstr>
      <vt:lpstr> ABSTRACT:-</vt:lpstr>
      <vt:lpstr>SOFTWARE &amp; HARDWARE REQUIREMENTS:-</vt:lpstr>
      <vt:lpstr>WORKING OF SYSTEM:</vt:lpstr>
      <vt:lpstr>IMPLEMENTATION ON CAR:-</vt:lpstr>
      <vt:lpstr>ADVANTAGE:</vt:lpstr>
      <vt:lpstr>DISADVANTAGE:</vt:lpstr>
      <vt:lpstr>FUTURE SCOPE: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MONITORING SYSTEM     –UsingOpenCV</dc:title>
  <dc:creator>THIVYANATH G</dc:creator>
  <cp:lastModifiedBy>Admin</cp:lastModifiedBy>
  <cp:revision>13</cp:revision>
  <dcterms:modified xsi:type="dcterms:W3CDTF">2022-06-16T05:18:28Z</dcterms:modified>
</cp:coreProperties>
</file>