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pwg.org/reportphish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034321"/>
            <a:ext cx="9738604" cy="1689214"/>
          </a:xfrm>
        </p:spPr>
        <p:txBody>
          <a:bodyPr>
            <a:normAutofit fontScale="90000"/>
          </a:bodyPr>
          <a:lstStyle/>
          <a:p>
            <a:pPr algn="ctr"/>
            <a:r>
              <a:rPr lang="en-US" b="1" i="0" dirty="0">
                <a:solidFill>
                  <a:schemeClr val="accent1"/>
                </a:solidFill>
                <a:effectLst/>
                <a:latin typeface="Google Sans"/>
              </a:rPr>
              <a:t>Phishing Attack Incident in Real Time or Online Financial Scams</a:t>
            </a:r>
            <a:br>
              <a:rPr lang="en-US" b="1" i="0" dirty="0">
                <a:solidFill>
                  <a:srgbClr val="1F1F1F"/>
                </a:solidFill>
                <a:effectLst/>
                <a:latin typeface="Google Sans"/>
              </a:rPr>
            </a:b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Vishnu Priya K</a:t>
            </a:r>
            <a:br>
              <a:rPr lang="en-US" sz="2000" b="1" dirty="0">
                <a:solidFill>
                  <a:schemeClr val="accent1">
                    <a:lumMod val="75000"/>
                  </a:schemeClr>
                </a:solidFill>
                <a:latin typeface="Arial"/>
                <a:cs typeface="Arial"/>
              </a:rPr>
            </a:br>
            <a:r>
              <a:rPr lang="en-US" sz="2000" b="1" dirty="0">
                <a:solidFill>
                  <a:schemeClr val="accent1">
                    <a:lumMod val="75000"/>
                  </a:schemeClr>
                </a:solidFill>
                <a:latin typeface="Arial"/>
                <a:cs typeface="Arial"/>
              </a:rPr>
              <a:t>2021115121</a:t>
            </a:r>
            <a:br>
              <a:rPr lang="en-US" sz="2000" b="1" dirty="0">
                <a:solidFill>
                  <a:schemeClr val="accent1">
                    <a:lumMod val="75000"/>
                  </a:schemeClr>
                </a:solidFill>
                <a:latin typeface="Arial"/>
                <a:cs typeface="Arial"/>
              </a:rPr>
            </a:br>
            <a:r>
              <a:rPr lang="en-US" sz="2000" b="1" dirty="0">
                <a:solidFill>
                  <a:schemeClr val="accent1">
                    <a:lumMod val="75000"/>
                  </a:schemeClr>
                </a:solidFill>
                <a:latin typeface="Arial"/>
                <a:cs typeface="Arial"/>
              </a:rPr>
              <a:t>IT- College of Engineering Guindy, Anna University.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1F1F1F"/>
                </a:solidFill>
                <a:effectLst/>
                <a:latin typeface="Google Sans"/>
              </a:rPr>
              <a:t>Anti-Phishing Working Group (</a:t>
            </a:r>
            <a:r>
              <a:rPr lang="en-US" sz="2400" b="0" i="0" dirty="0">
                <a:solidFill>
                  <a:srgbClr val="1F1F1F"/>
                </a:solidFill>
                <a:effectLst/>
                <a:latin typeface="Google Sans"/>
                <a:hlinkClick r:id="rId2"/>
              </a:rPr>
              <a:t>https://apwg.org/reportphishing/</a:t>
            </a:r>
            <a:r>
              <a:rPr lang="en-US" sz="2400" b="0" i="0" dirty="0">
                <a:solidFill>
                  <a:srgbClr val="1F1F1F"/>
                </a:solidFill>
                <a:effectLst/>
                <a:latin typeface="Google Sans"/>
              </a:rPr>
              <a:t>)</a:t>
            </a:r>
          </a:p>
          <a:p>
            <a:pPr algn="l">
              <a:buFont typeface="Arial" panose="020B0604020202020204" pitchFamily="34" charset="0"/>
              <a:buChar char="•"/>
            </a:pPr>
            <a:r>
              <a:rPr lang="en-US" sz="2400" b="0" i="0" dirty="0">
                <a:solidFill>
                  <a:srgbClr val="1F1F1F"/>
                </a:solidFill>
                <a:effectLst/>
                <a:latin typeface="Google Sans"/>
              </a:rPr>
              <a:t>National Institute of Standards and Technology (NIST) Special Publication 800-69</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85000" lnSpcReduction="20000"/>
          </a:bodyPr>
          <a:lstStyle/>
          <a:p>
            <a:pPr algn="l"/>
            <a:r>
              <a:rPr lang="en-US" sz="3200" b="0" i="0" dirty="0">
                <a:solidFill>
                  <a:srgbClr val="1F1F1F"/>
                </a:solidFill>
                <a:effectLst/>
                <a:latin typeface="Google Sans"/>
              </a:rPr>
              <a:t>Phishing attacks are a pervasive threat in the digital age, targeting individuals and organizations alike. These deceptive attempts trick victims into revealing confidential information, such as login credentials, financial details, or personal data. Phishing emails often impersonate legitimate sources like banks, credit card companies, or trusted institutions, creating a sense of urgency or fear to pressure recipients into clicking malicious links or downloading malware.</a:t>
            </a:r>
          </a:p>
          <a:p>
            <a:pPr algn="l"/>
            <a:r>
              <a:rPr lang="en-US" sz="3200" b="0" i="0" dirty="0">
                <a:solidFill>
                  <a:srgbClr val="1F1F1F"/>
                </a:solidFill>
                <a:effectLst/>
                <a:latin typeface="Google Sans"/>
              </a:rPr>
              <a:t>The success of a phishing attack can have devastating consequences. Organizations can suffer data breaches, financial losses, and reputational damage. Individuals may face identity theft, financial fraud, and emotional distress.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gn="l"/>
            <a:r>
              <a:rPr lang="en-US" sz="1100" b="0" i="0" dirty="0">
                <a:solidFill>
                  <a:srgbClr val="1F1F1F"/>
                </a:solidFill>
                <a:effectLst/>
                <a:latin typeface="Google Sans"/>
              </a:rPr>
              <a:t>The proposed system aims to mitigate the risks associated with phishing attacks by employing a multi-layered approach that combines technical security measures and employee training programs.</a:t>
            </a:r>
          </a:p>
          <a:p>
            <a:pPr algn="l"/>
            <a:r>
              <a:rPr lang="en-US" sz="1100" b="1" i="0" dirty="0">
                <a:solidFill>
                  <a:srgbClr val="1F1F1F"/>
                </a:solidFill>
                <a:effectLst/>
                <a:latin typeface="Google Sans"/>
              </a:rPr>
              <a:t>Components:</a:t>
            </a:r>
            <a:endParaRPr lang="en-US" sz="1100" b="0" i="0" dirty="0">
              <a:solidFill>
                <a:srgbClr val="1F1F1F"/>
              </a:solidFill>
              <a:effectLst/>
              <a:latin typeface="Google Sans"/>
            </a:endParaRPr>
          </a:p>
          <a:p>
            <a:pPr algn="l">
              <a:buFont typeface="+mj-lt"/>
              <a:buAutoNum type="arabicPeriod"/>
            </a:pPr>
            <a:r>
              <a:rPr lang="en-US" sz="1100" b="1" i="0" dirty="0">
                <a:solidFill>
                  <a:srgbClr val="1F1F1F"/>
                </a:solidFill>
                <a:effectLst/>
                <a:latin typeface="Google Sans"/>
              </a:rPr>
              <a:t>Technical Measures:</a:t>
            </a:r>
            <a:endParaRPr lang="en-US" sz="1100" b="0" i="0" dirty="0">
              <a:solidFill>
                <a:srgbClr val="1F1F1F"/>
              </a:solidFill>
              <a:effectLst/>
              <a:latin typeface="Google Sans"/>
            </a:endParaRPr>
          </a:p>
          <a:p>
            <a:pPr marL="742950" lvl="1" indent="-285750" algn="l">
              <a:buFont typeface="+mj-lt"/>
              <a:buAutoNum type="arabicPeriod"/>
            </a:pPr>
            <a:r>
              <a:rPr lang="en-US" sz="1100" b="0" i="0" dirty="0">
                <a:solidFill>
                  <a:srgbClr val="1F1F1F"/>
                </a:solidFill>
                <a:effectLst/>
                <a:latin typeface="Google Sans"/>
              </a:rPr>
              <a:t>Implement robust </a:t>
            </a:r>
            <a:r>
              <a:rPr lang="en-US" sz="1100" b="1" i="0" dirty="0">
                <a:solidFill>
                  <a:srgbClr val="1F1F1F"/>
                </a:solidFill>
                <a:effectLst/>
                <a:latin typeface="Google Sans"/>
              </a:rPr>
              <a:t>email filtering systems</a:t>
            </a:r>
            <a:r>
              <a:rPr lang="en-US" sz="1100" b="0" i="0" dirty="0">
                <a:solidFill>
                  <a:srgbClr val="1F1F1F"/>
                </a:solidFill>
                <a:effectLst/>
                <a:latin typeface="Google Sans"/>
              </a:rPr>
              <a:t> with machine learning capabilities to identify and quarantine suspicious emails based on sender address, language patterns, and known phishing tactics.</a:t>
            </a:r>
          </a:p>
          <a:p>
            <a:pPr marL="742950" lvl="1" indent="-285750" algn="l">
              <a:buFont typeface="+mj-lt"/>
              <a:buAutoNum type="arabicPeriod"/>
            </a:pPr>
            <a:r>
              <a:rPr lang="en-US" sz="1100" b="0" i="0" dirty="0">
                <a:solidFill>
                  <a:srgbClr val="1F1F1F"/>
                </a:solidFill>
                <a:effectLst/>
                <a:latin typeface="Google Sans"/>
              </a:rPr>
              <a:t>Utilize </a:t>
            </a:r>
            <a:r>
              <a:rPr lang="en-US" sz="1100" b="1" i="0" dirty="0">
                <a:solidFill>
                  <a:srgbClr val="1F1F1F"/>
                </a:solidFill>
                <a:effectLst/>
                <a:latin typeface="Google Sans"/>
              </a:rPr>
              <a:t>firewalls and intrusion detection systems (IDS/IPS)</a:t>
            </a:r>
            <a:r>
              <a:rPr lang="en-US" sz="1100" b="0" i="0" dirty="0">
                <a:solidFill>
                  <a:srgbClr val="1F1F1F"/>
                </a:solidFill>
                <a:effectLst/>
                <a:latin typeface="Google Sans"/>
              </a:rPr>
              <a:t> to continuously monitor network traffic for malicious activity and unauthorized access attempts.</a:t>
            </a:r>
          </a:p>
          <a:p>
            <a:pPr marL="742950" lvl="1" indent="-285750" algn="l">
              <a:buFont typeface="+mj-lt"/>
              <a:buAutoNum type="arabicPeriod"/>
            </a:pPr>
            <a:r>
              <a:rPr lang="en-US" sz="1100" b="0" i="0" dirty="0">
                <a:solidFill>
                  <a:srgbClr val="1F1F1F"/>
                </a:solidFill>
                <a:effectLst/>
                <a:latin typeface="Google Sans"/>
              </a:rPr>
              <a:t>Enforce </a:t>
            </a:r>
            <a:r>
              <a:rPr lang="en-US" sz="1100" b="1" i="0" dirty="0">
                <a:solidFill>
                  <a:srgbClr val="1F1F1F"/>
                </a:solidFill>
                <a:effectLst/>
                <a:latin typeface="Google Sans"/>
              </a:rPr>
              <a:t>strong password policies and multi-factor authentication (MFA)</a:t>
            </a:r>
            <a:r>
              <a:rPr lang="en-US" sz="1100" b="0" i="0" dirty="0">
                <a:solidFill>
                  <a:srgbClr val="1F1F1F"/>
                </a:solidFill>
                <a:effectLst/>
                <a:latin typeface="Google Sans"/>
              </a:rPr>
              <a:t> to add an extra layer of security beyond passwords.</a:t>
            </a:r>
          </a:p>
          <a:p>
            <a:pPr marL="742950" lvl="1" indent="-285750" algn="l">
              <a:buFont typeface="+mj-lt"/>
              <a:buAutoNum type="arabicPeriod"/>
            </a:pPr>
            <a:r>
              <a:rPr lang="en-US" sz="1100" b="0" i="0" dirty="0">
                <a:solidFill>
                  <a:srgbClr val="1F1F1F"/>
                </a:solidFill>
                <a:effectLst/>
                <a:latin typeface="Google Sans"/>
              </a:rPr>
              <a:t>Employ </a:t>
            </a:r>
            <a:r>
              <a:rPr lang="en-US" sz="1100" b="1" i="0" dirty="0">
                <a:solidFill>
                  <a:srgbClr val="1F1F1F"/>
                </a:solidFill>
                <a:effectLst/>
                <a:latin typeface="Google Sans"/>
              </a:rPr>
              <a:t>regular software and system updates</a:t>
            </a:r>
            <a:r>
              <a:rPr lang="en-US" sz="1100" b="0" i="0" dirty="0">
                <a:solidFill>
                  <a:srgbClr val="1F1F1F"/>
                </a:solidFill>
                <a:effectLst/>
                <a:latin typeface="Google Sans"/>
              </a:rPr>
              <a:t> with the latest security patches to address vulnerabilities exploited by phishing attempts.</a:t>
            </a:r>
          </a:p>
          <a:p>
            <a:pPr algn="l">
              <a:buFont typeface="+mj-lt"/>
              <a:buAutoNum type="arabicPeriod"/>
            </a:pPr>
            <a:r>
              <a:rPr lang="en-US" sz="1100" b="1" i="0" dirty="0">
                <a:solidFill>
                  <a:srgbClr val="1F1F1F"/>
                </a:solidFill>
                <a:effectLst/>
                <a:latin typeface="Google Sans"/>
              </a:rPr>
              <a:t>Employee Training Programs:</a:t>
            </a:r>
            <a:endParaRPr lang="en-US" sz="1100" b="0" i="0" dirty="0">
              <a:solidFill>
                <a:srgbClr val="1F1F1F"/>
              </a:solidFill>
              <a:effectLst/>
              <a:latin typeface="Google Sans"/>
            </a:endParaRPr>
          </a:p>
          <a:p>
            <a:pPr marL="742950" lvl="1" indent="-285750" algn="l">
              <a:buFont typeface="+mj-lt"/>
              <a:buAutoNum type="arabicPeriod"/>
            </a:pPr>
            <a:r>
              <a:rPr lang="en-US" sz="1100" b="0" i="0" dirty="0">
                <a:solidFill>
                  <a:srgbClr val="1F1F1F"/>
                </a:solidFill>
                <a:effectLst/>
                <a:latin typeface="Google Sans"/>
              </a:rPr>
              <a:t>Develop and deliver </a:t>
            </a:r>
            <a:r>
              <a:rPr lang="en-US" sz="1100" b="1" i="0" dirty="0">
                <a:solidFill>
                  <a:srgbClr val="1F1F1F"/>
                </a:solidFill>
                <a:effectLst/>
                <a:latin typeface="Google Sans"/>
              </a:rPr>
              <a:t>educational programs</a:t>
            </a:r>
            <a:r>
              <a:rPr lang="en-US" sz="1100" b="0" i="0" dirty="0">
                <a:solidFill>
                  <a:srgbClr val="1F1F1F"/>
                </a:solidFill>
                <a:effectLst/>
                <a:latin typeface="Google Sans"/>
              </a:rPr>
              <a:t> to equip employees with the knowledge to identify phishing tactics, recognize common red flags, and understand safe practices for handling emails and online interactions.</a:t>
            </a:r>
          </a:p>
          <a:p>
            <a:pPr marL="742950" lvl="1" indent="-285750" algn="l">
              <a:buFont typeface="+mj-lt"/>
              <a:buAutoNum type="arabicPeriod"/>
            </a:pPr>
            <a:r>
              <a:rPr lang="en-US" sz="1100" b="0" i="0" dirty="0">
                <a:solidFill>
                  <a:srgbClr val="1F1F1F"/>
                </a:solidFill>
                <a:effectLst/>
                <a:latin typeface="Google Sans"/>
              </a:rPr>
              <a:t>Conduct </a:t>
            </a:r>
            <a:r>
              <a:rPr lang="en-US" sz="1100" b="1" i="0" dirty="0">
                <a:solidFill>
                  <a:srgbClr val="1F1F1F"/>
                </a:solidFill>
                <a:effectLst/>
                <a:latin typeface="Google Sans"/>
              </a:rPr>
              <a:t>simulated phishing attacks</a:t>
            </a:r>
            <a:r>
              <a:rPr lang="en-US" sz="1100" b="0" i="0" dirty="0">
                <a:solidFill>
                  <a:srgbClr val="1F1F1F"/>
                </a:solidFill>
                <a:effectLst/>
                <a:latin typeface="Google Sans"/>
              </a:rPr>
              <a:t> to test employee awareness and identify areas for improvement. This allows for targeted training based on employee responses.</a:t>
            </a:r>
          </a:p>
          <a:p>
            <a:pPr marL="742950" lvl="1" indent="-285750" algn="l">
              <a:buFont typeface="+mj-lt"/>
              <a:buAutoNum type="arabicPeriod"/>
            </a:pPr>
            <a:r>
              <a:rPr lang="en-US" sz="1100" b="0" i="0" dirty="0">
                <a:solidFill>
                  <a:srgbClr val="1F1F1F"/>
                </a:solidFill>
                <a:effectLst/>
                <a:latin typeface="Google Sans"/>
              </a:rPr>
              <a:t>Foster a culture of </a:t>
            </a:r>
            <a:r>
              <a:rPr lang="en-US" sz="1100" b="1" i="0" dirty="0">
                <a:solidFill>
                  <a:srgbClr val="1F1F1F"/>
                </a:solidFill>
                <a:effectLst/>
                <a:latin typeface="Google Sans"/>
              </a:rPr>
              <a:t>cybersecurity awareness</a:t>
            </a:r>
            <a:r>
              <a:rPr lang="en-US" sz="1100" b="0" i="0" dirty="0">
                <a:solidFill>
                  <a:srgbClr val="1F1F1F"/>
                </a:solidFill>
                <a:effectLst/>
                <a:latin typeface="Google Sans"/>
              </a:rPr>
              <a:t> by encouraging open communication regarding suspicious activity and promoting responsible reporting procedures.</a:t>
            </a:r>
          </a:p>
          <a:p>
            <a:pPr algn="l"/>
            <a:r>
              <a:rPr lang="en-US" sz="1100" b="1" i="0" dirty="0">
                <a:solidFill>
                  <a:srgbClr val="1F1F1F"/>
                </a:solidFill>
                <a:effectLst/>
                <a:latin typeface="Google Sans"/>
              </a:rPr>
              <a:t>Expected Outcome:</a:t>
            </a:r>
            <a:endParaRPr lang="en-US" sz="1100" b="0" i="0" dirty="0">
              <a:solidFill>
                <a:srgbClr val="1F1F1F"/>
              </a:solidFill>
              <a:effectLst/>
              <a:latin typeface="Google Sans"/>
            </a:endParaRPr>
          </a:p>
          <a:p>
            <a:pPr algn="l"/>
            <a:r>
              <a:rPr lang="en-US" sz="1100" b="0" i="0" dirty="0">
                <a:solidFill>
                  <a:srgbClr val="1F1F1F"/>
                </a:solidFill>
                <a:effectLst/>
                <a:latin typeface="Google Sans"/>
              </a:rPr>
              <a:t>This system strives to achieve a significant reduction in the risk of successful phishing attacks within the organization. The effectiveness can be measured through:</a:t>
            </a:r>
          </a:p>
          <a:p>
            <a:pPr algn="l">
              <a:buFont typeface="Arial" panose="020B0604020202020204" pitchFamily="34" charset="0"/>
              <a:buChar char="•"/>
            </a:pPr>
            <a:r>
              <a:rPr lang="en-US" sz="1100" b="1" i="0" dirty="0">
                <a:solidFill>
                  <a:srgbClr val="1F1F1F"/>
                </a:solidFill>
                <a:effectLst/>
                <a:latin typeface="Google Sans"/>
              </a:rPr>
              <a:t>Reduced Phishing Emails Reaching Users:</a:t>
            </a:r>
            <a:r>
              <a:rPr lang="en-US" sz="1100" b="0" i="0" dirty="0">
                <a:solidFill>
                  <a:srgbClr val="1F1F1F"/>
                </a:solidFill>
                <a:effectLst/>
                <a:latin typeface="Google Sans"/>
              </a:rPr>
              <a:t> Email filtering systems should significantly decrease the number of phishing emails reaching employee inboxes.</a:t>
            </a:r>
          </a:p>
          <a:p>
            <a:pPr algn="l">
              <a:buFont typeface="Arial" panose="020B0604020202020204" pitchFamily="34" charset="0"/>
              <a:buChar char="•"/>
            </a:pPr>
            <a:r>
              <a:rPr lang="en-US" sz="1100" b="1" i="0" dirty="0">
                <a:solidFill>
                  <a:srgbClr val="1F1F1F"/>
                </a:solidFill>
                <a:effectLst/>
                <a:latin typeface="Google Sans"/>
              </a:rPr>
              <a:t>Increased Employee Awareness:</a:t>
            </a:r>
            <a:r>
              <a:rPr lang="en-US" sz="1100" b="0" i="0" dirty="0">
                <a:solidFill>
                  <a:srgbClr val="1F1F1F"/>
                </a:solidFill>
                <a:effectLst/>
                <a:latin typeface="Google Sans"/>
              </a:rPr>
              <a:t> Training programs should lead to a measurable increase in employee awareness of phishing tactics, allowing them to identify and report suspicious emails.</a:t>
            </a:r>
          </a:p>
          <a:p>
            <a:pPr algn="l">
              <a:buFont typeface="Arial" panose="020B0604020202020204" pitchFamily="34" charset="0"/>
              <a:buChar char="•"/>
            </a:pPr>
            <a:r>
              <a:rPr lang="en-US" sz="1100" b="1" i="0" dirty="0">
                <a:solidFill>
                  <a:srgbClr val="1F1F1F"/>
                </a:solidFill>
                <a:effectLst/>
                <a:latin typeface="Google Sans"/>
              </a:rPr>
              <a:t>Reduced Data Breaches:</a:t>
            </a:r>
            <a:r>
              <a:rPr lang="en-US" sz="1100" b="0" i="0" dirty="0">
                <a:solidFill>
                  <a:srgbClr val="1F1F1F"/>
                </a:solidFill>
                <a:effectLst/>
                <a:latin typeface="Google Sans"/>
              </a:rPr>
              <a:t> The combined efforts aim to minimize the chances of employees falling victim to phishing attempts, ultimately reducing the risk of data breaches.</a:t>
            </a:r>
          </a:p>
          <a:p>
            <a:pPr algn="l"/>
            <a:r>
              <a:rPr lang="en-US" sz="1100" b="0" i="0" dirty="0">
                <a:solidFill>
                  <a:srgbClr val="1F1F1F"/>
                </a:solidFill>
                <a:effectLst/>
                <a:latin typeface="Google Sans"/>
              </a:rPr>
              <a:t>While a complete elimination of phishing threats is unlikely due to their evolving nature, this system aims to create a robust defense and a culture of cybersecurity awareness within the organization.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r>
              <a:rPr lang="en-US" sz="2000" b="0" i="0" dirty="0">
                <a:solidFill>
                  <a:srgbClr val="1F1F1F"/>
                </a:solidFill>
                <a:effectLst/>
                <a:latin typeface="Google Sans"/>
              </a:rPr>
              <a:t>This system would leverage a combination of existing technologies and ongoing employee education.</a:t>
            </a:r>
          </a:p>
          <a:p>
            <a:pPr algn="l">
              <a:buFont typeface="Arial" panose="020B0604020202020204" pitchFamily="34" charset="0"/>
              <a:buChar char="•"/>
            </a:pPr>
            <a:r>
              <a:rPr lang="en-US" sz="2000" b="1" i="0" dirty="0">
                <a:solidFill>
                  <a:srgbClr val="1F1F1F"/>
                </a:solidFill>
                <a:effectLst/>
                <a:latin typeface="Google Sans"/>
              </a:rPr>
              <a:t>Email Filtering Technologies:</a:t>
            </a:r>
            <a:r>
              <a:rPr lang="en-US" sz="2000" b="0" i="0" dirty="0">
                <a:solidFill>
                  <a:srgbClr val="1F1F1F"/>
                </a:solidFill>
                <a:effectLst/>
                <a:latin typeface="Google Sans"/>
              </a:rPr>
              <a:t> Advanced spam filters with machine learning capabilities can identify suspicious emails based on sender address, language patterns, and known phishing tactics.</a:t>
            </a:r>
          </a:p>
          <a:p>
            <a:pPr algn="l">
              <a:buFont typeface="Arial" panose="020B0604020202020204" pitchFamily="34" charset="0"/>
              <a:buChar char="•"/>
            </a:pPr>
            <a:r>
              <a:rPr lang="en-US" sz="2000" b="1" i="0" dirty="0">
                <a:solidFill>
                  <a:srgbClr val="1F1F1F"/>
                </a:solidFill>
                <a:effectLst/>
                <a:latin typeface="Google Sans"/>
              </a:rPr>
              <a:t>Security Software and Firewalls:</a:t>
            </a:r>
            <a:r>
              <a:rPr lang="en-US" sz="2000" b="0" i="0" dirty="0">
                <a:solidFill>
                  <a:srgbClr val="1F1F1F"/>
                </a:solidFill>
                <a:effectLst/>
                <a:latin typeface="Google Sans"/>
              </a:rPr>
              <a:t> Antivirus software, intrusion detection/prevention systems (IDS/IPS), and firewalls would form a layered defense against malware and unauthorized network access.</a:t>
            </a:r>
          </a:p>
          <a:p>
            <a:pPr algn="l">
              <a:buFont typeface="Arial" panose="020B0604020202020204" pitchFamily="34" charset="0"/>
              <a:buChar char="•"/>
            </a:pPr>
            <a:r>
              <a:rPr lang="en-US" sz="2000" b="1" i="0" dirty="0">
                <a:solidFill>
                  <a:srgbClr val="1F1F1F"/>
                </a:solidFill>
                <a:effectLst/>
                <a:latin typeface="Google Sans"/>
              </a:rPr>
              <a:t>Authentication Tools:</a:t>
            </a:r>
            <a:r>
              <a:rPr lang="en-US" sz="2000" b="0" i="0" dirty="0">
                <a:solidFill>
                  <a:srgbClr val="1F1F1F"/>
                </a:solidFill>
                <a:effectLst/>
                <a:latin typeface="Google Sans"/>
              </a:rPr>
              <a:t> Implementing multi-factor authentication (MFA) adds an extra layer of security beyond passwords by requiring a second verification factor, like a code sent via text message or a fingerprint scan.</a:t>
            </a:r>
          </a:p>
          <a:p>
            <a:pPr algn="l">
              <a:buFont typeface="Arial" panose="020B0604020202020204" pitchFamily="34" charset="0"/>
              <a:buChar char="•"/>
            </a:pPr>
            <a:r>
              <a:rPr lang="en-US" sz="2000" b="1" i="0" dirty="0">
                <a:solidFill>
                  <a:srgbClr val="1F1F1F"/>
                </a:solidFill>
                <a:effectLst/>
                <a:latin typeface="Google Sans"/>
              </a:rPr>
              <a:t>Learning Management Systems (LMS):</a:t>
            </a:r>
            <a:r>
              <a:rPr lang="en-US" sz="2000" b="0" i="0" dirty="0">
                <a:solidFill>
                  <a:srgbClr val="1F1F1F"/>
                </a:solidFill>
                <a:effectLst/>
                <a:latin typeface="Google Sans"/>
              </a:rPr>
              <a:t> Online platforms can deliver interactive training modules on phishing awareness, best practices, and reporting procedures.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14960" y="1302026"/>
            <a:ext cx="11511280" cy="5332454"/>
          </a:xfrm>
        </p:spPr>
        <p:txBody>
          <a:bodyPr>
            <a:noAutofit/>
          </a:bodyPr>
          <a:lstStyle/>
          <a:p>
            <a:pPr marL="0" indent="0">
              <a:buNone/>
            </a:pPr>
            <a:r>
              <a:rPr lang="en-US" sz="950" b="1" dirty="0">
                <a:latin typeface="Calibri" panose="020F0502020204030204" pitchFamily="34" charset="0"/>
                <a:ea typeface="Calibri" panose="020F0502020204030204" pitchFamily="34" charset="0"/>
                <a:cs typeface="Calibri" panose="020F0502020204030204" pitchFamily="34" charset="0"/>
              </a:rPr>
              <a:t>Algorithm Selection:</a:t>
            </a:r>
            <a:br>
              <a:rPr lang="en-US" sz="950" b="1" dirty="0">
                <a:latin typeface="Calibri" panose="020F0502020204030204" pitchFamily="34" charset="0"/>
                <a:ea typeface="Calibri" panose="020F0502020204030204" pitchFamily="34" charset="0"/>
                <a:cs typeface="Calibri" panose="020F0502020204030204" pitchFamily="34" charset="0"/>
              </a:rPr>
            </a:br>
            <a:r>
              <a:rPr lang="en-US" sz="950" b="1" dirty="0">
                <a:latin typeface="Calibri" panose="020F0502020204030204" pitchFamily="34" charset="0"/>
                <a:ea typeface="Calibri" panose="020F0502020204030204" pitchFamily="34" charset="0"/>
                <a:cs typeface="Calibri" panose="020F0502020204030204" pitchFamily="34" charset="0"/>
              </a:rPr>
              <a:t>Supervised Learning with Classification Algorithms: </a:t>
            </a:r>
            <a:r>
              <a:rPr lang="en-US" sz="950" dirty="0">
                <a:latin typeface="Calibri" panose="020F0502020204030204" pitchFamily="34" charset="0"/>
                <a:ea typeface="Calibri" panose="020F0502020204030204" pitchFamily="34" charset="0"/>
                <a:cs typeface="Calibri" panose="020F0502020204030204" pitchFamily="34" charset="0"/>
              </a:rPr>
              <a:t>This approach is well-suited for identifying phishing emails based on historical data. We can train a model to classify emails as legitimate or phishing attempts. Popular choices include:</a:t>
            </a:r>
          </a:p>
          <a:p>
            <a:pPr marL="0" indent="0">
              <a:buNone/>
            </a:pPr>
            <a:r>
              <a:rPr lang="en-US" sz="950" b="1" dirty="0">
                <a:latin typeface="Calibri" panose="020F0502020204030204" pitchFamily="34" charset="0"/>
                <a:ea typeface="Calibri" panose="020F0502020204030204" pitchFamily="34" charset="0"/>
                <a:cs typeface="Calibri" panose="020F0502020204030204" pitchFamily="34" charset="0"/>
              </a:rPr>
              <a:t>Support Vector Machines (SVM): </a:t>
            </a:r>
            <a:r>
              <a:rPr lang="en-US" sz="950" dirty="0">
                <a:latin typeface="Calibri" panose="020F0502020204030204" pitchFamily="34" charset="0"/>
                <a:ea typeface="Calibri" panose="020F0502020204030204" pitchFamily="34" charset="0"/>
                <a:cs typeface="Calibri" panose="020F0502020204030204" pitchFamily="34" charset="0"/>
              </a:rPr>
              <a:t>Efficiently handles high-dimensional data (emails with various features) and offers good performance in phishing detection.</a:t>
            </a:r>
          </a:p>
          <a:p>
            <a:pPr marL="0" indent="0">
              <a:buNone/>
            </a:pPr>
            <a:r>
              <a:rPr lang="en-US" sz="950" b="1" dirty="0">
                <a:latin typeface="Calibri" panose="020F0502020204030204" pitchFamily="34" charset="0"/>
                <a:ea typeface="Calibri" panose="020F0502020204030204" pitchFamily="34" charset="0"/>
                <a:cs typeface="Calibri" panose="020F0502020204030204" pitchFamily="34" charset="0"/>
              </a:rPr>
              <a:t>Random Forest: </a:t>
            </a:r>
            <a:r>
              <a:rPr lang="en-US" sz="950" dirty="0">
                <a:latin typeface="Calibri" panose="020F0502020204030204" pitchFamily="34" charset="0"/>
                <a:ea typeface="Calibri" panose="020F0502020204030204" pitchFamily="34" charset="0"/>
                <a:cs typeface="Calibri" panose="020F0502020204030204" pitchFamily="34" charset="0"/>
              </a:rPr>
              <a:t>Robust against overfitting and effective in handling imbalanced datasets (where phishing emails might be a smaller portion).</a:t>
            </a:r>
          </a:p>
          <a:p>
            <a:pPr marL="0" indent="0">
              <a:buNone/>
            </a:pPr>
            <a:r>
              <a:rPr lang="en-US" sz="950" b="1" dirty="0">
                <a:latin typeface="Calibri" panose="020F0502020204030204" pitchFamily="34" charset="0"/>
                <a:ea typeface="Calibri" panose="020F0502020204030204" pitchFamily="34" charset="0"/>
                <a:cs typeface="Calibri" panose="020F0502020204030204" pitchFamily="34" charset="0"/>
              </a:rPr>
              <a:t>Data Input:</a:t>
            </a:r>
            <a:br>
              <a:rPr lang="en-US" sz="950" b="1" dirty="0">
                <a:latin typeface="Calibri" panose="020F0502020204030204" pitchFamily="34" charset="0"/>
                <a:ea typeface="Calibri" panose="020F0502020204030204" pitchFamily="34" charset="0"/>
                <a:cs typeface="Calibri" panose="020F0502020204030204" pitchFamily="34" charset="0"/>
              </a:rPr>
            </a:br>
            <a:r>
              <a:rPr lang="en-US" sz="950" dirty="0">
                <a:latin typeface="Calibri" panose="020F0502020204030204" pitchFamily="34" charset="0"/>
                <a:ea typeface="Calibri" panose="020F0502020204030204" pitchFamily="34" charset="0"/>
                <a:cs typeface="Calibri" panose="020F0502020204030204" pitchFamily="34" charset="0"/>
              </a:rPr>
              <a:t>The model will be trained on a dataset containing features extracted from emails, including:</a:t>
            </a:r>
            <a:br>
              <a:rPr lang="en-US" sz="950" dirty="0">
                <a:latin typeface="Calibri" panose="020F0502020204030204" pitchFamily="34" charset="0"/>
                <a:ea typeface="Calibri" panose="020F0502020204030204" pitchFamily="34" charset="0"/>
                <a:cs typeface="Calibri" panose="020F0502020204030204" pitchFamily="34" charset="0"/>
              </a:rPr>
            </a:br>
            <a:r>
              <a:rPr lang="en-US" sz="950" b="1" dirty="0">
                <a:latin typeface="Calibri" panose="020F0502020204030204" pitchFamily="34" charset="0"/>
                <a:ea typeface="Calibri" panose="020F0502020204030204" pitchFamily="34" charset="0"/>
                <a:cs typeface="Calibri" panose="020F0502020204030204" pitchFamily="34" charset="0"/>
              </a:rPr>
              <a:t>Email Headers: </a:t>
            </a:r>
            <a:r>
              <a:rPr lang="en-US" sz="950" dirty="0">
                <a:latin typeface="Calibri" panose="020F0502020204030204" pitchFamily="34" charset="0"/>
                <a:ea typeface="Calibri" panose="020F0502020204030204" pitchFamily="34" charset="0"/>
                <a:cs typeface="Calibri" panose="020F0502020204030204" pitchFamily="34" charset="0"/>
              </a:rPr>
              <a:t>Sender address, recipient address, subject line, message origin (IP address).</a:t>
            </a:r>
            <a:br>
              <a:rPr lang="en-US" sz="950" b="1" dirty="0">
                <a:latin typeface="Calibri" panose="020F0502020204030204" pitchFamily="34" charset="0"/>
                <a:ea typeface="Calibri" panose="020F0502020204030204" pitchFamily="34" charset="0"/>
                <a:cs typeface="Calibri" panose="020F0502020204030204" pitchFamily="34" charset="0"/>
              </a:rPr>
            </a:br>
            <a:r>
              <a:rPr lang="en-US" sz="950" b="1" dirty="0">
                <a:latin typeface="Calibri" panose="020F0502020204030204" pitchFamily="34" charset="0"/>
                <a:ea typeface="Calibri" panose="020F0502020204030204" pitchFamily="34" charset="0"/>
                <a:cs typeface="Calibri" panose="020F0502020204030204" pitchFamily="34" charset="0"/>
              </a:rPr>
              <a:t>Email Body: </a:t>
            </a:r>
            <a:r>
              <a:rPr lang="en-US" sz="950" dirty="0">
                <a:latin typeface="Calibri" panose="020F0502020204030204" pitchFamily="34" charset="0"/>
                <a:ea typeface="Calibri" panose="020F0502020204030204" pitchFamily="34" charset="0"/>
                <a:cs typeface="Calibri" panose="020F0502020204030204" pitchFamily="34" charset="0"/>
              </a:rPr>
              <a:t>Content analysis for keywords commonly used in phishing attempts, urgency or fear triggers, and inconsistencies (e.g., mismatched sender and message content).</a:t>
            </a:r>
            <a:br>
              <a:rPr lang="en-US" sz="950" b="1" dirty="0">
                <a:latin typeface="Calibri" panose="020F0502020204030204" pitchFamily="34" charset="0"/>
                <a:ea typeface="Calibri" panose="020F0502020204030204" pitchFamily="34" charset="0"/>
                <a:cs typeface="Calibri" panose="020F0502020204030204" pitchFamily="34" charset="0"/>
              </a:rPr>
            </a:br>
            <a:r>
              <a:rPr lang="en-US" sz="950" b="1" dirty="0">
                <a:latin typeface="Calibri" panose="020F0502020204030204" pitchFamily="34" charset="0"/>
                <a:ea typeface="Calibri" panose="020F0502020204030204" pitchFamily="34" charset="0"/>
                <a:cs typeface="Calibri" panose="020F0502020204030204" pitchFamily="34" charset="0"/>
              </a:rPr>
              <a:t>Sender Reputation: H</a:t>
            </a:r>
            <a:r>
              <a:rPr lang="en-US" sz="950" dirty="0">
                <a:latin typeface="Calibri" panose="020F0502020204030204" pitchFamily="34" charset="0"/>
                <a:ea typeface="Calibri" panose="020F0502020204030204" pitchFamily="34" charset="0"/>
                <a:cs typeface="Calibri" panose="020F0502020204030204" pitchFamily="34" charset="0"/>
              </a:rPr>
              <a:t>istorical data on known phishing senders or blacklisted domains.</a:t>
            </a:r>
            <a:br>
              <a:rPr lang="en-US" sz="950" b="1" dirty="0">
                <a:latin typeface="Calibri" panose="020F0502020204030204" pitchFamily="34" charset="0"/>
                <a:ea typeface="Calibri" panose="020F0502020204030204" pitchFamily="34" charset="0"/>
                <a:cs typeface="Calibri" panose="020F0502020204030204" pitchFamily="34" charset="0"/>
              </a:rPr>
            </a:br>
            <a:r>
              <a:rPr lang="en-US" sz="950" b="1" dirty="0">
                <a:latin typeface="Calibri" panose="020F0502020204030204" pitchFamily="34" charset="0"/>
                <a:ea typeface="Calibri" panose="020F0502020204030204" pitchFamily="34" charset="0"/>
                <a:cs typeface="Calibri" panose="020F0502020204030204" pitchFamily="34" charset="0"/>
              </a:rPr>
              <a:t>Attachment Analysis: </a:t>
            </a:r>
            <a:r>
              <a:rPr lang="en-US" sz="950" dirty="0">
                <a:latin typeface="Calibri" panose="020F0502020204030204" pitchFamily="34" charset="0"/>
                <a:ea typeface="Calibri" panose="020F0502020204030204" pitchFamily="34" charset="0"/>
                <a:cs typeface="Calibri" panose="020F0502020204030204" pitchFamily="34" charset="0"/>
              </a:rPr>
              <a:t>File types, presence of malicious code indicators.</a:t>
            </a:r>
          </a:p>
          <a:p>
            <a:pPr marL="0" indent="0">
              <a:buNone/>
            </a:pPr>
            <a:r>
              <a:rPr lang="en-US" sz="950" b="1" dirty="0">
                <a:latin typeface="Calibri" panose="020F0502020204030204" pitchFamily="34" charset="0"/>
                <a:ea typeface="Calibri" panose="020F0502020204030204" pitchFamily="34" charset="0"/>
                <a:cs typeface="Calibri" panose="020F0502020204030204" pitchFamily="34" charset="0"/>
              </a:rPr>
              <a:t>Training Process:</a:t>
            </a:r>
            <a:br>
              <a:rPr lang="en-US" sz="950" b="1" dirty="0">
                <a:latin typeface="Calibri" panose="020F0502020204030204" pitchFamily="34" charset="0"/>
                <a:ea typeface="Calibri" panose="020F0502020204030204" pitchFamily="34" charset="0"/>
                <a:cs typeface="Calibri" panose="020F0502020204030204" pitchFamily="34" charset="0"/>
              </a:rPr>
            </a:br>
            <a:r>
              <a:rPr lang="en-US" sz="950" b="1" dirty="0">
                <a:latin typeface="Calibri" panose="020F0502020204030204" pitchFamily="34" charset="0"/>
                <a:ea typeface="Calibri" panose="020F0502020204030204" pitchFamily="34" charset="0"/>
                <a:cs typeface="Calibri" panose="020F0502020204030204" pitchFamily="34" charset="0"/>
              </a:rPr>
              <a:t>Data Preprocessing: C</a:t>
            </a:r>
            <a:r>
              <a:rPr lang="en-US" sz="950" dirty="0">
                <a:latin typeface="Calibri" panose="020F0502020204030204" pitchFamily="34" charset="0"/>
                <a:ea typeface="Calibri" panose="020F0502020204030204" pitchFamily="34" charset="0"/>
                <a:cs typeface="Calibri" panose="020F0502020204030204" pitchFamily="34" charset="0"/>
              </a:rPr>
              <a:t>lean and prepare the data by handling missing values, removing outliers, and feature engineering (e.g., converting categorical data to numerical).</a:t>
            </a:r>
            <a:br>
              <a:rPr lang="en-US" sz="950" dirty="0">
                <a:latin typeface="Calibri" panose="020F0502020204030204" pitchFamily="34" charset="0"/>
                <a:ea typeface="Calibri" panose="020F0502020204030204" pitchFamily="34" charset="0"/>
                <a:cs typeface="Calibri" panose="020F0502020204030204" pitchFamily="34" charset="0"/>
              </a:rPr>
            </a:br>
            <a:r>
              <a:rPr lang="en-US" sz="950" b="1" dirty="0">
                <a:latin typeface="Calibri" panose="020F0502020204030204" pitchFamily="34" charset="0"/>
                <a:ea typeface="Calibri" panose="020F0502020204030204" pitchFamily="34" charset="0"/>
                <a:cs typeface="Calibri" panose="020F0502020204030204" pitchFamily="34" charset="0"/>
              </a:rPr>
              <a:t>Model Training: </a:t>
            </a:r>
            <a:r>
              <a:rPr lang="en-US" sz="950" dirty="0">
                <a:latin typeface="Calibri" panose="020F0502020204030204" pitchFamily="34" charset="0"/>
                <a:ea typeface="Calibri" panose="020F0502020204030204" pitchFamily="34" charset="0"/>
                <a:cs typeface="Calibri" panose="020F0502020204030204" pitchFamily="34" charset="0"/>
              </a:rPr>
              <a:t>Split the data into training and testing sets. Train the chosen algorithm (e.g., SVM or Random Forest) on the training set, allowing it to learn the patterns that differentiate legitimate emails from phishing attempts.</a:t>
            </a:r>
            <a:br>
              <a:rPr lang="en-US" sz="950" dirty="0">
                <a:latin typeface="Calibri" panose="020F0502020204030204" pitchFamily="34" charset="0"/>
                <a:ea typeface="Calibri" panose="020F0502020204030204" pitchFamily="34" charset="0"/>
                <a:cs typeface="Calibri" panose="020F0502020204030204" pitchFamily="34" charset="0"/>
              </a:rPr>
            </a:br>
            <a:r>
              <a:rPr lang="en-US" sz="950" b="1" dirty="0">
                <a:latin typeface="Calibri" panose="020F0502020204030204" pitchFamily="34" charset="0"/>
                <a:ea typeface="Calibri" panose="020F0502020204030204" pitchFamily="34" charset="0"/>
                <a:cs typeface="Calibri" panose="020F0502020204030204" pitchFamily="34" charset="0"/>
              </a:rPr>
              <a:t>Hyperparameter Tuning</a:t>
            </a:r>
            <a:r>
              <a:rPr lang="en-US" sz="950" dirty="0">
                <a:latin typeface="Calibri" panose="020F0502020204030204" pitchFamily="34" charset="0"/>
                <a:ea typeface="Calibri" panose="020F0502020204030204" pitchFamily="34" charset="0"/>
                <a:cs typeface="Calibri" panose="020F0502020204030204" pitchFamily="34" charset="0"/>
              </a:rPr>
              <a:t>: Optimize the model's performance by adjusting hyperparameters (internal settings) that influence its behavior. Techniques like cross-validation can be used to evaluate different configurations and select the optimal settings.</a:t>
            </a:r>
            <a:br>
              <a:rPr lang="en-US" sz="950" dirty="0">
                <a:latin typeface="Calibri" panose="020F0502020204030204" pitchFamily="34" charset="0"/>
                <a:ea typeface="Calibri" panose="020F0502020204030204" pitchFamily="34" charset="0"/>
                <a:cs typeface="Calibri" panose="020F0502020204030204" pitchFamily="34" charset="0"/>
              </a:rPr>
            </a:br>
            <a:r>
              <a:rPr lang="en-US" sz="950" b="1" dirty="0">
                <a:latin typeface="Calibri" panose="020F0502020204030204" pitchFamily="34" charset="0"/>
                <a:ea typeface="Calibri" panose="020F0502020204030204" pitchFamily="34" charset="0"/>
                <a:cs typeface="Calibri" panose="020F0502020204030204" pitchFamily="34" charset="0"/>
              </a:rPr>
              <a:t>Model Evaluation:</a:t>
            </a:r>
            <a:r>
              <a:rPr lang="en-US" sz="950" dirty="0">
                <a:latin typeface="Calibri" panose="020F0502020204030204" pitchFamily="34" charset="0"/>
                <a:ea typeface="Calibri" panose="020F0502020204030204" pitchFamily="34" charset="0"/>
                <a:cs typeface="Calibri" panose="020F0502020204030204" pitchFamily="34" charset="0"/>
              </a:rPr>
              <a:t> Assess the trained model's performance on the testing set using metrics like accuracy, precision, and recall. Analyze how well the model identifies phishing emails and minimizes false positives (flagging legitimate emails as phishing).</a:t>
            </a:r>
          </a:p>
          <a:p>
            <a:pPr marL="0" indent="0">
              <a:buNone/>
            </a:pPr>
            <a:r>
              <a:rPr lang="en-US" sz="950" b="1" dirty="0">
                <a:latin typeface="Calibri" panose="020F0502020204030204" pitchFamily="34" charset="0"/>
                <a:ea typeface="Calibri" panose="020F0502020204030204" pitchFamily="34" charset="0"/>
                <a:cs typeface="Calibri" panose="020F0502020204030204" pitchFamily="34" charset="0"/>
              </a:rPr>
              <a:t>Deployment:</a:t>
            </a:r>
            <a:br>
              <a:rPr lang="en-US" sz="950" b="1" dirty="0">
                <a:latin typeface="Calibri" panose="020F0502020204030204" pitchFamily="34" charset="0"/>
                <a:ea typeface="Calibri" panose="020F0502020204030204" pitchFamily="34" charset="0"/>
                <a:cs typeface="Calibri" panose="020F0502020204030204" pitchFamily="34" charset="0"/>
              </a:rPr>
            </a:br>
            <a:r>
              <a:rPr lang="en-US" sz="950" b="1" dirty="0">
                <a:latin typeface="Calibri" panose="020F0502020204030204" pitchFamily="34" charset="0"/>
                <a:ea typeface="Calibri" panose="020F0502020204030204" pitchFamily="34" charset="0"/>
                <a:cs typeface="Calibri" panose="020F0502020204030204" pitchFamily="34" charset="0"/>
              </a:rPr>
              <a:t>Integration with Email Server: I</a:t>
            </a:r>
            <a:r>
              <a:rPr lang="en-US" sz="950" dirty="0">
                <a:latin typeface="Calibri" panose="020F0502020204030204" pitchFamily="34" charset="0"/>
                <a:ea typeface="Calibri" panose="020F0502020204030204" pitchFamily="34" charset="0"/>
                <a:cs typeface="Calibri" panose="020F0502020204030204" pitchFamily="34" charset="0"/>
              </a:rPr>
              <a:t>ntegrate the trained model with the organization's email server to analyze incoming emails in real-time.</a:t>
            </a:r>
            <a:br>
              <a:rPr lang="en-US" sz="950" b="1" dirty="0">
                <a:latin typeface="Calibri" panose="020F0502020204030204" pitchFamily="34" charset="0"/>
                <a:ea typeface="Calibri" panose="020F0502020204030204" pitchFamily="34" charset="0"/>
                <a:cs typeface="Calibri" panose="020F0502020204030204" pitchFamily="34" charset="0"/>
              </a:rPr>
            </a:br>
            <a:r>
              <a:rPr lang="en-US" sz="950" b="1" dirty="0">
                <a:latin typeface="Calibri" panose="020F0502020204030204" pitchFamily="34" charset="0"/>
                <a:ea typeface="Calibri" panose="020F0502020204030204" pitchFamily="34" charset="0"/>
                <a:cs typeface="Calibri" panose="020F0502020204030204" pitchFamily="34" charset="0"/>
              </a:rPr>
              <a:t>Email Classification: </a:t>
            </a:r>
            <a:r>
              <a:rPr lang="en-US" sz="950" dirty="0">
                <a:latin typeface="Calibri" panose="020F0502020204030204" pitchFamily="34" charset="0"/>
                <a:ea typeface="Calibri" panose="020F0502020204030204" pitchFamily="34" charset="0"/>
                <a:cs typeface="Calibri" panose="020F0502020204030204" pitchFamily="34" charset="0"/>
              </a:rPr>
              <a:t>The model analyzes each email's features and classifies it as legitimate or phishing.</a:t>
            </a:r>
            <a:br>
              <a:rPr lang="en-US" sz="950" b="1" dirty="0">
                <a:latin typeface="Calibri" panose="020F0502020204030204" pitchFamily="34" charset="0"/>
                <a:ea typeface="Calibri" panose="020F0502020204030204" pitchFamily="34" charset="0"/>
                <a:cs typeface="Calibri" panose="020F0502020204030204" pitchFamily="34" charset="0"/>
              </a:rPr>
            </a:br>
            <a:br>
              <a:rPr lang="en-US" sz="950" b="1" dirty="0">
                <a:latin typeface="Calibri" panose="020F0502020204030204" pitchFamily="34" charset="0"/>
                <a:ea typeface="Calibri" panose="020F0502020204030204" pitchFamily="34" charset="0"/>
                <a:cs typeface="Calibri" panose="020F0502020204030204" pitchFamily="34" charset="0"/>
              </a:rPr>
            </a:br>
            <a:r>
              <a:rPr lang="en-US" sz="950" b="1" dirty="0">
                <a:latin typeface="Calibri" panose="020F0502020204030204" pitchFamily="34" charset="0"/>
                <a:ea typeface="Calibri" panose="020F0502020204030204" pitchFamily="34" charset="0"/>
                <a:cs typeface="Calibri" panose="020F0502020204030204" pitchFamily="34" charset="0"/>
              </a:rPr>
              <a:t>Actionable Outcomes:</a:t>
            </a:r>
            <a:br>
              <a:rPr lang="en-US" sz="950" b="1" dirty="0">
                <a:latin typeface="Calibri" panose="020F0502020204030204" pitchFamily="34" charset="0"/>
                <a:ea typeface="Calibri" panose="020F0502020204030204" pitchFamily="34" charset="0"/>
                <a:cs typeface="Calibri" panose="020F0502020204030204" pitchFamily="34" charset="0"/>
              </a:rPr>
            </a:br>
            <a:r>
              <a:rPr lang="en-US" sz="950" dirty="0">
                <a:latin typeface="Calibri" panose="020F0502020204030204" pitchFamily="34" charset="0"/>
                <a:ea typeface="Calibri" panose="020F0502020204030204" pitchFamily="34" charset="0"/>
                <a:cs typeface="Calibri" panose="020F0502020204030204" pitchFamily="34" charset="0"/>
              </a:rPr>
              <a:t>Legitimate emails are delivered to users' inboxes.</a:t>
            </a:r>
            <a:br>
              <a:rPr lang="en-US" sz="950" dirty="0">
                <a:latin typeface="Calibri" panose="020F0502020204030204" pitchFamily="34" charset="0"/>
                <a:ea typeface="Calibri" panose="020F0502020204030204" pitchFamily="34" charset="0"/>
                <a:cs typeface="Calibri" panose="020F0502020204030204" pitchFamily="34" charset="0"/>
              </a:rPr>
            </a:br>
            <a:r>
              <a:rPr lang="en-US" sz="950" dirty="0">
                <a:latin typeface="Calibri" panose="020F0502020204030204" pitchFamily="34" charset="0"/>
                <a:ea typeface="Calibri" panose="020F0502020204030204" pitchFamily="34" charset="0"/>
                <a:cs typeface="Calibri" panose="020F0502020204030204" pitchFamily="34" charset="0"/>
              </a:rPr>
              <a:t>Phishing emails are quarantined or flagged for further review to prevent user interaction.</a:t>
            </a:r>
          </a:p>
          <a:p>
            <a:pPr marL="0" indent="0">
              <a:buNone/>
            </a:pPr>
            <a:r>
              <a:rPr lang="en-US" sz="950" b="1" dirty="0">
                <a:latin typeface="Calibri" panose="020F0502020204030204" pitchFamily="34" charset="0"/>
                <a:ea typeface="Calibri" panose="020F0502020204030204" pitchFamily="34" charset="0"/>
                <a:cs typeface="Calibri" panose="020F0502020204030204" pitchFamily="34" charset="0"/>
              </a:rPr>
              <a:t>Continuous Improvement:</a:t>
            </a:r>
            <a:br>
              <a:rPr lang="en-US" sz="950" b="1" dirty="0">
                <a:latin typeface="Calibri" panose="020F0502020204030204" pitchFamily="34" charset="0"/>
                <a:ea typeface="Calibri" panose="020F0502020204030204" pitchFamily="34" charset="0"/>
                <a:cs typeface="Calibri" panose="020F0502020204030204" pitchFamily="34" charset="0"/>
              </a:rPr>
            </a:br>
            <a:r>
              <a:rPr lang="en-US" sz="950" dirty="0">
                <a:latin typeface="Calibri" panose="020F0502020204030204" pitchFamily="34" charset="0"/>
                <a:ea typeface="Calibri" panose="020F0502020204030204" pitchFamily="34" charset="0"/>
                <a:cs typeface="Calibri" panose="020F0502020204030204" pitchFamily="34" charset="0"/>
              </a:rPr>
              <a:t>Regularly retrain the model with new phishing email data to maintain effectiveness against evolving tactics.</a:t>
            </a:r>
            <a:br>
              <a:rPr lang="en-US" sz="950" dirty="0">
                <a:latin typeface="Calibri" panose="020F0502020204030204" pitchFamily="34" charset="0"/>
                <a:ea typeface="Calibri" panose="020F0502020204030204" pitchFamily="34" charset="0"/>
                <a:cs typeface="Calibri" panose="020F0502020204030204" pitchFamily="34" charset="0"/>
              </a:rPr>
            </a:br>
            <a:r>
              <a:rPr lang="en-US" sz="950" dirty="0">
                <a:latin typeface="Calibri" panose="020F0502020204030204" pitchFamily="34" charset="0"/>
                <a:ea typeface="Calibri" panose="020F0502020204030204" pitchFamily="34" charset="0"/>
                <a:cs typeface="Calibri" panose="020F0502020204030204" pitchFamily="34" charset="0"/>
              </a:rPr>
              <a:t>Monitor the system's performance and adapt based on real-world results.</a:t>
            </a:r>
            <a:br>
              <a:rPr lang="en-US" sz="950" dirty="0">
                <a:latin typeface="Calibri" panose="020F0502020204030204" pitchFamily="34" charset="0"/>
                <a:ea typeface="Calibri" panose="020F0502020204030204" pitchFamily="34" charset="0"/>
                <a:cs typeface="Calibri" panose="020F0502020204030204" pitchFamily="34" charset="0"/>
              </a:rPr>
            </a:br>
            <a:r>
              <a:rPr lang="en-US" sz="950" dirty="0">
                <a:latin typeface="Calibri" panose="020F0502020204030204" pitchFamily="34" charset="0"/>
                <a:ea typeface="Calibri" panose="020F0502020204030204" pitchFamily="34" charset="0"/>
                <a:cs typeface="Calibri" panose="020F0502020204030204" pitchFamily="34" charset="0"/>
              </a:rPr>
              <a:t>This approach leverages machine learning to automate email filtering and improve threat detection accuracy. By continuously learning and adapting, the system can become a powerful tool in the fight against phishing attacks.</a:t>
            </a:r>
            <a:endParaRPr lang="en-IN" sz="95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058779"/>
            <a:ext cx="11322050" cy="5799221"/>
          </a:xfrm>
        </p:spPr>
        <p:txBody>
          <a:bodyPr>
            <a:normAutofit/>
          </a:bodyPr>
          <a:lstStyle/>
          <a:p>
            <a:pPr marL="0" indent="0">
              <a:buNone/>
            </a:pPr>
            <a:r>
              <a:rPr lang="en-IN" sz="2400" b="1" i="0" dirty="0">
                <a:solidFill>
                  <a:srgbClr val="1F1F1F"/>
                </a:solidFill>
                <a:effectLst/>
                <a:latin typeface="Google Sans"/>
              </a:rPr>
              <a:t>                                                                                                                </a:t>
            </a:r>
            <a:br>
              <a:rPr lang="en-IN" sz="2400" b="1" i="0" dirty="0">
                <a:solidFill>
                  <a:srgbClr val="1F1F1F"/>
                </a:solidFill>
                <a:effectLst/>
                <a:latin typeface="Google Sans"/>
              </a:rPr>
            </a:br>
            <a:br>
              <a:rPr lang="en-IN" sz="2400" b="1" i="0" dirty="0">
                <a:solidFill>
                  <a:srgbClr val="1F1F1F"/>
                </a:solidFill>
                <a:effectLst/>
                <a:latin typeface="Google Sans"/>
              </a:rPr>
            </a:br>
            <a:r>
              <a:rPr lang="en-IN" sz="2400" b="1" i="0" dirty="0">
                <a:solidFill>
                  <a:srgbClr val="1F1F1F"/>
                </a:solidFill>
                <a:effectLst/>
                <a:latin typeface="Google Sans"/>
              </a:rPr>
              <a:t>                                                                                                                  </a:t>
            </a:r>
            <a:br>
              <a:rPr lang="en-IN" sz="2400" b="1" i="0" dirty="0">
                <a:solidFill>
                  <a:srgbClr val="1F1F1F"/>
                </a:solidFill>
                <a:effectLst/>
                <a:latin typeface="Google Sans"/>
              </a:rPr>
            </a:br>
            <a:br>
              <a:rPr lang="en-IN" sz="2400" b="1" i="0" dirty="0">
                <a:solidFill>
                  <a:srgbClr val="1F1F1F"/>
                </a:solidFill>
                <a:effectLst/>
                <a:latin typeface="Google Sans"/>
              </a:rPr>
            </a:br>
            <a:r>
              <a:rPr lang="en-IN" sz="2400" b="1" i="0" dirty="0">
                <a:solidFill>
                  <a:srgbClr val="1F1F1F"/>
                </a:solidFill>
                <a:effectLst/>
                <a:latin typeface="Google Sans"/>
              </a:rPr>
              <a:t>        Confusion Matrix                                                                           </a:t>
            </a:r>
            <a:r>
              <a:rPr lang="en-IN" sz="2400" b="1" dirty="0">
                <a:solidFill>
                  <a:srgbClr val="1F1F1F"/>
                </a:solidFill>
                <a:latin typeface="Google Sans"/>
              </a:rPr>
              <a:t> ROC Curve</a:t>
            </a:r>
            <a:br>
              <a:rPr lang="en-IN" sz="2400" b="1" dirty="0">
                <a:solidFill>
                  <a:srgbClr val="1F1F1F"/>
                </a:solidFill>
                <a:latin typeface="Google Sans"/>
              </a:rPr>
            </a:br>
            <a:br>
              <a:rPr lang="en-IN" sz="2400" b="1" dirty="0">
                <a:solidFill>
                  <a:srgbClr val="1F1F1F"/>
                </a:solidFill>
                <a:latin typeface="Google Sans"/>
              </a:rPr>
            </a:br>
            <a:br>
              <a:rPr lang="en-IN" sz="2400" b="1" dirty="0">
                <a:solidFill>
                  <a:srgbClr val="1F1F1F"/>
                </a:solidFill>
                <a:latin typeface="Google Sans"/>
              </a:rPr>
            </a:br>
            <a:r>
              <a:rPr lang="en-IN" sz="2400" b="1" dirty="0">
                <a:solidFill>
                  <a:srgbClr val="1F1F1F"/>
                </a:solidFill>
                <a:latin typeface="Google Sans"/>
              </a:rPr>
              <a:t>                               </a:t>
            </a:r>
            <a:br>
              <a:rPr lang="en-IN" sz="2400" b="1" dirty="0">
                <a:solidFill>
                  <a:srgbClr val="1F1F1F"/>
                </a:solidFill>
                <a:latin typeface="Google Sans"/>
              </a:rPr>
            </a:br>
            <a:r>
              <a:rPr lang="en-IN" sz="2400" b="1" dirty="0">
                <a:solidFill>
                  <a:srgbClr val="1F1F1F"/>
                </a:solidFill>
                <a:latin typeface="Google Sans"/>
              </a:rPr>
              <a:t>                                                </a:t>
            </a:r>
            <a:br>
              <a:rPr lang="en-IN" sz="2400" b="1" dirty="0">
                <a:solidFill>
                  <a:srgbClr val="1F1F1F"/>
                </a:solidFill>
                <a:latin typeface="Google Sans"/>
              </a:rPr>
            </a:br>
            <a:r>
              <a:rPr lang="en-IN" sz="2400" b="1" dirty="0">
                <a:solidFill>
                  <a:srgbClr val="1F1F1F"/>
                </a:solidFill>
                <a:latin typeface="Google Sans"/>
              </a:rPr>
              <a:t>                                                       </a:t>
            </a:r>
            <a:br>
              <a:rPr lang="en-IN" sz="2400" b="1" dirty="0">
                <a:solidFill>
                  <a:srgbClr val="1F1F1F"/>
                </a:solidFill>
                <a:latin typeface="Google Sans"/>
              </a:rPr>
            </a:br>
            <a:r>
              <a:rPr lang="en-IN" sz="2400" b="1" dirty="0">
                <a:solidFill>
                  <a:srgbClr val="1F1F1F"/>
                </a:solidFill>
                <a:latin typeface="Google Sans"/>
              </a:rPr>
              <a:t>                                   </a:t>
            </a:r>
            <a:br>
              <a:rPr lang="en-IN" sz="2400" b="1" dirty="0">
                <a:solidFill>
                  <a:srgbClr val="1F1F1F"/>
                </a:solidFill>
                <a:latin typeface="Google Sans"/>
              </a:rPr>
            </a:br>
            <a:r>
              <a:rPr lang="en-IN" sz="2400" b="1" dirty="0">
                <a:solidFill>
                  <a:srgbClr val="1F1F1F"/>
                </a:solidFill>
                <a:latin typeface="Google Sans"/>
              </a:rPr>
              <a:t>                                                               Time-Series Graph</a:t>
            </a:r>
            <a:endParaRPr lang="en-IN" sz="2400" b="1" i="0" dirty="0">
              <a:solidFill>
                <a:srgbClr val="1F1F1F"/>
              </a:solidFill>
              <a:effectLst/>
              <a:latin typeface="Google Sans"/>
            </a:endParaRPr>
          </a:p>
        </p:txBody>
      </p:sp>
      <p:pic>
        <p:nvPicPr>
          <p:cNvPr id="13" name="Picture 12">
            <a:extLst>
              <a:ext uri="{FF2B5EF4-FFF2-40B4-BE49-F238E27FC236}">
                <a16:creationId xmlns:a16="http://schemas.microsoft.com/office/drawing/2014/main" id="{8375734C-AA00-DF39-CA6B-8D2E8871DFC2}"/>
              </a:ext>
            </a:extLst>
          </p:cNvPr>
          <p:cNvPicPr>
            <a:picLocks noChangeAspect="1"/>
          </p:cNvPicPr>
          <p:nvPr/>
        </p:nvPicPr>
        <p:blipFill>
          <a:blip r:embed="rId2"/>
          <a:stretch>
            <a:fillRect/>
          </a:stretch>
        </p:blipFill>
        <p:spPr>
          <a:xfrm>
            <a:off x="753979" y="1661653"/>
            <a:ext cx="4648285" cy="1347018"/>
          </a:xfrm>
          <a:prstGeom prst="rect">
            <a:avLst/>
          </a:prstGeom>
        </p:spPr>
      </p:pic>
      <p:pic>
        <p:nvPicPr>
          <p:cNvPr id="15" name="Picture 14">
            <a:extLst>
              <a:ext uri="{FF2B5EF4-FFF2-40B4-BE49-F238E27FC236}">
                <a16:creationId xmlns:a16="http://schemas.microsoft.com/office/drawing/2014/main" id="{C3423BB9-94B9-7503-CD8B-2461E3033A9D}"/>
              </a:ext>
            </a:extLst>
          </p:cNvPr>
          <p:cNvPicPr>
            <a:picLocks noChangeAspect="1"/>
          </p:cNvPicPr>
          <p:nvPr/>
        </p:nvPicPr>
        <p:blipFill rotWithShape="1">
          <a:blip r:embed="rId3"/>
          <a:srcRect t="7431"/>
          <a:stretch/>
        </p:blipFill>
        <p:spPr>
          <a:xfrm>
            <a:off x="7908757" y="914400"/>
            <a:ext cx="2935707" cy="2332351"/>
          </a:xfrm>
          <a:prstGeom prst="rect">
            <a:avLst/>
          </a:prstGeom>
        </p:spPr>
      </p:pic>
      <p:pic>
        <p:nvPicPr>
          <p:cNvPr id="17" name="Picture 16">
            <a:extLst>
              <a:ext uri="{FF2B5EF4-FFF2-40B4-BE49-F238E27FC236}">
                <a16:creationId xmlns:a16="http://schemas.microsoft.com/office/drawing/2014/main" id="{496AB113-EE32-96B5-B687-B8DD0D933E7C}"/>
              </a:ext>
            </a:extLst>
          </p:cNvPr>
          <p:cNvPicPr>
            <a:picLocks noChangeAspect="1"/>
          </p:cNvPicPr>
          <p:nvPr/>
        </p:nvPicPr>
        <p:blipFill rotWithShape="1">
          <a:blip r:embed="rId4"/>
          <a:srcRect t="6329" b="-1"/>
          <a:stretch/>
        </p:blipFill>
        <p:spPr>
          <a:xfrm>
            <a:off x="4454013" y="3365294"/>
            <a:ext cx="3205316" cy="245697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rgbClr val="1F1F1F"/>
                </a:solidFill>
                <a:effectLst/>
                <a:latin typeface="Google Sans"/>
              </a:rPr>
              <a:t>By implementing a combination of technical security measures and employee training programs, organizations can significantly bolster their defenses against phishing attacks. Building awareness, fostering a culture of security, and staying up-to-date with evolving tactics are crucial for protecting sensitive information in today's digital landscape.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sz="2000" b="0" i="0" dirty="0">
                <a:solidFill>
                  <a:srgbClr val="1F1F1F"/>
                </a:solidFill>
                <a:effectLst/>
                <a:latin typeface="Google Sans"/>
              </a:rPr>
              <a:t>Ongoing vigilance and adaptation are critical in the fight against phishing.</a:t>
            </a:r>
          </a:p>
          <a:p>
            <a:pPr algn="l">
              <a:buFont typeface="Arial" panose="020B0604020202020204" pitchFamily="34" charset="0"/>
              <a:buChar char="•"/>
            </a:pPr>
            <a:r>
              <a:rPr lang="en-US" sz="2000" b="0" i="0" dirty="0">
                <a:solidFill>
                  <a:srgbClr val="1F1F1F"/>
                </a:solidFill>
                <a:effectLst/>
                <a:latin typeface="Google Sans"/>
              </a:rPr>
              <a:t>Continuously update technical solutions and training programs to address new phishing tactics.</a:t>
            </a:r>
          </a:p>
          <a:p>
            <a:pPr algn="l">
              <a:buFont typeface="Arial" panose="020B0604020202020204" pitchFamily="34" charset="0"/>
              <a:buChar char="•"/>
            </a:pPr>
            <a:r>
              <a:rPr lang="en-US" sz="2000" b="0" i="0" dirty="0">
                <a:solidFill>
                  <a:srgbClr val="1F1F1F"/>
                </a:solidFill>
                <a:effectLst/>
                <a:latin typeface="Google Sans"/>
              </a:rPr>
              <a:t>Integrate security awareness into company culture, promoting proactive reporting of suspicious activity.</a:t>
            </a:r>
          </a:p>
          <a:p>
            <a:pPr algn="l">
              <a:buFont typeface="Arial" panose="020B0604020202020204" pitchFamily="34" charset="0"/>
              <a:buChar char="•"/>
            </a:pPr>
            <a:r>
              <a:rPr lang="en-US" sz="2000" b="0" i="0" dirty="0">
                <a:solidFill>
                  <a:srgbClr val="1F1F1F"/>
                </a:solidFill>
                <a:effectLst/>
                <a:latin typeface="Google Sans"/>
              </a:rPr>
              <a:t>Explore advanced threat intelligence techniques to stay ahead of emerging phishing trends.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15</TotalTime>
  <Words>1291</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Google Sans</vt:lpstr>
      <vt:lpstr>Wingdings 2</vt:lpstr>
      <vt:lpstr>DividendVTI</vt:lpstr>
      <vt:lpstr>Phishing Attack Incident in Real Time or Online Financial Scams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VISHNU PRIYA K</cp:lastModifiedBy>
  <cp:revision>25</cp:revision>
  <dcterms:created xsi:type="dcterms:W3CDTF">2021-05-26T16:50:10Z</dcterms:created>
  <dcterms:modified xsi:type="dcterms:W3CDTF">2024-04-01T08:40:40Z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