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9"/>
  </p:notesMasterIdLst>
  <p:sldIdLst>
    <p:sldId id="280" r:id="rId2"/>
    <p:sldId id="257" r:id="rId3"/>
    <p:sldId id="282" r:id="rId4"/>
    <p:sldId id="258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78" r:id="rId13"/>
    <p:sldId id="271" r:id="rId14"/>
    <p:sldId id="285" r:id="rId15"/>
    <p:sldId id="281" r:id="rId16"/>
    <p:sldId id="273" r:id="rId17"/>
    <p:sldId id="284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71838-500B-4CF9-98F9-4DA3CD3039B9}" type="datetimeFigureOut">
              <a:rPr lang="en-US" smtClean="0"/>
              <a:t>11/9/2020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B36F7-FF94-49FC-A5B4-C5850427EDD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1"/>
            <a:ext cx="6619244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4800587"/>
            <a:ext cx="6619243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5367325"/>
            <a:ext cx="661924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8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4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98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447800"/>
            <a:ext cx="5999486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3771174"/>
            <a:ext cx="5459737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4350657"/>
            <a:ext cx="6619244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971253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2613787"/>
            <a:ext cx="6014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40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124201"/>
            <a:ext cx="6619245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86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98120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66700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981200"/>
            <a:ext cx="220218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66700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981200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66700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95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4250949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2209800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4827212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4250949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2209800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4827211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4250949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2209800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4827209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74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07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430214"/>
            <a:ext cx="131445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887414"/>
            <a:ext cx="5567362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6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861734"/>
            <a:ext cx="6619243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1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2060576"/>
            <a:ext cx="3297254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2056093"/>
            <a:ext cx="3297256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0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2514600"/>
            <a:ext cx="3297254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0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7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7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447800"/>
            <a:ext cx="2550798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447800"/>
            <a:ext cx="3896998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3129281"/>
            <a:ext cx="255079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4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854192"/>
            <a:ext cx="3819680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1143000"/>
            <a:ext cx="24003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657600"/>
            <a:ext cx="3813734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3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302775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141809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2052919"/>
            <a:ext cx="670990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2905" y="1828801"/>
            <a:ext cx="99059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1206" y="3263398"/>
            <a:ext cx="3859795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28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0CC9-1D20-45CD-A879-3E8CE1E69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764704"/>
            <a:ext cx="7053542" cy="1400530"/>
          </a:xfrm>
        </p:spPr>
        <p:txBody>
          <a:bodyPr/>
          <a:lstStyle/>
          <a:p>
            <a:pPr algn="ctr"/>
            <a:r>
              <a:rPr lang="en-US" sz="66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Brain </a:t>
            </a:r>
            <a:r>
              <a:rPr lang="en-US" sz="6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Port Vision Technology</a:t>
            </a:r>
            <a:endParaRPr lang="en-US" sz="6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2D16C-3381-4D30-99B4-06A428376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064" y="4437112"/>
            <a:ext cx="3995936" cy="4339497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Rajesh </a:t>
            </a:r>
            <a:r>
              <a:rPr lang="en-US" sz="24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Padmanbhuni</a:t>
            </a:r>
            <a:endParaRPr lang="en-US" sz="2400" dirty="0" smtClean="0">
              <a:solidFill>
                <a:schemeClr val="bg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SAP </a:t>
            </a:r>
            <a:r>
              <a:rPr lang="en-US" sz="24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en-US" sz="2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: 51897572</a:t>
            </a:r>
            <a:endParaRPr lang="en-US" sz="2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22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776" y="620688"/>
            <a:ext cx="46434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Electrode Array</a:t>
            </a:r>
            <a:endParaRPr sz="3600" b="1" dirty="0">
              <a:ln/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8674" name="Picture 2" descr="Image result for brain port vision sustenm lollipop"/>
          <p:cNvPicPr>
            <a:picLocks noChangeAspect="1" noChangeArrowheads="1"/>
          </p:cNvPicPr>
          <p:nvPr/>
        </p:nvPicPr>
        <p:blipFill>
          <a:blip r:embed="rId2"/>
          <a:srcRect l="36379" r="11430" b="10309"/>
          <a:stretch>
            <a:fillRect/>
          </a:stretch>
        </p:blipFill>
        <p:spPr bwMode="auto">
          <a:xfrm>
            <a:off x="1763688" y="1844824"/>
            <a:ext cx="5256584" cy="3954076"/>
          </a:xfrm>
          <a:prstGeom prst="rect">
            <a:avLst/>
          </a:prstGeom>
          <a:noFill/>
          <a:effectLst>
            <a:softEdge rad="36830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776" y="332656"/>
            <a:ext cx="628654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Working of</a:t>
            </a:r>
            <a:r>
              <a:rPr lang="en-IN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Device</a:t>
            </a:r>
          </a:p>
        </p:txBody>
      </p:sp>
      <p:sp>
        <p:nvSpPr>
          <p:cNvPr id="3" name="object 3"/>
          <p:cNvSpPr/>
          <p:nvPr/>
        </p:nvSpPr>
        <p:spPr>
          <a:xfrm>
            <a:off x="392877" y="1197549"/>
            <a:ext cx="8358246" cy="5286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softEdge rad="63500"/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brain port vision sustenm"/>
          <p:cNvPicPr>
            <a:picLocks noChangeAspect="1" noChangeArrowheads="1"/>
          </p:cNvPicPr>
          <p:nvPr/>
        </p:nvPicPr>
        <p:blipFill>
          <a:blip r:embed="rId2"/>
          <a:srcRect r="1551" b="16361"/>
          <a:stretch>
            <a:fillRect/>
          </a:stretch>
        </p:blipFill>
        <p:spPr bwMode="auto">
          <a:xfrm>
            <a:off x="428596" y="908720"/>
            <a:ext cx="8286808" cy="5500726"/>
          </a:xfrm>
          <a:prstGeom prst="rect">
            <a:avLst/>
          </a:prstGeom>
          <a:noFill/>
          <a:effectLst>
            <a:softEdge rad="25400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776" y="1200964"/>
            <a:ext cx="30663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1640" y="2492896"/>
            <a:ext cx="7106620" cy="22076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355600" indent="-342900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2400" b="1" dirty="0" smtClean="0">
                <a:ln/>
                <a:latin typeface="+mj-lt"/>
                <a:cs typeface="Times New Roman"/>
              </a:rPr>
              <a:t>Flexible usage</a:t>
            </a:r>
            <a:endParaRPr sz="2400" b="1" dirty="0">
              <a:ln/>
              <a:latin typeface="+mj-lt"/>
              <a:cs typeface="Times New Roman"/>
            </a:endParaRPr>
          </a:p>
          <a:p>
            <a:pPr marL="354965" marR="106045" indent="-342900" algn="just">
              <a:lnSpc>
                <a:spcPct val="100000"/>
              </a:lnSpc>
              <a:spcBef>
                <a:spcPts val="177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2400" b="1" dirty="0" smtClean="0">
                <a:ln/>
                <a:latin typeface="+mj-lt"/>
                <a:cs typeface="Times New Roman"/>
              </a:rPr>
              <a:t>Independent operation</a:t>
            </a:r>
            <a:endParaRPr sz="2400" b="1" dirty="0">
              <a:ln/>
              <a:latin typeface="+mj-lt"/>
              <a:cs typeface="Times New Roman"/>
            </a:endParaRPr>
          </a:p>
          <a:p>
            <a:pPr marL="354965" marR="555625" indent="-342900" algn="just">
              <a:lnSpc>
                <a:spcPct val="100000"/>
              </a:lnSpc>
              <a:spcBef>
                <a:spcPts val="188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IN" sz="2400" b="1" dirty="0">
                <a:ln/>
                <a:latin typeface="+mj-lt"/>
                <a:cs typeface="Times New Roman"/>
              </a:rPr>
              <a:t>R</a:t>
            </a:r>
            <a:r>
              <a:rPr lang="en-US" sz="2400" b="1" dirty="0">
                <a:ln/>
                <a:latin typeface="+mj-lt"/>
                <a:cs typeface="Times New Roman"/>
              </a:rPr>
              <a:t>echargeable</a:t>
            </a:r>
            <a:r>
              <a:rPr sz="2400" b="1" dirty="0">
                <a:ln/>
                <a:latin typeface="+mj-lt"/>
                <a:cs typeface="Times New Roman"/>
              </a:rPr>
              <a:t> battery </a:t>
            </a:r>
            <a:endParaRPr lang="en-US" sz="2400" b="1" dirty="0" smtClean="0">
              <a:ln/>
              <a:latin typeface="+mj-lt"/>
              <a:cs typeface="Times New Roman"/>
            </a:endParaRPr>
          </a:p>
          <a:p>
            <a:pPr marL="354965" marR="555625" indent="-342900" algn="just">
              <a:lnSpc>
                <a:spcPct val="100000"/>
              </a:lnSpc>
              <a:spcBef>
                <a:spcPts val="188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2400" b="1" dirty="0" smtClean="0">
                <a:ln/>
                <a:latin typeface="+mj-lt"/>
                <a:cs typeface="Times New Roman"/>
              </a:rPr>
              <a:t>Object recognition</a:t>
            </a:r>
            <a:endParaRPr lang="en-US" sz="2400" b="1" dirty="0">
              <a:ln/>
              <a:latin typeface="+mj-lt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30440" y="82296"/>
            <a:ext cx="1417320" cy="1402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softEdge rad="88900"/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776" y="1200964"/>
            <a:ext cx="30663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Disadvantages</a:t>
            </a:r>
            <a:endParaRPr sz="3600" b="1" dirty="0">
              <a:ln/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5616" y="2492896"/>
            <a:ext cx="7322644" cy="280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728980" indent="-343535" algn="just">
              <a:spcBef>
                <a:spcPts val="188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729615" algn="l"/>
              </a:tabLst>
            </a:pPr>
            <a:r>
              <a:rPr lang="en-US" sz="2400" b="1" dirty="0">
                <a:ln/>
                <a:cs typeface="Times New Roman" pitchFamily="18" charset="0"/>
              </a:rPr>
              <a:t>Require training</a:t>
            </a:r>
            <a:endParaRPr lang="en-US" sz="1400" b="1" dirty="0">
              <a:ln/>
              <a:cs typeface="Times New Roman" pitchFamily="18" charset="0"/>
            </a:endParaRPr>
          </a:p>
          <a:p>
            <a:pPr marL="728980" indent="-343535" algn="just">
              <a:spcBef>
                <a:spcPts val="187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729615" algn="l"/>
              </a:tabLst>
            </a:pPr>
            <a:r>
              <a:rPr lang="en-US" sz="2400" b="1" dirty="0">
                <a:ln/>
                <a:cs typeface="Times New Roman" pitchFamily="18" charset="0"/>
              </a:rPr>
              <a:t>High cost</a:t>
            </a:r>
          </a:p>
          <a:p>
            <a:pPr marL="728980" indent="-343535" algn="just">
              <a:spcBef>
                <a:spcPts val="187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729615" algn="l"/>
              </a:tabLst>
            </a:pPr>
            <a:r>
              <a:rPr lang="en-US" sz="2400" b="1" dirty="0">
                <a:ln/>
                <a:cs typeface="Times New Roman" pitchFamily="18" charset="0"/>
              </a:rPr>
              <a:t>Provides limited forms of sight only</a:t>
            </a:r>
          </a:p>
          <a:p>
            <a:pPr marL="728980" marR="64769" indent="-343535" algn="just">
              <a:spcBef>
                <a:spcPts val="177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729615" algn="l"/>
              </a:tabLst>
            </a:pPr>
            <a:r>
              <a:rPr lang="en-US" sz="2400" b="1" dirty="0">
                <a:ln/>
                <a:cs typeface="Times New Roman" pitchFamily="18" charset="0"/>
              </a:rPr>
              <a:t>Minor side effect of losing taste</a:t>
            </a:r>
          </a:p>
          <a:p>
            <a:pPr marL="728980" marR="64769" indent="-343535" algn="just">
              <a:spcBef>
                <a:spcPts val="177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729615" algn="l"/>
              </a:tabLst>
            </a:pPr>
            <a:r>
              <a:rPr lang="en-US" sz="2400" b="1" dirty="0">
                <a:ln/>
                <a:cs typeface="Times New Roman" pitchFamily="18" charset="0"/>
              </a:rPr>
              <a:t>New senses cant be detected</a:t>
            </a:r>
            <a:endParaRPr lang="en-US" sz="2400" b="1" dirty="0">
              <a:ln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30440" y="82296"/>
            <a:ext cx="1417320" cy="1402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softEdge rad="88900"/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932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3648-DBD4-4C48-BCB5-5F5CB03D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4" y="732326"/>
            <a:ext cx="7053542" cy="140053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E56B6-7868-4509-B4C6-CD56B3CC7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84" y="2113839"/>
            <a:ext cx="6709906" cy="419548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Medical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Car Racing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Robotic Surgery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Military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Video gaming</a:t>
            </a:r>
          </a:p>
        </p:txBody>
      </p:sp>
    </p:spTree>
    <p:extLst>
      <p:ext uri="{BB962C8B-B14F-4D97-AF65-F5344CB8AC3E}">
        <p14:creationId xmlns:p14="http://schemas.microsoft.com/office/powerpoint/2010/main" val="3651187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929" y="881958"/>
            <a:ext cx="306922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3608" y="2492896"/>
            <a:ext cx="5359604" cy="30412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R="993775" algn="just">
              <a:spcBef>
                <a:spcPts val="95"/>
              </a:spcBef>
              <a:buClr>
                <a:schemeClr val="tx1"/>
              </a:buClr>
              <a:tabLst>
                <a:tab pos="342900" algn="l"/>
              </a:tabLst>
            </a:pPr>
            <a:r>
              <a:rPr lang="en-US" sz="2800" b="1" dirty="0" smtClean="0"/>
              <a:t>W</a:t>
            </a:r>
            <a:r>
              <a:rPr lang="en-US" sz="2800" b="1" dirty="0" smtClean="0"/>
              <a:t>ith this </a:t>
            </a:r>
            <a:r>
              <a:rPr lang="en-US" sz="2800" b="1" dirty="0"/>
              <a:t>revolutionary Brain </a:t>
            </a:r>
            <a:r>
              <a:rPr lang="en-US" sz="2800" b="1" dirty="0" smtClean="0"/>
              <a:t>Port Vision Technology, </a:t>
            </a:r>
            <a:r>
              <a:rPr lang="en-US" sz="2800" b="1" dirty="0" smtClean="0"/>
              <a:t>we </a:t>
            </a:r>
            <a:r>
              <a:rPr lang="en-US" sz="2800" b="1" dirty="0"/>
              <a:t>can hope that even blind people can feel the beauty and color of this world.</a:t>
            </a:r>
          </a:p>
          <a:p>
            <a:pPr marL="342900" marR="993775" indent="-342900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anose="05000000000000000000" pitchFamily="2" charset="2"/>
              <a:buChar char="Ø"/>
              <a:tabLst>
                <a:tab pos="342900" algn="l"/>
              </a:tabLst>
            </a:pPr>
            <a:endParaRPr sz="2800" b="1" dirty="0">
              <a:ln/>
              <a:latin typeface="+mj-lt"/>
              <a:cs typeface="Times New Roman" pitchFamily="18" charset="0"/>
            </a:endParaRPr>
          </a:p>
        </p:txBody>
      </p:sp>
      <p:pic>
        <p:nvPicPr>
          <p:cNvPr id="4" name="Picture 3" descr="black-white-photo-beautiful-blue-eye-black-white-photo-blue-eye-1443981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844824"/>
            <a:ext cx="3000396" cy="3384376"/>
          </a:xfrm>
          <a:prstGeom prst="rect">
            <a:avLst/>
          </a:prstGeom>
          <a:effectLst>
            <a:softEdge rad="330200"/>
          </a:effectLst>
        </p:spPr>
      </p:pic>
      <p:sp>
        <p:nvSpPr>
          <p:cNvPr id="21506" name="AutoShape 2" descr="Image result for man wearing brainport vision s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508" name="AutoShape 4" descr="Image result for man wearing brainport vision s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B6134-64C6-4C17-9CC0-48721A74B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462" y="2708920"/>
            <a:ext cx="6709906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Queries?</a:t>
            </a:r>
          </a:p>
        </p:txBody>
      </p:sp>
      <p:pic>
        <p:nvPicPr>
          <p:cNvPr id="4" name="Picture 2" descr="C:\Users\DIGITAL LIBRARY\Desktop\ES.jpg">
            <a:extLst>
              <a:ext uri="{FF2B5EF4-FFF2-40B4-BE49-F238E27FC236}">
                <a16:creationId xmlns:a16="http://schemas.microsoft.com/office/drawing/2014/main" id="{B17F4932-5D18-4930-8F2A-1FC4072A9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891480"/>
            <a:ext cx="9144000" cy="77494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127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63125" y="548680"/>
            <a:ext cx="585791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IN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Topics Discussed</a:t>
            </a:r>
            <a:endParaRPr lang="en-US" sz="3600" b="1" cap="none" spc="0" dirty="0">
              <a:ln/>
              <a:solidFill>
                <a:schemeClr val="bg2">
                  <a:lumMod val="20000"/>
                  <a:lumOff val="80000"/>
                </a:schemeClr>
              </a:solidFill>
              <a:effectLst/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1628800"/>
            <a:ext cx="6096950" cy="44550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355600" indent="-342900" algn="just">
              <a:lnSpc>
                <a:spcPct val="100000"/>
              </a:lnSpc>
              <a:spcBef>
                <a:spcPts val="109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2400" b="1" cap="none" spc="0" dirty="0">
                <a:ln/>
                <a:effectLst/>
                <a:latin typeface="+mj-lt"/>
                <a:cs typeface="Times New Roman"/>
              </a:rPr>
              <a:t>Statistics on the Blind</a:t>
            </a:r>
          </a:p>
          <a:p>
            <a:pPr marL="355600" indent="-342900" algn="just">
              <a:lnSpc>
                <a:spcPct val="100000"/>
              </a:lnSpc>
              <a:spcBef>
                <a:spcPts val="109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cap="none" spc="0" dirty="0">
                <a:ln/>
                <a:effectLst/>
                <a:latin typeface="+mj-lt"/>
                <a:cs typeface="Times New Roman"/>
              </a:rPr>
              <a:t>What is Brain Port Device</a:t>
            </a:r>
            <a:r>
              <a:rPr sz="2400" b="1" cap="none" spc="0" dirty="0" smtClean="0">
                <a:ln/>
                <a:effectLst/>
                <a:latin typeface="+mj-lt"/>
                <a:cs typeface="Times New Roman"/>
              </a:rPr>
              <a:t>?</a:t>
            </a:r>
            <a:endParaRPr sz="2400" b="1" cap="none" spc="0" dirty="0">
              <a:ln/>
              <a:effectLst/>
              <a:latin typeface="+mj-lt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994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cap="none" spc="0" dirty="0">
                <a:ln/>
                <a:effectLst/>
                <a:latin typeface="+mj-lt"/>
                <a:cs typeface="Times New Roman"/>
              </a:rPr>
              <a:t>Why only tongue</a:t>
            </a:r>
            <a:r>
              <a:rPr lang="en-IN" sz="2400" b="1" cap="none" spc="0" dirty="0">
                <a:ln/>
                <a:effectLst/>
                <a:latin typeface="+mj-lt"/>
                <a:cs typeface="Times New Roman"/>
              </a:rPr>
              <a:t> ?</a:t>
            </a:r>
            <a:endParaRPr sz="2400" b="1" cap="none" spc="0" dirty="0">
              <a:ln/>
              <a:effectLst/>
              <a:latin typeface="+mj-lt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994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cap="none" spc="0" dirty="0" smtClean="0">
                <a:ln/>
                <a:effectLst/>
                <a:latin typeface="+mj-lt"/>
                <a:cs typeface="Times New Roman"/>
              </a:rPr>
              <a:t>Parts </a:t>
            </a:r>
            <a:r>
              <a:rPr sz="2400" b="1" cap="none" spc="0" dirty="0">
                <a:ln/>
                <a:effectLst/>
                <a:latin typeface="+mj-lt"/>
                <a:cs typeface="Times New Roman"/>
              </a:rPr>
              <a:t>of Device</a:t>
            </a:r>
          </a:p>
          <a:p>
            <a:pPr marL="355600" indent="-342900" algn="just">
              <a:lnSpc>
                <a:spcPct val="100000"/>
              </a:lnSpc>
              <a:spcBef>
                <a:spcPts val="101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cap="none" spc="0" dirty="0">
                <a:ln/>
                <a:effectLst/>
                <a:latin typeface="+mj-lt"/>
                <a:cs typeface="Times New Roman"/>
              </a:rPr>
              <a:t>Working of Device</a:t>
            </a:r>
          </a:p>
          <a:p>
            <a:pPr marL="355600" indent="-342900" algn="just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cap="none" spc="0" dirty="0">
                <a:ln/>
                <a:effectLst/>
                <a:latin typeface="+mj-lt"/>
                <a:cs typeface="Times New Roman"/>
              </a:rPr>
              <a:t>Advantages</a:t>
            </a:r>
            <a:r>
              <a:rPr lang="en-US" sz="2400" b="1" cap="none" spc="0" dirty="0">
                <a:ln/>
                <a:effectLst/>
                <a:latin typeface="+mj-lt"/>
                <a:cs typeface="Times New Roman"/>
              </a:rPr>
              <a:t> </a:t>
            </a:r>
            <a:endParaRPr lang="en-US" sz="2400" b="1" dirty="0" smtClean="0">
              <a:ln/>
              <a:latin typeface="+mj-lt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cap="none" spc="0" dirty="0" smtClean="0">
                <a:ln/>
                <a:effectLst/>
                <a:latin typeface="+mj-lt"/>
                <a:cs typeface="Times New Roman"/>
              </a:rPr>
              <a:t>Disadvantages</a:t>
            </a:r>
            <a:endParaRPr lang="en-US" sz="2400" b="1" cap="none" spc="0" dirty="0">
              <a:ln/>
              <a:effectLst/>
              <a:latin typeface="+mj-lt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US" sz="2400" b="1" dirty="0">
                <a:ln/>
                <a:latin typeface="+mj-lt"/>
                <a:cs typeface="Times New Roman"/>
              </a:rPr>
              <a:t>Applications</a:t>
            </a:r>
            <a:endParaRPr sz="2400" b="1" cap="none" spc="0" dirty="0">
              <a:ln/>
              <a:effectLst/>
              <a:latin typeface="+mj-lt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cap="none" spc="0" dirty="0" smtClean="0">
                <a:ln/>
                <a:effectLst/>
                <a:latin typeface="+mj-lt"/>
                <a:cs typeface="Times New Roman"/>
              </a:rPr>
              <a:t>Conclusion</a:t>
            </a:r>
            <a:endParaRPr lang="en-US" sz="2400" b="1" cap="none" spc="0" dirty="0">
              <a:ln/>
              <a:effectLst/>
              <a:latin typeface="+mj-lt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4528-D6EF-4985-9F03-051BAC49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02" y="836712"/>
            <a:ext cx="7053542" cy="140053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Statistics on the Blind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557C-4177-4AD9-858C-2B14A4AB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37 million people in the world are blind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Every 5 seconds. One person in our world goes blind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75 million people will be blind by 2020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10B5D-C145-4BA3-8463-21871CEFE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150728"/>
            <a:ext cx="3151237" cy="2297343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40933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562" y="500042"/>
            <a:ext cx="7587878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lang="en-IN" b="1" dirty="0">
                <a:ln/>
                <a:solidFill>
                  <a:schemeClr val="accent3"/>
                </a:solidFill>
              </a:rPr>
              <a:t>  </a:t>
            </a: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What is Brain Port Device?</a:t>
            </a:r>
          </a:p>
        </p:txBody>
      </p:sp>
      <p:pic>
        <p:nvPicPr>
          <p:cNvPr id="9" name="Content Placeholder 8" descr="images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45262" y="2996952"/>
            <a:ext cx="5786478" cy="36003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object 4"/>
          <p:cNvSpPr txBox="1"/>
          <p:nvPr/>
        </p:nvSpPr>
        <p:spPr>
          <a:xfrm>
            <a:off x="683568" y="1588742"/>
            <a:ext cx="7848872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12700" marR="5080" indent="124460" algn="just">
              <a:lnSpc>
                <a:spcPct val="100000"/>
              </a:lnSpc>
              <a:spcBef>
                <a:spcPts val="95"/>
              </a:spcBef>
            </a:pPr>
            <a:r>
              <a:rPr lang="en-US" sz="2400" b="1" dirty="0">
                <a:ln/>
                <a:latin typeface="+mj-lt"/>
                <a:cs typeface="Times New Roman"/>
              </a:rPr>
              <a:t>Technology developed in US,</a:t>
            </a:r>
            <a:r>
              <a:rPr sz="2400" b="1" dirty="0">
                <a:ln/>
                <a:latin typeface="+mj-lt"/>
                <a:cs typeface="Times New Roman"/>
              </a:rPr>
              <a:t> that allows the blind to ‘see’ using their </a:t>
            </a:r>
            <a:r>
              <a:rPr sz="2400" b="1" dirty="0" smtClean="0">
                <a:ln/>
                <a:latin typeface="+mj-lt"/>
                <a:cs typeface="Times New Roman"/>
              </a:rPr>
              <a:t>tongue </a:t>
            </a:r>
            <a:r>
              <a:rPr sz="2400" b="1" dirty="0">
                <a:ln/>
                <a:latin typeface="+mj-lt"/>
                <a:cs typeface="Times New Roman"/>
              </a:rPr>
              <a:t>has been developed by </a:t>
            </a:r>
            <a:r>
              <a:rPr lang="en-US" sz="2400" b="1" dirty="0">
                <a:ln/>
                <a:latin typeface="+mj-lt"/>
                <a:cs typeface="Times New Roman"/>
              </a:rPr>
              <a:t>neuro </a:t>
            </a:r>
            <a:r>
              <a:rPr sz="2400" b="1" dirty="0">
                <a:ln/>
                <a:latin typeface="+mj-lt"/>
                <a:cs typeface="Times New Roman"/>
              </a:rPr>
              <a:t>scientist</a:t>
            </a:r>
            <a:r>
              <a:rPr lang="en-US" sz="2400" b="1" dirty="0">
                <a:ln/>
                <a:latin typeface="+mj-lt"/>
                <a:cs typeface="Times New Roman"/>
              </a:rPr>
              <a:t>s</a:t>
            </a:r>
            <a:endParaRPr sz="2200" b="1" dirty="0">
              <a:ln/>
              <a:solidFill>
                <a:schemeClr val="accent3"/>
              </a:solidFill>
              <a:latin typeface="+mj-lt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7644" y="557922"/>
            <a:ext cx="50006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 smtClean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Why </a:t>
            </a:r>
            <a:r>
              <a:rPr lang="en-US" sz="3600" b="1" dirty="0" smtClean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o</a:t>
            </a:r>
            <a:r>
              <a:rPr sz="3600" b="1" dirty="0" smtClean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nly </a:t>
            </a:r>
            <a:r>
              <a:rPr lang="en-US" sz="3600" b="1" dirty="0" smtClean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t</a:t>
            </a:r>
            <a:r>
              <a:rPr sz="3600" b="1" dirty="0" smtClean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ongue</a:t>
            </a:r>
            <a:r>
              <a:rPr lang="en-IN" sz="3600" b="1" dirty="0" smtClean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 ?</a:t>
            </a:r>
            <a:endParaRPr sz="3600" b="1" dirty="0">
              <a:ln/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472" y="1816086"/>
            <a:ext cx="5143536" cy="34131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354965" indent="-342900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IN" sz="2400" b="1" dirty="0">
                <a:ln/>
                <a:latin typeface="+mj-lt"/>
                <a:cs typeface="Times New Roman"/>
              </a:rPr>
              <a:t>M</a:t>
            </a:r>
            <a:r>
              <a:rPr sz="2400" b="1" dirty="0">
                <a:ln/>
                <a:latin typeface="+mj-lt"/>
                <a:cs typeface="Times New Roman"/>
              </a:rPr>
              <a:t>ore sensitive</a:t>
            </a:r>
            <a:endParaRPr lang="en-IN" sz="2400" b="1" dirty="0">
              <a:ln/>
              <a:latin typeface="+mj-lt"/>
              <a:cs typeface="Times New Roman"/>
            </a:endParaRPr>
          </a:p>
          <a:p>
            <a:pPr marL="354965" indent="-342900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endParaRPr lang="en-IN" sz="2400" b="1" dirty="0">
              <a:ln/>
              <a:latin typeface="+mj-lt"/>
              <a:cs typeface="Times New Roman"/>
            </a:endParaRPr>
          </a:p>
          <a:p>
            <a:pPr marL="354965" indent="-342900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lang="en-IN" sz="2400" b="1" dirty="0">
                <a:ln/>
                <a:latin typeface="+mj-lt"/>
                <a:cs typeface="Times New Roman"/>
              </a:rPr>
              <a:t>I</a:t>
            </a:r>
            <a:r>
              <a:rPr sz="2400" b="1" dirty="0">
                <a:ln/>
                <a:latin typeface="+mj-lt"/>
                <a:cs typeface="Times New Roman"/>
              </a:rPr>
              <a:t>deal place to provide information  through tactile stimulation</a:t>
            </a:r>
            <a:endParaRPr lang="en-IN" sz="2400" b="1" dirty="0">
              <a:ln/>
              <a:latin typeface="+mj-lt"/>
              <a:cs typeface="Times New Roman"/>
            </a:endParaRPr>
          </a:p>
          <a:p>
            <a:pPr marL="354965" indent="-342900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endParaRPr lang="en-IN" sz="2400" b="1" dirty="0">
              <a:ln/>
              <a:latin typeface="+mj-lt"/>
              <a:cs typeface="Times New Roman"/>
            </a:endParaRPr>
          </a:p>
          <a:p>
            <a:pPr marL="354965" indent="-342900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dirty="0">
                <a:ln/>
                <a:latin typeface="+mj-lt"/>
                <a:cs typeface="Times New Roman"/>
              </a:rPr>
              <a:t> </a:t>
            </a:r>
            <a:r>
              <a:rPr lang="en-IN" sz="2400" b="1" dirty="0">
                <a:ln/>
                <a:latin typeface="+mj-lt"/>
                <a:cs typeface="Times New Roman"/>
              </a:rPr>
              <a:t>Absence of stratum corneum</a:t>
            </a:r>
          </a:p>
          <a:p>
            <a:pPr marL="354965" indent="-342900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endParaRPr lang="en-IN" sz="2400" b="1" dirty="0">
              <a:ln/>
              <a:latin typeface="+mj-lt"/>
              <a:cs typeface="Times New Roman"/>
            </a:endParaRPr>
          </a:p>
          <a:p>
            <a:pPr marL="354965" indent="-342900" algn="just">
              <a:lnSpc>
                <a:spcPct val="100000"/>
              </a:lnSpc>
              <a:spcBef>
                <a:spcPts val="95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5600" algn="l"/>
              </a:tabLst>
            </a:pPr>
            <a:r>
              <a:rPr sz="2400" b="1" dirty="0">
                <a:ln/>
                <a:latin typeface="+mj-lt"/>
                <a:cs typeface="Times New Roman"/>
              </a:rPr>
              <a:t> </a:t>
            </a:r>
            <a:r>
              <a:rPr lang="en-IN" sz="2400" b="1" dirty="0">
                <a:ln/>
                <a:latin typeface="+mj-lt"/>
                <a:cs typeface="Times New Roman"/>
              </a:rPr>
              <a:t>C</a:t>
            </a:r>
            <a:r>
              <a:rPr sz="2400" b="1" dirty="0">
                <a:ln/>
                <a:latin typeface="+mj-lt"/>
                <a:cs typeface="Times New Roman"/>
              </a:rPr>
              <a:t>onstant mois</a:t>
            </a:r>
            <a:r>
              <a:rPr lang="en-US" sz="2400" b="1" dirty="0">
                <a:ln/>
                <a:latin typeface="+mj-lt"/>
                <a:cs typeface="Times New Roman"/>
              </a:rPr>
              <a:t>ture </a:t>
            </a:r>
            <a:r>
              <a:rPr lang="en-IN" sz="2400" b="1" dirty="0">
                <a:ln/>
                <a:latin typeface="+mj-lt"/>
                <a:cs typeface="Times New Roman"/>
              </a:rPr>
              <a:t>- C</a:t>
            </a:r>
            <a:r>
              <a:rPr sz="2400" b="1" dirty="0">
                <a:ln/>
                <a:latin typeface="+mj-lt"/>
                <a:cs typeface="Times New Roman"/>
              </a:rPr>
              <a:t>onstant electric conductivity.</a:t>
            </a:r>
          </a:p>
        </p:txBody>
      </p:sp>
      <p:sp>
        <p:nvSpPr>
          <p:cNvPr id="4" name="object 4"/>
          <p:cNvSpPr/>
          <p:nvPr/>
        </p:nvSpPr>
        <p:spPr>
          <a:xfrm>
            <a:off x="5868144" y="2564904"/>
            <a:ext cx="3127442" cy="2911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softEdge rad="114300"/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592" y="548680"/>
            <a:ext cx="763284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Structure o</a:t>
            </a: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f </a:t>
            </a:r>
            <a:r>
              <a:rPr lang="en-US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BrainPort vision d</a:t>
            </a:r>
            <a:r>
              <a:rPr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evice</a:t>
            </a:r>
          </a:p>
        </p:txBody>
      </p:sp>
      <p:sp>
        <p:nvSpPr>
          <p:cNvPr id="3" name="object 3"/>
          <p:cNvSpPr/>
          <p:nvPr/>
        </p:nvSpPr>
        <p:spPr>
          <a:xfrm>
            <a:off x="4714875" y="1788206"/>
            <a:ext cx="4143404" cy="42330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softEdge rad="152400"/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529592" y="2001029"/>
            <a:ext cx="4071966" cy="48936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buFont typeface="Wingdings" pitchFamily="2" charset="2"/>
              <a:buChar char="Ø"/>
            </a:pPr>
            <a:r>
              <a:rPr lang="en-IN" sz="2400" b="1" dirty="0">
                <a:ln/>
                <a:latin typeface="+mj-lt"/>
                <a:cs typeface="Times New Roman" pitchFamily="18" charset="0"/>
              </a:rPr>
              <a:t>Digital Video Camera</a:t>
            </a:r>
          </a:p>
          <a:p>
            <a:endParaRPr lang="en-IN" sz="2400" b="1" dirty="0">
              <a:ln/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b="1" dirty="0">
                <a:ln/>
                <a:latin typeface="+mj-lt"/>
                <a:cs typeface="Times New Roman" pitchFamily="18" charset="0"/>
              </a:rPr>
              <a:t>Brain Port Balance</a:t>
            </a:r>
          </a:p>
          <a:p>
            <a:endParaRPr lang="en-IN" sz="2400" b="1" dirty="0">
              <a:ln/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b="1" dirty="0">
                <a:ln/>
                <a:latin typeface="+mj-lt"/>
                <a:cs typeface="Times New Roman" pitchFamily="18" charset="0"/>
              </a:rPr>
              <a:t>Simulation circuitry</a:t>
            </a:r>
          </a:p>
          <a:p>
            <a:endParaRPr lang="en-IN" sz="2400" b="1" dirty="0">
              <a:ln/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b="1" dirty="0" smtClean="0">
                <a:ln/>
                <a:latin typeface="+mj-lt"/>
                <a:cs typeface="Times New Roman" pitchFamily="18" charset="0"/>
              </a:rPr>
              <a:t>Accelerometer</a:t>
            </a:r>
          </a:p>
          <a:p>
            <a:endParaRPr lang="en-IN" sz="2400" b="1" dirty="0" smtClean="0">
              <a:ln/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b="1" dirty="0">
                <a:ln/>
                <a:cs typeface="Times New Roman" pitchFamily="18" charset="0"/>
              </a:rPr>
              <a:t>Electrode Array</a:t>
            </a:r>
          </a:p>
          <a:p>
            <a:pPr>
              <a:buFont typeface="Wingdings" pitchFamily="2" charset="2"/>
              <a:buChar char="Ø"/>
            </a:pPr>
            <a:endParaRPr lang="en-IN" sz="2400" b="1" dirty="0">
              <a:ln/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2400" b="1" dirty="0">
              <a:ln/>
              <a:latin typeface="+mj-lt"/>
            </a:endParaRPr>
          </a:p>
          <a:p>
            <a:pPr>
              <a:buFont typeface="Wingdings" pitchFamily="2" charset="2"/>
              <a:buChar char="Ø"/>
            </a:pPr>
            <a:endParaRPr lang="en-IN" sz="2400" b="1" dirty="0">
              <a:ln/>
              <a:latin typeface="+mj-lt"/>
            </a:endParaRPr>
          </a:p>
          <a:p>
            <a:pPr>
              <a:buFont typeface="Wingdings" pitchFamily="2" charset="2"/>
              <a:buChar char="Ø"/>
            </a:pPr>
            <a:endParaRPr lang="en-US" sz="2400" b="1" dirty="0">
              <a:ln/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3728" y="917962"/>
            <a:ext cx="64294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Digital Video Camera</a:t>
            </a:r>
            <a:endParaRPr sz="3600" b="1" dirty="0">
              <a:ln/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0722" name="Picture 2" descr="Image result for brainport port goggl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2492896"/>
            <a:ext cx="7128792" cy="3719906"/>
          </a:xfrm>
          <a:prstGeom prst="rect">
            <a:avLst/>
          </a:prstGeom>
          <a:noFill/>
          <a:effectLst>
            <a:softEdge rad="6096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117237" y="1916832"/>
            <a:ext cx="6480720" cy="4147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softEdge rad="76200"/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4980" y="476672"/>
            <a:ext cx="7053542" cy="761704"/>
          </a:xfrm>
        </p:spPr>
        <p:txBody>
          <a:bodyPr/>
          <a:lstStyle/>
          <a:p>
            <a:r>
              <a:rPr lang="en-IN" sz="3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Brain Port Device</a:t>
            </a:r>
            <a:endParaRPr lang="en-US" sz="36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14348" y="592570"/>
            <a:ext cx="7602068" cy="5500726"/>
          </a:xfrm>
        </p:spPr>
        <p:txBody>
          <a:bodyPr>
            <a:norm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355600" marR="225425" indent="-343535">
              <a:lnSpc>
                <a:spcPct val="100000"/>
              </a:lnSpc>
              <a:spcBef>
                <a:spcPts val="101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endParaRPr lang="en-US" sz="2400" b="1" dirty="0">
              <a:ln/>
              <a:solidFill>
                <a:schemeClr val="accent3"/>
              </a:solidFill>
              <a:latin typeface="Times New Roman"/>
              <a:cs typeface="Times New Roman"/>
            </a:endParaRPr>
          </a:p>
          <a:p>
            <a:pPr marL="355600" marR="225425" indent="-343535" algn="just">
              <a:spcBef>
                <a:spcPts val="1010"/>
              </a:spcBef>
              <a:buClr>
                <a:schemeClr val="tx1"/>
              </a:buClr>
              <a:buNone/>
              <a:tabLst>
                <a:tab pos="356235" algn="l"/>
              </a:tabLst>
            </a:pPr>
            <a:r>
              <a:rPr lang="en-IN" sz="4000" b="1" dirty="0">
                <a:ln/>
                <a:solidFill>
                  <a:schemeClr val="accent3"/>
                </a:solidFill>
              </a:rPr>
              <a:t>   </a:t>
            </a:r>
            <a:r>
              <a:rPr lang="en-IN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</a:rPr>
              <a:t>Simulation Circuitry    </a:t>
            </a:r>
          </a:p>
          <a:p>
            <a:pPr marL="355600" marR="225425" indent="-343535" algn="just">
              <a:spcBef>
                <a:spcPts val="1010"/>
              </a:spcBef>
              <a:buClr>
                <a:schemeClr val="tx1"/>
              </a:buClr>
              <a:buNone/>
              <a:tabLst>
                <a:tab pos="356235" algn="l"/>
              </a:tabLst>
            </a:pPr>
            <a:endParaRPr lang="en-US" sz="100" b="1" dirty="0">
              <a:ln/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55600" marR="225425" indent="-343535" algn="just">
              <a:lnSpc>
                <a:spcPct val="100000"/>
              </a:lnSpc>
              <a:spcBef>
                <a:spcPts val="101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r>
              <a:rPr lang="en-US" sz="2400" b="1" dirty="0">
                <a:ln/>
                <a:cs typeface="Times New Roman"/>
              </a:rPr>
              <a:t>Programming device comprises of user interface and a processor</a:t>
            </a:r>
          </a:p>
          <a:p>
            <a:pPr marL="355600" marR="225425" indent="-343535" algn="just">
              <a:lnSpc>
                <a:spcPct val="100000"/>
              </a:lnSpc>
              <a:spcBef>
                <a:spcPts val="1010"/>
              </a:spcBef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r>
              <a:rPr lang="en-US" sz="2400" b="1" dirty="0">
                <a:ln/>
                <a:cs typeface="Times New Roman"/>
              </a:rPr>
              <a:t>Converts digital inputs to electrical stimulations</a:t>
            </a:r>
          </a:p>
          <a:p>
            <a:pPr marL="355600" indent="-343535" algn="just"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endParaRPr lang="en-US" sz="100" b="1" dirty="0">
              <a:ln/>
              <a:cs typeface="Times New Roman"/>
            </a:endParaRPr>
          </a:p>
          <a:p>
            <a:pPr marL="355600" indent="-343535" algn="just">
              <a:buClr>
                <a:schemeClr val="tx1"/>
              </a:buClr>
              <a:buNone/>
              <a:tabLst>
                <a:tab pos="356235" algn="l"/>
              </a:tabLst>
            </a:pPr>
            <a:r>
              <a:rPr lang="en-US" sz="4000" b="1" dirty="0">
                <a:ln/>
                <a:solidFill>
                  <a:schemeClr val="accent3"/>
                </a:solidFill>
                <a:latin typeface="Times New Roman"/>
                <a:cs typeface="Times New Roman"/>
              </a:rPr>
              <a:t>   </a:t>
            </a:r>
            <a:r>
              <a:rPr lang="en-US" sz="3600" b="1" dirty="0">
                <a:ln/>
                <a:solidFill>
                  <a:schemeClr val="bg2">
                    <a:lumMod val="20000"/>
                    <a:lumOff val="80000"/>
                  </a:schemeClr>
                </a:solidFill>
                <a:cs typeface="Times New Roman"/>
              </a:rPr>
              <a:t>Accelerometer</a:t>
            </a:r>
          </a:p>
          <a:p>
            <a:pPr marL="355600" indent="-343535" algn="just">
              <a:lnSpc>
                <a:spcPct val="110000"/>
              </a:lnSpc>
              <a:buClr>
                <a:schemeClr val="tx1"/>
              </a:buClr>
              <a:buNone/>
              <a:tabLst>
                <a:tab pos="356235" algn="l"/>
              </a:tabLst>
            </a:pPr>
            <a:endParaRPr lang="en-US" sz="100" b="1" dirty="0">
              <a:ln/>
              <a:solidFill>
                <a:schemeClr val="bg2">
                  <a:lumMod val="20000"/>
                  <a:lumOff val="80000"/>
                </a:schemeClr>
              </a:solidFill>
              <a:cs typeface="Times New Roman"/>
            </a:endParaRPr>
          </a:p>
          <a:p>
            <a:pPr marL="355600" indent="-343535" algn="just"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r>
              <a:rPr lang="en-US" sz="2400" b="1" dirty="0">
                <a:ln/>
                <a:cs typeface="Times New Roman"/>
              </a:rPr>
              <a:t>Provides  head and body position information to the brain through electro-tactile stimulation of  the tongue.</a:t>
            </a:r>
          </a:p>
          <a:p>
            <a:pPr marL="355600" indent="-343535"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endParaRPr lang="en-US" sz="2400" b="1" dirty="0">
              <a:ln/>
              <a:solidFill>
                <a:schemeClr val="accent3"/>
              </a:solidFill>
              <a:latin typeface="Times New Roman"/>
              <a:cs typeface="Times New Roman"/>
            </a:endParaRPr>
          </a:p>
          <a:p>
            <a:pPr marL="355600" indent="-343535"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endParaRPr lang="en-US" sz="2400" b="1" dirty="0">
              <a:ln/>
              <a:solidFill>
                <a:schemeClr val="accent3"/>
              </a:solidFill>
            </a:endParaRPr>
          </a:p>
          <a:p>
            <a:pPr marL="355600" indent="-343535">
              <a:buClr>
                <a:schemeClr val="tx1"/>
              </a:buClr>
              <a:buFont typeface="Wingdings" pitchFamily="2" charset="2"/>
              <a:buChar char="Ø"/>
              <a:tabLst>
                <a:tab pos="356235" algn="l"/>
              </a:tabLst>
            </a:pPr>
            <a:endParaRPr lang="en-US" sz="2400" b="1" dirty="0">
              <a:ln/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</TotalTime>
  <Words>270</Words>
  <Application>Microsoft Office PowerPoint</Application>
  <PresentationFormat>On-screen Show (4:3)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</vt:lpstr>
      <vt:lpstr>Times New Roman</vt:lpstr>
      <vt:lpstr>Wingdings</vt:lpstr>
      <vt:lpstr>Wingdings 3</vt:lpstr>
      <vt:lpstr>Ion</vt:lpstr>
      <vt:lpstr>Brain Port Vision Technology</vt:lpstr>
      <vt:lpstr>PowerPoint Presentation</vt:lpstr>
      <vt:lpstr>Statistics on the Blind</vt:lpstr>
      <vt:lpstr>  What is Brain Port Device?</vt:lpstr>
      <vt:lpstr>Why only tongue ?</vt:lpstr>
      <vt:lpstr>Structure of BrainPort vision device</vt:lpstr>
      <vt:lpstr>Digital Video Camera</vt:lpstr>
      <vt:lpstr>          Brain Port Device</vt:lpstr>
      <vt:lpstr>PowerPoint Presentation</vt:lpstr>
      <vt:lpstr>Electrode Array</vt:lpstr>
      <vt:lpstr>Working of Device</vt:lpstr>
      <vt:lpstr>PowerPoint Presentation</vt:lpstr>
      <vt:lpstr>Advantages</vt:lpstr>
      <vt:lpstr>Disadvantages</vt:lpstr>
      <vt:lpstr>Applications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Port Device</dc:title>
  <dc:creator>RajeshRockzz</dc:creator>
  <cp:lastModifiedBy>Vishnu Priya Kasula</cp:lastModifiedBy>
  <cp:revision>69</cp:revision>
  <dcterms:created xsi:type="dcterms:W3CDTF">2020-03-12T16:28:15Z</dcterms:created>
  <dcterms:modified xsi:type="dcterms:W3CDTF">2020-11-09T14:10:52Z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2020-03-12T00:00:00Z</vt:filetime>
  </property>
  <property fmtid="{D5CDD505-2E9C-101B-9397-08002B2CF9AE}" pid="5" name="TitusGUID">
    <vt:lpwstr>bbebab7d-2159-4b7c-af9c-463377316c01</vt:lpwstr>
  </property>
  <property fmtid="{D5CDD505-2E9C-101B-9397-08002B2CF9AE}" pid="6" name="HCLClassD6">
    <vt:lpwstr>False</vt:lpwstr>
  </property>
  <property fmtid="{D5CDD505-2E9C-101B-9397-08002B2CF9AE}" pid="7" name="HCLClassification">
    <vt:lpwstr>HCL_Cla5s_P3rs0nalUs3</vt:lpwstr>
  </property>
</Properties>
</file>