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6" r:id="rId2"/>
    <p:sldId id="278" r:id="rId3"/>
    <p:sldId id="266" r:id="rId4"/>
    <p:sldId id="258" r:id="rId5"/>
    <p:sldId id="257" r:id="rId6"/>
    <p:sldId id="267" r:id="rId7"/>
    <p:sldId id="264" r:id="rId8"/>
    <p:sldId id="268" r:id="rId9"/>
    <p:sldId id="262" r:id="rId10"/>
    <p:sldId id="263" r:id="rId11"/>
    <p:sldId id="269" r:id="rId12"/>
    <p:sldId id="270" r:id="rId13"/>
    <p:sldId id="287" r:id="rId14"/>
    <p:sldId id="295" r:id="rId15"/>
    <p:sldId id="294" r:id="rId16"/>
    <p:sldId id="293" r:id="rId17"/>
    <p:sldId id="292" r:id="rId18"/>
    <p:sldId id="291" r:id="rId19"/>
    <p:sldId id="290" r:id="rId20"/>
    <p:sldId id="289" r:id="rId21"/>
    <p:sldId id="288" r:id="rId22"/>
    <p:sldId id="265" r:id="rId23"/>
    <p:sldId id="271" r:id="rId24"/>
    <p:sldId id="259" r:id="rId25"/>
    <p:sldId id="274" r:id="rId26"/>
    <p:sldId id="275" r:id="rId27"/>
    <p:sldId id="277" r:id="rId28"/>
    <p:sldId id="276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34B9-D25A-4012-B7F6-2A5A03FE8D9E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8CC15-F622-4D38-AC2B-57683979AF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4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CC15-F622-4D38-AC2B-57683979AF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6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52BD-EC3F-40E5-9C7F-8E4EE1C1F554}" type="datetimeFigureOut">
              <a:rPr lang="en-US" smtClean="0"/>
              <a:pPr/>
              <a:t>3/20/2019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2B81-65E1-4E14-8CB2-0E4A5238205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19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9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1.jpe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57652" y="357166"/>
            <a:ext cx="585788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DIGITAL IMAGE PROCESSING</a:t>
            </a:r>
          </a:p>
        </p:txBody>
      </p:sp>
      <p:pic>
        <p:nvPicPr>
          <p:cNvPr id="12292" name="Picture 4" descr="Image result for geethanjali institute of science and techn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16"/>
            <a:ext cx="2357454" cy="192882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82897" y="4734342"/>
            <a:ext cx="426110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PRESENTED BY </a:t>
            </a:r>
          </a:p>
          <a:p>
            <a:pPr algn="ctr"/>
            <a:r>
              <a:rPr 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P.RAJESH</a:t>
            </a:r>
          </a:p>
          <a:p>
            <a:pPr algn="ctr"/>
            <a:r>
              <a:rPr lang="en-US" sz="4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K.VISHNUPRIYA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Why Digital Image Processing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Reduces size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Compression ( Removing Redundancies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Minimum bandwidth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Image Enhancement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C5048-480F-4D46-AC29-469D37063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37112"/>
            <a:ext cx="2304256" cy="1368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65B2E-1A91-468F-AF99-4CDFE4334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437112"/>
            <a:ext cx="2304256" cy="1368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4F26C-F702-494E-A1A5-781E2445C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437112"/>
            <a:ext cx="2304256" cy="1368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4417F9-F82E-4863-992D-092FCD7201EC}"/>
              </a:ext>
            </a:extLst>
          </p:cNvPr>
          <p:cNvSpPr txBox="1"/>
          <p:nvPr/>
        </p:nvSpPr>
        <p:spPr>
          <a:xfrm>
            <a:off x="539552" y="594928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Original Image                           Compressed Image                     Compressed Image</a:t>
            </a:r>
          </a:p>
          <a:p>
            <a:r>
              <a:rPr lang="en-US" dirty="0">
                <a:solidFill>
                  <a:schemeClr val="bg1"/>
                </a:solidFill>
              </a:rPr>
              <a:t>       Size – 116 KB                             Size – 12.9 KB, 11 %                    Size – 1.95 KB, 1.6 %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FF739A3-2FA5-469A-A273-05D00CF523B4}"/>
              </a:ext>
            </a:extLst>
          </p:cNvPr>
          <p:cNvSpPr txBox="1"/>
          <p:nvPr/>
        </p:nvSpPr>
        <p:spPr>
          <a:xfrm>
            <a:off x="395536" y="260648"/>
            <a:ext cx="785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          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Basics operations with image</a:t>
            </a:r>
            <a:endParaRPr lang="en-US" sz="3600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68676-82B1-4F3B-9A2F-A71961599CAC}"/>
              </a:ext>
            </a:extLst>
          </p:cNvPr>
          <p:cNvSpPr txBox="1"/>
          <p:nvPr/>
        </p:nvSpPr>
        <p:spPr>
          <a:xfrm>
            <a:off x="251520" y="1142984"/>
            <a:ext cx="5554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Say image as y=f(x)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Add or subtract or multiply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or divide each pixel value by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constant factor 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Y=f(x)+C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Y=f(x)*C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Y=f(x)/C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complement-photographic negative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Logical operations AND, OR,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 NOT in binary image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C1622B-6FD6-444A-AFE6-534BF1EE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181617"/>
            <a:ext cx="32956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5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AC70-14E9-4CCE-A9EE-93141D3C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6" y="-18256"/>
            <a:ext cx="8229600" cy="1143000"/>
          </a:xfrm>
        </p:spPr>
        <p:txBody>
          <a:bodyPr/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Histogram of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C5BB-1BF6-4708-B478-1D718455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45259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</a:rPr>
              <a:t>Represents number of times each gray level occurs in the 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i="1" dirty="0">
                <a:solidFill>
                  <a:schemeClr val="bg1"/>
                </a:solidFill>
              </a:rPr>
              <a:t>Dark image </a:t>
            </a:r>
            <a:r>
              <a:rPr lang="en-US" sz="3000" dirty="0">
                <a:solidFill>
                  <a:schemeClr val="bg1"/>
                </a:solidFill>
              </a:rPr>
              <a:t>- gray levels will be clustered at lower end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i="1" dirty="0">
                <a:solidFill>
                  <a:schemeClr val="bg1"/>
                </a:solidFill>
              </a:rPr>
              <a:t>Uniformly bright </a:t>
            </a:r>
            <a:r>
              <a:rPr lang="en-US" sz="3000" dirty="0">
                <a:solidFill>
                  <a:schemeClr val="bg1"/>
                </a:solidFill>
              </a:rPr>
              <a:t>- gray levels will be clustered at upper end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i="1" dirty="0">
                <a:solidFill>
                  <a:schemeClr val="bg1"/>
                </a:solidFill>
              </a:rPr>
              <a:t>Well contrasted- </a:t>
            </a:r>
            <a:r>
              <a:rPr lang="en-US" sz="3000" dirty="0">
                <a:solidFill>
                  <a:schemeClr val="bg1"/>
                </a:solidFill>
              </a:rPr>
              <a:t>gray levels will spread out over much of range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49544-B31D-43E7-B97E-0154BCADD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941168"/>
            <a:ext cx="54006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8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407194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357422" y="1214422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4500562" y="1214422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500826" y="2214554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500826" y="3571876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500826" y="4929198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214546" y="5429264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286248" y="5429264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500298" y="2428868"/>
            <a:ext cx="3571900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Up Arrow 25"/>
          <p:cNvSpPr/>
          <p:nvPr/>
        </p:nvSpPr>
        <p:spPr>
          <a:xfrm>
            <a:off x="1071538" y="3500438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Up Arrow 26"/>
          <p:cNvSpPr/>
          <p:nvPr/>
        </p:nvSpPr>
        <p:spPr>
          <a:xfrm>
            <a:off x="1071538" y="5072074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7143768" y="4572008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29" name="Up Arrow 28"/>
          <p:cNvSpPr/>
          <p:nvPr/>
        </p:nvSpPr>
        <p:spPr>
          <a:xfrm rot="5400000">
            <a:off x="4071934" y="1393017"/>
            <a:ext cx="357190" cy="500066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Up Arrow 29"/>
          <p:cNvSpPr/>
          <p:nvPr/>
        </p:nvSpPr>
        <p:spPr>
          <a:xfrm rot="10800000">
            <a:off x="7143768" y="3214686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1224521" y="1347191"/>
            <a:ext cx="1051359" cy="1214448"/>
          </a:xfrm>
          <a:prstGeom prst="bent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4" name="Bent-Up Arrow 33"/>
          <p:cNvSpPr/>
          <p:nvPr/>
        </p:nvSpPr>
        <p:spPr>
          <a:xfrm rot="10800000" flipH="1">
            <a:off x="6143636" y="1571609"/>
            <a:ext cx="1357322" cy="642943"/>
          </a:xfrm>
          <a:prstGeom prst="bentUpArrow">
            <a:avLst>
              <a:gd name="adj1" fmla="val 25000"/>
              <a:gd name="adj2" fmla="val 24331"/>
              <a:gd name="adj3" fmla="val 25000"/>
            </a:avLst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428596" y="2500306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21481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596" y="2649676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Enhancement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422" y="135729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Restoration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9124" y="1357298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Morphological processing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388" y="250030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2264" y="3714752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388" y="4929198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Representation &amp;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6248" y="5572140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Compression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5984" y="5429264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Colour  Image Processing</a:t>
            </a:r>
          </a:p>
        </p:txBody>
      </p:sp>
      <p:pic>
        <p:nvPicPr>
          <p:cNvPr id="44" name="Picture 43" descr="Screenshot (3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298" y="2428868"/>
            <a:ext cx="3571900" cy="271464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28662" y="21429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IN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IMAGE ACQUISITION</a:t>
            </a:r>
            <a:endParaRPr lang="en-IN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407194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35742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450056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500826" y="221455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500826" y="357187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500826" y="4929198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214546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286248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Up Arrow 25"/>
          <p:cNvSpPr/>
          <p:nvPr/>
        </p:nvSpPr>
        <p:spPr>
          <a:xfrm>
            <a:off x="1071538" y="3500438"/>
            <a:ext cx="357190" cy="571504"/>
          </a:xfrm>
          <a:prstGeom prst="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Up Arrow 26"/>
          <p:cNvSpPr/>
          <p:nvPr/>
        </p:nvSpPr>
        <p:spPr>
          <a:xfrm>
            <a:off x="1071538" y="5072074"/>
            <a:ext cx="357190" cy="571504"/>
          </a:xfrm>
          <a:prstGeom prst="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7143768" y="4572008"/>
            <a:ext cx="357190" cy="357190"/>
          </a:xfrm>
          <a:prstGeom prst="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29" name="Up Arrow 28"/>
          <p:cNvSpPr/>
          <p:nvPr/>
        </p:nvSpPr>
        <p:spPr>
          <a:xfrm rot="5400000">
            <a:off x="4071934" y="1393017"/>
            <a:ext cx="357190" cy="500066"/>
          </a:xfrm>
          <a:prstGeom prst="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Up Arrow 29"/>
          <p:cNvSpPr/>
          <p:nvPr/>
        </p:nvSpPr>
        <p:spPr>
          <a:xfrm rot="10800000">
            <a:off x="7143768" y="3214686"/>
            <a:ext cx="357190" cy="357190"/>
          </a:xfrm>
          <a:prstGeom prst="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1224521" y="1347191"/>
            <a:ext cx="1051359" cy="1214448"/>
          </a:xfrm>
          <a:prstGeom prst="bent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4" name="Bent-Up Arrow 33"/>
          <p:cNvSpPr/>
          <p:nvPr/>
        </p:nvSpPr>
        <p:spPr>
          <a:xfrm rot="10800000" flipH="1">
            <a:off x="6143636" y="1571609"/>
            <a:ext cx="1357322" cy="642943"/>
          </a:xfrm>
          <a:prstGeom prst="bentUpArrow">
            <a:avLst>
              <a:gd name="adj1" fmla="val 25000"/>
              <a:gd name="adj2" fmla="val 24331"/>
              <a:gd name="adj3" fmla="val 25000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428596" y="2500306"/>
            <a:ext cx="1643074" cy="1000132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21481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596" y="2649676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Enhancement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422" y="135729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Restoration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9124" y="1357298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Morphological processing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388" y="250030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2264" y="3714752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388" y="4929198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Representation &amp;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6248" y="5572140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Compression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5984" y="5429264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Colour  Image Processing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1538" y="21429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IN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IMAGE ENHANCEMENT</a:t>
            </a:r>
            <a:endParaRPr lang="en-IN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8B5EC-1F47-4AC3-997E-C173C5DF8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842139"/>
            <a:ext cx="1670826" cy="1955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33CC7-CE4A-4957-BE13-FF364E702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42139"/>
            <a:ext cx="1670825" cy="19550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B929331-9855-4D8C-8913-E3D6D6F07C7C}"/>
              </a:ext>
            </a:extLst>
          </p:cNvPr>
          <p:cNvSpPr/>
          <p:nvPr/>
        </p:nvSpPr>
        <p:spPr>
          <a:xfrm>
            <a:off x="3923928" y="3571876"/>
            <a:ext cx="628871" cy="5000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407194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357422" y="1214422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450056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500826" y="221455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500826" y="357187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500826" y="4929198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214546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286248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Up Arrow 25"/>
          <p:cNvSpPr/>
          <p:nvPr/>
        </p:nvSpPr>
        <p:spPr>
          <a:xfrm>
            <a:off x="1071538" y="3500438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Up Arrow 26"/>
          <p:cNvSpPr/>
          <p:nvPr/>
        </p:nvSpPr>
        <p:spPr>
          <a:xfrm>
            <a:off x="1071538" y="5072074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7143768" y="4572008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29" name="Up Arrow 28"/>
          <p:cNvSpPr/>
          <p:nvPr/>
        </p:nvSpPr>
        <p:spPr>
          <a:xfrm rot="5400000">
            <a:off x="4071934" y="1393017"/>
            <a:ext cx="357190" cy="500066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Up Arrow 29"/>
          <p:cNvSpPr/>
          <p:nvPr/>
        </p:nvSpPr>
        <p:spPr>
          <a:xfrm rot="10800000">
            <a:off x="7143768" y="3214686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1224521" y="1347191"/>
            <a:ext cx="1051359" cy="1214448"/>
          </a:xfrm>
          <a:prstGeom prst="bent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4" name="Bent-Up Arrow 33"/>
          <p:cNvSpPr/>
          <p:nvPr/>
        </p:nvSpPr>
        <p:spPr>
          <a:xfrm rot="10800000" flipH="1">
            <a:off x="6143636" y="1571609"/>
            <a:ext cx="1357322" cy="642943"/>
          </a:xfrm>
          <a:prstGeom prst="bentUpArrow">
            <a:avLst>
              <a:gd name="adj1" fmla="val 25000"/>
              <a:gd name="adj2" fmla="val 24331"/>
              <a:gd name="adj3" fmla="val 25000"/>
            </a:avLst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428596" y="250030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21481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596" y="2649676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Enhancement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422" y="135729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Restoration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9124" y="1357298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Morphological processing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388" y="250030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2264" y="3714752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388" y="4929198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Representation &amp;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6248" y="5572140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Compression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5984" y="5429264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Colour  Image Processing</a:t>
            </a:r>
          </a:p>
        </p:txBody>
      </p:sp>
      <p:pic>
        <p:nvPicPr>
          <p:cNvPr id="2051" name="Picture 3" descr="C:\Users\DIGITAL LIBRARY\Pictures\Screenshots\Screenshot (13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67944" y="3356992"/>
            <a:ext cx="2357454" cy="1990725"/>
          </a:xfrm>
          <a:prstGeom prst="rect">
            <a:avLst/>
          </a:prstGeom>
          <a:noFill/>
        </p:spPr>
      </p:pic>
      <p:pic>
        <p:nvPicPr>
          <p:cNvPr id="2052" name="Picture 4" descr="C:\Users\DIGITAL LIBRARY\Pictures\Screenshots\Screenshot (12)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3108" y="2420888"/>
            <a:ext cx="2628900" cy="1914525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142976" y="21429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IN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IMAGE RESTORATION</a:t>
            </a:r>
            <a:endParaRPr lang="en-IN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407194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35742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4500562" y="1214422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500826" y="221455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500826" y="357187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500826" y="4929198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214546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286248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500298" y="2428868"/>
            <a:ext cx="3571900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Up Arrow 25"/>
          <p:cNvSpPr/>
          <p:nvPr/>
        </p:nvSpPr>
        <p:spPr>
          <a:xfrm>
            <a:off x="1071538" y="3500438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Up Arrow 26"/>
          <p:cNvSpPr/>
          <p:nvPr/>
        </p:nvSpPr>
        <p:spPr>
          <a:xfrm>
            <a:off x="1071538" y="5072074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7143768" y="4572008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29" name="Up Arrow 28"/>
          <p:cNvSpPr/>
          <p:nvPr/>
        </p:nvSpPr>
        <p:spPr>
          <a:xfrm rot="5400000">
            <a:off x="4071934" y="1393017"/>
            <a:ext cx="357190" cy="500066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Up Arrow 29"/>
          <p:cNvSpPr/>
          <p:nvPr/>
        </p:nvSpPr>
        <p:spPr>
          <a:xfrm rot="10800000">
            <a:off x="7143768" y="3214686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1224521" y="1347191"/>
            <a:ext cx="1051359" cy="1214448"/>
          </a:xfrm>
          <a:prstGeom prst="bent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4" name="Bent-Up Arrow 33"/>
          <p:cNvSpPr/>
          <p:nvPr/>
        </p:nvSpPr>
        <p:spPr>
          <a:xfrm rot="10800000" flipH="1">
            <a:off x="6143636" y="1571609"/>
            <a:ext cx="1357322" cy="642943"/>
          </a:xfrm>
          <a:prstGeom prst="bentUpArrow">
            <a:avLst>
              <a:gd name="adj1" fmla="val 25000"/>
              <a:gd name="adj2" fmla="val 24331"/>
              <a:gd name="adj3" fmla="val 25000"/>
            </a:avLst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428596" y="250030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21481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596" y="2649676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Enhancement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422" y="135729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Restoration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9124" y="1357298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Morphological processing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388" y="250030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2264" y="3714752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388" y="4929198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Representation &amp;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6248" y="5572140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Compression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5984" y="5429264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Colour  Image Processing</a:t>
            </a:r>
          </a:p>
        </p:txBody>
      </p:sp>
      <p:pic>
        <p:nvPicPr>
          <p:cNvPr id="3074" name="Picture 2" descr="C:\Users\DIGITAL LIBRARY\Pictures\Screenshots\Screenshot (6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2428868"/>
            <a:ext cx="3571900" cy="271464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285852" y="214290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MORPHOLOGICAL PROCESSING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407194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35742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450056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500826" y="2214554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500826" y="357187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500826" y="4929198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214546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286248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500298" y="2428868"/>
            <a:ext cx="3571900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Up Arrow 25"/>
          <p:cNvSpPr/>
          <p:nvPr/>
        </p:nvSpPr>
        <p:spPr>
          <a:xfrm>
            <a:off x="1071538" y="3500438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Up Arrow 26"/>
          <p:cNvSpPr/>
          <p:nvPr/>
        </p:nvSpPr>
        <p:spPr>
          <a:xfrm>
            <a:off x="1071538" y="5072074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7143768" y="4572008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29" name="Up Arrow 28"/>
          <p:cNvSpPr/>
          <p:nvPr/>
        </p:nvSpPr>
        <p:spPr>
          <a:xfrm rot="5400000">
            <a:off x="4071934" y="1393017"/>
            <a:ext cx="357190" cy="500066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Up Arrow 29"/>
          <p:cNvSpPr/>
          <p:nvPr/>
        </p:nvSpPr>
        <p:spPr>
          <a:xfrm rot="10800000">
            <a:off x="7143768" y="3214686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1224521" y="1347191"/>
            <a:ext cx="1051359" cy="1214448"/>
          </a:xfrm>
          <a:prstGeom prst="bent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4" name="Bent-Up Arrow 33"/>
          <p:cNvSpPr/>
          <p:nvPr/>
        </p:nvSpPr>
        <p:spPr>
          <a:xfrm rot="10800000" flipH="1">
            <a:off x="6143636" y="1571609"/>
            <a:ext cx="1357322" cy="642943"/>
          </a:xfrm>
          <a:prstGeom prst="bentUpArrow">
            <a:avLst>
              <a:gd name="adj1" fmla="val 25000"/>
              <a:gd name="adj2" fmla="val 24331"/>
              <a:gd name="adj3" fmla="val 25000"/>
            </a:avLst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428596" y="250030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21481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596" y="2649676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Enhancement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422" y="135729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Restoration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9124" y="1357298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Morphological processing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388" y="250030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2264" y="3714752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388" y="4929198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Representation &amp;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6248" y="5572140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Compression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5984" y="5429264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Colour  Image Processing</a:t>
            </a:r>
          </a:p>
        </p:txBody>
      </p:sp>
      <p:pic>
        <p:nvPicPr>
          <p:cNvPr id="4098" name="Picture 2" descr="C:\Users\DIGITAL LIBRARY\Pictures\Screenshots\Screenshot (7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2428868"/>
            <a:ext cx="3571899" cy="271464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00100" y="214290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SEGMENTATION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407194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35742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450056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500826" y="221455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500826" y="3571876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500826" y="4929198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214546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286248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500298" y="2428868"/>
            <a:ext cx="3571900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Up Arrow 25"/>
          <p:cNvSpPr/>
          <p:nvPr/>
        </p:nvSpPr>
        <p:spPr>
          <a:xfrm>
            <a:off x="1071538" y="3500438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Up Arrow 26"/>
          <p:cNvSpPr/>
          <p:nvPr/>
        </p:nvSpPr>
        <p:spPr>
          <a:xfrm>
            <a:off x="1071538" y="5072074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7143768" y="4572008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29" name="Up Arrow 28"/>
          <p:cNvSpPr/>
          <p:nvPr/>
        </p:nvSpPr>
        <p:spPr>
          <a:xfrm rot="5400000">
            <a:off x="4071934" y="1393017"/>
            <a:ext cx="357190" cy="500066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Up Arrow 29"/>
          <p:cNvSpPr/>
          <p:nvPr/>
        </p:nvSpPr>
        <p:spPr>
          <a:xfrm rot="10800000">
            <a:off x="7143768" y="3214686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1224521" y="1347191"/>
            <a:ext cx="1051359" cy="1214448"/>
          </a:xfrm>
          <a:prstGeom prst="bent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4" name="Bent-Up Arrow 33"/>
          <p:cNvSpPr/>
          <p:nvPr/>
        </p:nvSpPr>
        <p:spPr>
          <a:xfrm rot="10800000" flipH="1">
            <a:off x="6143636" y="1571609"/>
            <a:ext cx="1357322" cy="642943"/>
          </a:xfrm>
          <a:prstGeom prst="bentUpArrow">
            <a:avLst>
              <a:gd name="adj1" fmla="val 25000"/>
              <a:gd name="adj2" fmla="val 24331"/>
              <a:gd name="adj3" fmla="val 25000"/>
            </a:avLst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428596" y="250030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21481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596" y="2649676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Enhancement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422" y="135729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Restoration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9124" y="1357298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Morphological processing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388" y="250030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2264" y="3714752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388" y="4929198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Representation &amp;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6248" y="5572140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Compression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5984" y="5429264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Colour  Image Processing</a:t>
            </a:r>
          </a:p>
        </p:txBody>
      </p:sp>
      <p:pic>
        <p:nvPicPr>
          <p:cNvPr id="5122" name="Picture 2" descr="C:\Users\DIGITAL LIBRARY\Pictures\Screenshots\Screenshot (8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9" y="2428868"/>
            <a:ext cx="3571899" cy="271464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00100" y="214290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OBJECT RECOGNITION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407194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35742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450056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500826" y="221455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500826" y="357187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500826" y="4929198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214546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286248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500298" y="2428868"/>
            <a:ext cx="3571900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Up Arrow 25"/>
          <p:cNvSpPr/>
          <p:nvPr/>
        </p:nvSpPr>
        <p:spPr>
          <a:xfrm>
            <a:off x="1071538" y="3500438"/>
            <a:ext cx="357190" cy="571504"/>
          </a:xfrm>
          <a:prstGeom prst="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Up Arrow 26"/>
          <p:cNvSpPr/>
          <p:nvPr/>
        </p:nvSpPr>
        <p:spPr>
          <a:xfrm>
            <a:off x="1071538" y="5072074"/>
            <a:ext cx="357190" cy="571504"/>
          </a:xfrm>
          <a:prstGeom prst="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7143768" y="4572008"/>
            <a:ext cx="357190" cy="357190"/>
          </a:xfrm>
          <a:prstGeom prst="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29" name="Up Arrow 28"/>
          <p:cNvSpPr/>
          <p:nvPr/>
        </p:nvSpPr>
        <p:spPr>
          <a:xfrm rot="5400000">
            <a:off x="4071934" y="1393017"/>
            <a:ext cx="357190" cy="500066"/>
          </a:xfrm>
          <a:prstGeom prst="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Up Arrow 29"/>
          <p:cNvSpPr/>
          <p:nvPr/>
        </p:nvSpPr>
        <p:spPr>
          <a:xfrm rot="10800000">
            <a:off x="7143768" y="3214686"/>
            <a:ext cx="357190" cy="357190"/>
          </a:xfrm>
          <a:prstGeom prst="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1224521" y="1347191"/>
            <a:ext cx="1051359" cy="1214448"/>
          </a:xfrm>
          <a:prstGeom prst="bentUpArrow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4" name="Bent-Up Arrow 33"/>
          <p:cNvSpPr/>
          <p:nvPr/>
        </p:nvSpPr>
        <p:spPr>
          <a:xfrm rot="10800000" flipH="1">
            <a:off x="6143636" y="1571609"/>
            <a:ext cx="1357322" cy="642943"/>
          </a:xfrm>
          <a:prstGeom prst="bentUpArrow">
            <a:avLst>
              <a:gd name="adj1" fmla="val 25000"/>
              <a:gd name="adj2" fmla="val 24331"/>
              <a:gd name="adj3" fmla="val 25000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428596" y="250030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21481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596" y="2649676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Enhancement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422" y="135729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Restoration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9124" y="1357298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Morphological processing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388" y="250030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2264" y="3714752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388" y="4929198"/>
            <a:ext cx="1857388" cy="101566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Representation &amp;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6248" y="5572140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Compression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5984" y="5429264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Colour  Image Processing</a:t>
            </a:r>
          </a:p>
        </p:txBody>
      </p:sp>
      <p:pic>
        <p:nvPicPr>
          <p:cNvPr id="6146" name="Picture 2" descr="C:\Users\DIGITAL LIBRARY\Pictures\Screenshots\Screenshot (9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2428868"/>
            <a:ext cx="3571900" cy="271464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785786" y="282339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REPRESENTATION AND DESCRIPTION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407194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35742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450056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500826" y="221455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500826" y="357187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500826" y="4929198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214546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286248" y="5429264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500298" y="2428868"/>
            <a:ext cx="3571900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Up Arrow 25"/>
          <p:cNvSpPr/>
          <p:nvPr/>
        </p:nvSpPr>
        <p:spPr>
          <a:xfrm>
            <a:off x="1071538" y="3500438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Up Arrow 26"/>
          <p:cNvSpPr/>
          <p:nvPr/>
        </p:nvSpPr>
        <p:spPr>
          <a:xfrm>
            <a:off x="1071538" y="5072074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7143768" y="4572008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29" name="Up Arrow 28"/>
          <p:cNvSpPr/>
          <p:nvPr/>
        </p:nvSpPr>
        <p:spPr>
          <a:xfrm rot="5400000">
            <a:off x="4071934" y="1393017"/>
            <a:ext cx="357190" cy="500066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Up Arrow 29"/>
          <p:cNvSpPr/>
          <p:nvPr/>
        </p:nvSpPr>
        <p:spPr>
          <a:xfrm rot="10800000">
            <a:off x="7143768" y="3214686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1224521" y="1347191"/>
            <a:ext cx="1051359" cy="1214448"/>
          </a:xfrm>
          <a:prstGeom prst="bent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4" name="Bent-Up Arrow 33"/>
          <p:cNvSpPr/>
          <p:nvPr/>
        </p:nvSpPr>
        <p:spPr>
          <a:xfrm rot="10800000" flipH="1">
            <a:off x="6143636" y="1571609"/>
            <a:ext cx="1357322" cy="642943"/>
          </a:xfrm>
          <a:prstGeom prst="bentUpArrow">
            <a:avLst>
              <a:gd name="adj1" fmla="val 25000"/>
              <a:gd name="adj2" fmla="val 24331"/>
              <a:gd name="adj3" fmla="val 25000"/>
            </a:avLst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428596" y="250030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21481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596" y="2649676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Enhancement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422" y="135729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Restoration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9124" y="1357298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Morphological processing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388" y="250030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2264" y="3714752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388" y="4929198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Representation &amp;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6248" y="5572140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Compression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5984" y="5429264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Colour  Image Processing</a:t>
            </a:r>
          </a:p>
        </p:txBody>
      </p:sp>
      <p:pic>
        <p:nvPicPr>
          <p:cNvPr id="7170" name="Picture 2" descr="C:\Users\DIGITAL LIBRARY\Pictures\Screenshots\Screenshot (10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2428868"/>
            <a:ext cx="3643338" cy="2786082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71538" y="214290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IMAGE COMPRESSION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407194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35742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4500562" y="1214422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500826" y="221455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500826" y="357187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6500826" y="4929198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214546" y="5429264"/>
            <a:ext cx="1643074" cy="100013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286248" y="5429264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Up Arrow 25"/>
          <p:cNvSpPr/>
          <p:nvPr/>
        </p:nvSpPr>
        <p:spPr>
          <a:xfrm>
            <a:off x="1071538" y="3500438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Up Arrow 26"/>
          <p:cNvSpPr/>
          <p:nvPr/>
        </p:nvSpPr>
        <p:spPr>
          <a:xfrm>
            <a:off x="1071538" y="5072074"/>
            <a:ext cx="357190" cy="571504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Up Arrow 27"/>
          <p:cNvSpPr/>
          <p:nvPr/>
        </p:nvSpPr>
        <p:spPr>
          <a:xfrm rot="10800000">
            <a:off x="7143768" y="4572008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29" name="Up Arrow 28"/>
          <p:cNvSpPr/>
          <p:nvPr/>
        </p:nvSpPr>
        <p:spPr>
          <a:xfrm rot="5400000">
            <a:off x="4071934" y="1393017"/>
            <a:ext cx="357190" cy="500066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Up Arrow 29"/>
          <p:cNvSpPr/>
          <p:nvPr/>
        </p:nvSpPr>
        <p:spPr>
          <a:xfrm rot="10800000">
            <a:off x="7143768" y="3214686"/>
            <a:ext cx="357190" cy="357190"/>
          </a:xfrm>
          <a:prstGeom prst="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1224521" y="1347191"/>
            <a:ext cx="1051359" cy="1214448"/>
          </a:xfrm>
          <a:prstGeom prst="bentUp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4" name="Bent-Up Arrow 33"/>
          <p:cNvSpPr/>
          <p:nvPr/>
        </p:nvSpPr>
        <p:spPr>
          <a:xfrm rot="10800000" flipH="1">
            <a:off x="6143636" y="1571609"/>
            <a:ext cx="1357322" cy="642943"/>
          </a:xfrm>
          <a:prstGeom prst="bentUpArrow">
            <a:avLst>
              <a:gd name="adj1" fmla="val 25000"/>
              <a:gd name="adj2" fmla="val 24331"/>
              <a:gd name="adj3" fmla="val 25000"/>
            </a:avLst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428596" y="2500306"/>
            <a:ext cx="1643074" cy="100013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0034" y="421481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596" y="2649676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Enhancement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7422" y="135729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Restoration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9124" y="1357298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Morphological processing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388" y="250030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2264" y="3714752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388" y="4929198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Representation &amp; </a:t>
            </a:r>
          </a:p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6248" y="5572140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Image Compression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5984" y="5429264"/>
            <a:ext cx="1428760" cy="101566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Colour  Image Processing</a:t>
            </a:r>
          </a:p>
        </p:txBody>
      </p:sp>
      <p:pic>
        <p:nvPicPr>
          <p:cNvPr id="8194" name="Picture 2" descr="C:\Users\DIGITAL LIBRARY\Pictures\Screenshots\Screenshot (11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2500306"/>
            <a:ext cx="3571900" cy="235745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71538" y="214290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COLOUR IMAGE PROCESSING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57808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NOISES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916832"/>
            <a:ext cx="9144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Salt and pepper noise : sharp and sudden   					       disturbances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 Gaussian noise : fluctuations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 Speckle noise : degrades quality of active radar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 Shot noise : dominant noise in the lighter parts of 		       an image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408F-D4CB-4325-B2CA-361E9486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Noise extraction from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FBEA3-88A6-4B34-88FE-D7BD51F61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3009900" cy="2552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43A64-CEEE-478F-8D7C-1C95B5BD2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23" y="2996952"/>
            <a:ext cx="3057525" cy="2552700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31664417-FA89-44A9-85B3-A00E19C5750D}"/>
              </a:ext>
            </a:extLst>
          </p:cNvPr>
          <p:cNvSpPr/>
          <p:nvPr/>
        </p:nvSpPr>
        <p:spPr>
          <a:xfrm rot="176715">
            <a:off x="2905249" y="2318872"/>
            <a:ext cx="3600400" cy="956559"/>
          </a:xfrm>
          <a:prstGeom prst="arc">
            <a:avLst>
              <a:gd name="adj1" fmla="val 10525392"/>
              <a:gd name="adj2" fmla="val 0"/>
            </a:avLst>
          </a:prstGeom>
          <a:noFill/>
          <a:ln w="190500">
            <a:solidFill>
              <a:srgbClr val="0070C0">
                <a:alpha val="50000"/>
              </a:srgbClr>
            </a:solidFill>
            <a:headEnd type="none"/>
            <a:tailEnd type="triangle" w="med" len="lg"/>
          </a:ln>
          <a:scene3d>
            <a:camera prst="orthographicFront"/>
            <a:lightRig rig="freezing" dir="t">
              <a:rot lat="0" lon="0" rev="3000000"/>
            </a:lightRig>
          </a:scene3d>
          <a:sp3d extrusionH="95250" contourW="6350">
            <a:bevelT w="63500"/>
            <a:bevelB w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23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Removal of Noise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825147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  Linear filter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 Median filter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Specific case of order statistic </a:t>
            </a:r>
          </a:p>
          <a:p>
            <a:pPr marL="400050" lvl="1" indent="0">
              <a:buNone/>
            </a:pPr>
            <a:r>
              <a:rPr lang="en-IN" dirty="0">
                <a:solidFill>
                  <a:schemeClr val="bg1"/>
                </a:solidFill>
              </a:rPr>
              <a:t>      filtering.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Remove salt &amp; pepper noise.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 Adaptive filter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 Weiner filter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Removes Gaussian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C8281-67C7-4E4F-BFFF-0FAEEA485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57" y="1571612"/>
            <a:ext cx="3381375" cy="49813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8048-8F94-496D-9814-9291C6F8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6" y="557808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Information Hiding </a:t>
            </a:r>
            <a:br>
              <a:rPr lang="en-US" sz="4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4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By Image Processing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A5371-9239-4C6B-8417-1DF43FD73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2696950"/>
            <a:ext cx="3143272" cy="3089504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86070-D4B4-451C-8791-F55B7537D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4" y="2714620"/>
            <a:ext cx="3143272" cy="307183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A668097-456C-40E4-A46B-A922AD9F017B}"/>
              </a:ext>
            </a:extLst>
          </p:cNvPr>
          <p:cNvSpPr/>
          <p:nvPr/>
        </p:nvSpPr>
        <p:spPr>
          <a:xfrm>
            <a:off x="3357554" y="3717032"/>
            <a:ext cx="2448272" cy="1008112"/>
          </a:xfrm>
          <a:prstGeom prst="rightArrow">
            <a:avLst/>
          </a:prstGeom>
          <a:solidFill>
            <a:schemeClr val="tx2">
              <a:alpha val="90000"/>
            </a:schemeClr>
          </a:solidFill>
          <a:ln w="3175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C972-B270-4914-B940-389A1685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Information Hiding By Image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17D4A-6C95-45D6-8DFB-15CDD3C0079B}"/>
              </a:ext>
            </a:extLst>
          </p:cNvPr>
          <p:cNvSpPr txBox="1"/>
          <p:nvPr/>
        </p:nvSpPr>
        <p:spPr>
          <a:xfrm>
            <a:off x="971600" y="1484784"/>
            <a:ext cx="78488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Steganography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Watermarking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0BC1D-8B3E-4CB8-9C8A-A0B55B8E8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27408"/>
            <a:ext cx="1800200" cy="1197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2FC1B-FF31-45E7-A0D9-58543FC7C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01008"/>
            <a:ext cx="1800200" cy="119773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1F626E-00EB-4E24-95C0-174979D0827A}"/>
              </a:ext>
            </a:extLst>
          </p:cNvPr>
          <p:cNvSpPr/>
          <p:nvPr/>
        </p:nvSpPr>
        <p:spPr>
          <a:xfrm>
            <a:off x="1331640" y="5049180"/>
            <a:ext cx="1656184" cy="648072"/>
          </a:xfrm>
          <a:prstGeom prst="round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CD1ADA-3555-47B6-866A-1A454247D944}"/>
              </a:ext>
            </a:extLst>
          </p:cNvPr>
          <p:cNvSpPr/>
          <p:nvPr/>
        </p:nvSpPr>
        <p:spPr>
          <a:xfrm>
            <a:off x="6156176" y="5049180"/>
            <a:ext cx="1656184" cy="648072"/>
          </a:xfrm>
          <a:prstGeom prst="round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FA92A-65AA-4F30-BBA5-32A475550178}"/>
              </a:ext>
            </a:extLst>
          </p:cNvPr>
          <p:cNvSpPr txBox="1"/>
          <p:nvPr/>
        </p:nvSpPr>
        <p:spPr>
          <a:xfrm>
            <a:off x="1561344" y="51571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F1B4F-538E-4D35-B57B-4AEDC3E9A548}"/>
              </a:ext>
            </a:extLst>
          </p:cNvPr>
          <p:cNvSpPr txBox="1"/>
          <p:nvPr/>
        </p:nvSpPr>
        <p:spPr>
          <a:xfrm>
            <a:off x="6419128" y="5202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DECODER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BDEC41-49FC-4E04-8174-1E41237AB01E}"/>
              </a:ext>
            </a:extLst>
          </p:cNvPr>
          <p:cNvSpPr/>
          <p:nvPr/>
        </p:nvSpPr>
        <p:spPr>
          <a:xfrm>
            <a:off x="2981610" y="5111896"/>
            <a:ext cx="3174566" cy="477344"/>
          </a:xfrm>
          <a:prstGeom prst="rightArrow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7A09E0-7922-4817-8F7E-01A5B9E49845}"/>
              </a:ext>
            </a:extLst>
          </p:cNvPr>
          <p:cNvSpPr/>
          <p:nvPr/>
        </p:nvSpPr>
        <p:spPr>
          <a:xfrm>
            <a:off x="7884368" y="5157192"/>
            <a:ext cx="360040" cy="369332"/>
          </a:xfrm>
          <a:prstGeom prst="rightArrow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B5197C-B3AA-4165-A1FA-B0FB03035932}"/>
              </a:ext>
            </a:extLst>
          </p:cNvPr>
          <p:cNvSpPr/>
          <p:nvPr/>
        </p:nvSpPr>
        <p:spPr>
          <a:xfrm>
            <a:off x="899592" y="5147900"/>
            <a:ext cx="360040" cy="369332"/>
          </a:xfrm>
          <a:prstGeom prst="rightArrow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2808E1-1497-4F2F-98C1-2098C163B530}"/>
              </a:ext>
            </a:extLst>
          </p:cNvPr>
          <p:cNvSpPr/>
          <p:nvPr/>
        </p:nvSpPr>
        <p:spPr>
          <a:xfrm>
            <a:off x="8280920" y="5147900"/>
            <a:ext cx="755576" cy="44134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0270EC-6F47-4C99-A1AE-C8F9CEB802DC}"/>
              </a:ext>
            </a:extLst>
          </p:cNvPr>
          <p:cNvSpPr/>
          <p:nvPr/>
        </p:nvSpPr>
        <p:spPr>
          <a:xfrm>
            <a:off x="107504" y="5147900"/>
            <a:ext cx="755576" cy="44134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12A10-E774-4B5C-9ED7-7A1DD7BBA7A5}"/>
              </a:ext>
            </a:extLst>
          </p:cNvPr>
          <p:cNvSpPr txBox="1"/>
          <p:nvPr/>
        </p:nvSpPr>
        <p:spPr>
          <a:xfrm>
            <a:off x="179512" y="51571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5D7ED2-553B-402D-80BA-19569D4A322D}"/>
              </a:ext>
            </a:extLst>
          </p:cNvPr>
          <p:cNvSpPr txBox="1"/>
          <p:nvPr/>
        </p:nvSpPr>
        <p:spPr>
          <a:xfrm>
            <a:off x="8388424" y="51571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DIP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D8F9D23-CD95-4986-82CC-10FE25556365}"/>
              </a:ext>
            </a:extLst>
          </p:cNvPr>
          <p:cNvSpPr/>
          <p:nvPr/>
        </p:nvSpPr>
        <p:spPr>
          <a:xfrm rot="5400000">
            <a:off x="1968388" y="4709174"/>
            <a:ext cx="310680" cy="369332"/>
          </a:xfrm>
          <a:prstGeom prst="rightArrow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AC21A0-8913-46B3-AD16-8EF37D06304D}"/>
              </a:ext>
            </a:extLst>
          </p:cNvPr>
          <p:cNvSpPr/>
          <p:nvPr/>
        </p:nvSpPr>
        <p:spPr>
          <a:xfrm rot="16200000">
            <a:off x="6828928" y="4669418"/>
            <a:ext cx="310680" cy="369332"/>
          </a:xfrm>
          <a:prstGeom prst="rightArrow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01DE51-9F2B-42DA-B3D7-3D5EB8FCF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661248"/>
            <a:ext cx="1800200" cy="89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1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DB8-4C5D-4C4F-B32E-9E3C507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Applications of Digital 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123D-9091-497C-985A-23F6E0EC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600200"/>
            <a:ext cx="8435280" cy="4781128"/>
          </a:xfrm>
          <a:solidFill>
            <a:schemeClr val="accent5">
              <a:lumMod val="75000"/>
              <a:alpha val="43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500" dirty="0">
                <a:solidFill>
                  <a:schemeClr val="bg1"/>
                </a:solidFill>
              </a:rPr>
              <a:t>Identification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bg1"/>
                </a:solidFill>
              </a:rPr>
              <a:t> Robot vision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bg1"/>
                </a:solidFill>
              </a:rPr>
              <a:t> steganography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bg1"/>
                </a:solidFill>
              </a:rPr>
              <a:t> Image Enhancement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bg1"/>
                </a:solidFill>
              </a:rPr>
              <a:t> Morphological Image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bg1"/>
                </a:solidFill>
              </a:rPr>
              <a:t> Space Image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bg1"/>
                </a:solidFill>
              </a:rPr>
              <a:t> Security checking -  CCTV Images, Finger Print, vehicle number plate checking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>
                <a:solidFill>
                  <a:schemeClr val="bg1"/>
                </a:solidFill>
              </a:rPr>
              <a:t> IC Industry……..etc,</a:t>
            </a:r>
          </a:p>
        </p:txBody>
      </p:sp>
    </p:spTree>
    <p:extLst>
      <p:ext uri="{BB962C8B-B14F-4D97-AF65-F5344CB8AC3E}">
        <p14:creationId xmlns:p14="http://schemas.microsoft.com/office/powerpoint/2010/main" val="263373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52E5-F544-420A-85D3-E16FB751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Popular Image Processing Software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8B46-AD6B-4E45-B65B-9BF7162A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CVIP 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Intel Open Computer Vision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Microsoft Vision SDL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MATLAB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KHOROUS</a:t>
            </a:r>
          </a:p>
        </p:txBody>
      </p:sp>
      <p:pic>
        <p:nvPicPr>
          <p:cNvPr id="1026" name="Picture 2" descr="C:\Users\DIGITAL LIBRARY\Desktop\MA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286388"/>
            <a:ext cx="2071702" cy="1214446"/>
          </a:xfrm>
          <a:prstGeom prst="rect">
            <a:avLst/>
          </a:prstGeom>
          <a:noFill/>
        </p:spPr>
      </p:pic>
      <p:pic>
        <p:nvPicPr>
          <p:cNvPr id="1027" name="Picture 3" descr="C:\Users\DIGITAL LIBRARY\Desktop\KH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5357826"/>
            <a:ext cx="2000264" cy="1071570"/>
          </a:xfrm>
          <a:prstGeom prst="rect">
            <a:avLst/>
          </a:prstGeom>
          <a:noFill/>
        </p:spPr>
      </p:pic>
      <p:pic>
        <p:nvPicPr>
          <p:cNvPr id="1028" name="Picture 4" descr="C:\Users\DIGITAL LIBRARY\Desktop\CVIP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5286388"/>
            <a:ext cx="2071702" cy="1214446"/>
          </a:xfrm>
          <a:prstGeom prst="rect">
            <a:avLst/>
          </a:prstGeom>
          <a:noFill/>
        </p:spPr>
      </p:pic>
      <p:pic>
        <p:nvPicPr>
          <p:cNvPr id="1029" name="Picture 5" descr="C:\Users\DIGITAL LIBRARY\Desktop\microsoft-logo-New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5270540"/>
            <a:ext cx="2000263" cy="1230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96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 descr="C:\Users\DIGITAL LIBRARY\Desktop\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7224" y="87791"/>
            <a:ext cx="571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CONTENTS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282" y="857232"/>
            <a:ext cx="80724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IN" sz="3200" i="1" dirty="0">
                <a:solidFill>
                  <a:schemeClr val="bg1"/>
                </a:solidFill>
              </a:rPr>
              <a:t> Introduction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IN" sz="3200" i="1" dirty="0">
                <a:solidFill>
                  <a:schemeClr val="bg1"/>
                </a:solidFill>
              </a:rPr>
              <a:t>Image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IN" sz="3200" i="1" dirty="0">
                <a:solidFill>
                  <a:schemeClr val="bg1"/>
                </a:solidFill>
              </a:rPr>
              <a:t>Types Of Digital Images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IN" sz="3200" i="1" dirty="0">
                <a:solidFill>
                  <a:schemeClr val="bg1"/>
                </a:solidFill>
              </a:rPr>
              <a:t>Levels of DIP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IN" sz="3200" i="1" dirty="0">
                <a:solidFill>
                  <a:schemeClr val="bg1"/>
                </a:solidFill>
              </a:rPr>
              <a:t> History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IN" sz="3200" i="1" dirty="0">
                <a:solidFill>
                  <a:schemeClr val="bg1"/>
                </a:solidFill>
              </a:rPr>
              <a:t>Why DIP ?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IN" sz="3200" i="1" dirty="0">
                <a:solidFill>
                  <a:schemeClr val="bg1"/>
                </a:solidFill>
              </a:rPr>
              <a:t>Basic Operations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IN" sz="3200" i="1" dirty="0">
                <a:solidFill>
                  <a:schemeClr val="bg1"/>
                </a:solidFill>
              </a:rPr>
              <a:t>Histogram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IN" sz="3200" i="1" dirty="0">
                <a:solidFill>
                  <a:schemeClr val="bg1"/>
                </a:solidFill>
              </a:rPr>
              <a:t>Block Diagram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IN" sz="3200" i="1" dirty="0">
                <a:solidFill>
                  <a:schemeClr val="bg1"/>
                </a:solidFill>
              </a:rPr>
              <a:t>Noise –Types-Removal Methods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IN" sz="3200" i="1" dirty="0">
                <a:solidFill>
                  <a:schemeClr val="bg1"/>
                </a:solidFill>
              </a:rPr>
              <a:t>Information Hiding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IN" sz="3200" i="1" dirty="0">
                <a:solidFill>
                  <a:schemeClr val="bg1"/>
                </a:solidFill>
              </a:rPr>
              <a:t>Applications and Software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48680"/>
            <a:ext cx="8229600" cy="1143000"/>
          </a:xfrm>
        </p:spPr>
        <p:txBody>
          <a:bodyPr/>
          <a:lstStyle/>
          <a:p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Digital image processing can be defined as processing of digital image using computer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It involves 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Improvement of pictorial information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Processing of image data and representation for autonomous machine perception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14" y="1628800"/>
            <a:ext cx="8229600" cy="4578717"/>
          </a:xfrm>
        </p:spPr>
        <p:txBody>
          <a:bodyPr/>
          <a:lstStyle/>
          <a:p>
            <a:pPr>
              <a:buFont typeface="Bell MT" pitchFamily="18" charset="0"/>
              <a:buChar char="†"/>
            </a:pPr>
            <a:r>
              <a:rPr lang="en-IN" dirty="0">
                <a:solidFill>
                  <a:schemeClr val="bg1"/>
                </a:solidFill>
              </a:rPr>
              <a:t>2D light intensity function </a:t>
            </a:r>
            <a:r>
              <a:rPr lang="en-IN" i="1" dirty="0">
                <a:solidFill>
                  <a:schemeClr val="bg1"/>
                </a:solidFill>
                <a:latin typeface="+mj-lt"/>
                <a:cs typeface="MV Boli" pitchFamily="2" charset="0"/>
              </a:rPr>
              <a:t>f(x,y)</a:t>
            </a:r>
            <a:endParaRPr lang="en-IN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  <a:p>
            <a:pPr>
              <a:buFont typeface="Bell MT" pitchFamily="18" charset="0"/>
              <a:buChar char="†"/>
            </a:pPr>
            <a:r>
              <a:rPr lang="en-IN" dirty="0">
                <a:solidFill>
                  <a:schemeClr val="bg1"/>
                </a:solidFill>
                <a:latin typeface="+mj-lt"/>
                <a:cs typeface="MV Boli" pitchFamily="2" charset="0"/>
              </a:rPr>
              <a:t>Considered as Matrix</a:t>
            </a:r>
          </a:p>
          <a:p>
            <a:pPr>
              <a:buFont typeface="Bell MT" pitchFamily="18" charset="0"/>
              <a:buChar char="†"/>
            </a:pPr>
            <a:r>
              <a:rPr lang="en-IN" dirty="0">
                <a:solidFill>
                  <a:schemeClr val="bg1"/>
                </a:solidFill>
                <a:latin typeface="+mj-lt"/>
                <a:cs typeface="MV Boli" pitchFamily="2" charset="0"/>
              </a:rPr>
              <a:t>Described in both spatial coordinates and brightness</a:t>
            </a:r>
          </a:p>
          <a:p>
            <a:pPr>
              <a:buFont typeface="Bell MT" pitchFamily="18" charset="0"/>
              <a:buChar char="†"/>
            </a:pPr>
            <a:r>
              <a:rPr lang="en-IN" dirty="0">
                <a:solidFill>
                  <a:schemeClr val="bg1"/>
                </a:solidFill>
                <a:latin typeface="+mj-lt"/>
                <a:cs typeface="MV Boli" pitchFamily="2" charset="0"/>
              </a:rPr>
              <a:t>The point in the image and element value identifies grey level</a:t>
            </a:r>
          </a:p>
          <a:p>
            <a:pPr>
              <a:buFont typeface="Bell MT" pitchFamily="18" charset="0"/>
              <a:buChar char="†"/>
            </a:pPr>
            <a:r>
              <a:rPr lang="en-IN" i="1" dirty="0">
                <a:solidFill>
                  <a:schemeClr val="bg1"/>
                </a:solidFill>
                <a:latin typeface="+mj-lt"/>
                <a:cs typeface="MV Boli" pitchFamily="2" charset="0"/>
              </a:rPr>
              <a:t>f(x,y)=R(x,y)*I(x,y)</a:t>
            </a:r>
          </a:p>
          <a:p>
            <a:pPr>
              <a:buFont typeface="Bell MT" pitchFamily="18" charset="0"/>
              <a:buChar char="†"/>
            </a:pPr>
            <a:r>
              <a:rPr lang="en-IN" dirty="0">
                <a:solidFill>
                  <a:schemeClr val="bg1"/>
                </a:solidFill>
                <a:latin typeface="+mj-lt"/>
                <a:cs typeface="MV Boli" pitchFamily="2" charset="0"/>
              </a:rPr>
              <a:t>Pixels or pels</a:t>
            </a:r>
          </a:p>
          <a:p>
            <a:pPr>
              <a:buFont typeface="Bell MT" pitchFamily="18" charset="0"/>
              <a:buChar char="†"/>
            </a:pPr>
            <a:endParaRPr lang="en-IN" dirty="0">
              <a:latin typeface="+mj-lt"/>
              <a:cs typeface="MV Boli" pitchFamily="2" charset="0"/>
            </a:endParaRPr>
          </a:p>
          <a:p>
            <a:pPr>
              <a:buFont typeface="Bell MT" pitchFamily="18" charset="0"/>
              <a:buChar char="†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274638"/>
            <a:ext cx="8229600" cy="1143000"/>
          </a:xfrm>
        </p:spPr>
        <p:txBody>
          <a:bodyPr/>
          <a:lstStyle/>
          <a:p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Types of digital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53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Bell MT" pitchFamily="18" charset="0"/>
              <a:buChar char="†"/>
            </a:pPr>
            <a:r>
              <a:rPr lang="en-IN" dirty="0">
                <a:solidFill>
                  <a:schemeClr val="bg1"/>
                </a:solidFill>
              </a:rPr>
              <a:t>Binary image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Bell MT" pitchFamily="18" charset="0"/>
              <a:buChar char="†"/>
            </a:pPr>
            <a:r>
              <a:rPr lang="en-IN" dirty="0">
                <a:solidFill>
                  <a:schemeClr val="bg1"/>
                </a:solidFill>
              </a:rPr>
              <a:t>Gray scale image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Bell MT" pitchFamily="18" charset="0"/>
              <a:buChar char="†"/>
            </a:pPr>
            <a:r>
              <a:rPr lang="en-IN" dirty="0">
                <a:solidFill>
                  <a:schemeClr val="bg1"/>
                </a:solidFill>
              </a:rPr>
              <a:t>Color image or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RGB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9CDC9-B8FD-4908-B8E1-0C44613E6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06" y="1556792"/>
            <a:ext cx="5321006" cy="4941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41498"/>
            <a:ext cx="8229600" cy="1143000"/>
          </a:xfrm>
        </p:spPr>
        <p:txBody>
          <a:bodyPr/>
          <a:lstStyle/>
          <a:p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LEVELS OF DIP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48301"/>
              </p:ext>
            </p:extLst>
          </p:nvPr>
        </p:nvGraphicFramePr>
        <p:xfrm>
          <a:off x="143601" y="1461156"/>
          <a:ext cx="8928993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3338">
                <a:tc>
                  <a:txBody>
                    <a:bodyPr/>
                    <a:lstStyle/>
                    <a:p>
                      <a:r>
                        <a:rPr lang="en-IN" sz="3200" baseline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 level</a:t>
                      </a:r>
                    </a:p>
                    <a:p>
                      <a:endParaRPr lang="en-IN" sz="3200" baseline="0" dirty="0">
                        <a:ln w="10795">
                          <a:noFill/>
                        </a:ln>
                        <a:solidFill>
                          <a:schemeClr val="lt1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sz="28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INPUT</a:t>
                      </a:r>
                      <a:r>
                        <a:rPr lang="en-IN" sz="32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IN" sz="3200" b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Image</a:t>
                      </a:r>
                      <a:endParaRPr lang="en-IN" sz="3200" dirty="0">
                        <a:ln w="10795">
                          <a:noFill/>
                        </a:ln>
                        <a:solidFill>
                          <a:schemeClr val="lt1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sz="28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OUTPUT</a:t>
                      </a:r>
                      <a:r>
                        <a:rPr lang="en-IN" sz="32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IN" sz="3200" b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Image</a:t>
                      </a:r>
                      <a:endParaRPr lang="en-IN" sz="3200" dirty="0">
                        <a:ln w="10795">
                          <a:noFill/>
                        </a:ln>
                        <a:solidFill>
                          <a:schemeClr val="lt1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sz="32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Ex: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IN" sz="3200" b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Noise removal, Image sharpening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>
                          <a:ln w="9525">
                            <a:noFill/>
                          </a:ln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Mid level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3200" dirty="0">
                        <a:ln w="10795">
                          <a:noFill/>
                        </a:ln>
                        <a:solidFill>
                          <a:schemeClr val="lt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INPUT</a:t>
                      </a:r>
                      <a:r>
                        <a:rPr lang="en-IN" sz="32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IN" sz="3200" b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image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OUTPUT</a:t>
                      </a:r>
                      <a:r>
                        <a:rPr lang="en-IN" sz="32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IN" sz="3200" b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Attributes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Ex: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Object</a:t>
                      </a:r>
                      <a:r>
                        <a:rPr lang="en-IN" sz="3200" b="0" baseline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 recognition, segmentation</a:t>
                      </a:r>
                      <a:endParaRPr lang="en-IN" sz="3200" b="0" dirty="0">
                        <a:ln w="10795">
                          <a:noFill/>
                        </a:ln>
                        <a:solidFill>
                          <a:schemeClr val="l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High level</a:t>
                      </a:r>
                    </a:p>
                    <a:p>
                      <a:endParaRPr lang="en-IN" sz="3200" dirty="0">
                        <a:ln w="10795">
                          <a:noFill/>
                        </a:ln>
                        <a:solidFill>
                          <a:schemeClr val="lt1"/>
                        </a:solidFill>
                      </a:endParaRPr>
                    </a:p>
                    <a:p>
                      <a:r>
                        <a:rPr lang="en-IN" sz="28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INPUT</a:t>
                      </a:r>
                      <a:r>
                        <a:rPr lang="en-IN" sz="32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IN" sz="3200" b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Attributes</a:t>
                      </a:r>
                    </a:p>
                    <a:p>
                      <a:r>
                        <a:rPr lang="en-IN" sz="28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OUTPUT</a:t>
                      </a:r>
                      <a:r>
                        <a:rPr lang="en-IN" sz="32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IN" sz="3200" b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understanding</a:t>
                      </a:r>
                    </a:p>
                    <a:p>
                      <a:r>
                        <a:rPr lang="en-IN" sz="320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Ex:</a:t>
                      </a:r>
                    </a:p>
                    <a:p>
                      <a:r>
                        <a:rPr lang="en-IN" sz="3200" b="0" dirty="0">
                          <a:ln w="10795">
                            <a:noFill/>
                          </a:ln>
                          <a:solidFill>
                            <a:schemeClr val="lt1"/>
                          </a:solidFill>
                        </a:rPr>
                        <a:t>Scene understanding, Autonomous navigation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IN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Let’s look back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42331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/>
              <a:t>   </a:t>
            </a:r>
            <a:r>
              <a:rPr lang="en-IN" b="1" i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When the digital image processing started ?</a:t>
            </a:r>
            <a:endParaRPr lang="en-IN" b="1" i="1" dirty="0">
              <a:solidFill>
                <a:srgbClr val="00206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Screenshot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28868"/>
            <a:ext cx="6912768" cy="41544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9816"/>
            <a:ext cx="8229600" cy="1143000"/>
          </a:xfrm>
          <a:noFill/>
        </p:spPr>
        <p:txBody>
          <a:bodyPr/>
          <a:lstStyle/>
          <a:p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66" y="1974871"/>
            <a:ext cx="8229600" cy="45259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1920- Bartlane cable picture transmission service</a:t>
            </a:r>
          </a:p>
          <a:p>
            <a:r>
              <a:rPr lang="en-IN" dirty="0">
                <a:solidFill>
                  <a:schemeClr val="bg1"/>
                </a:solidFill>
              </a:rPr>
              <a:t>1921- photographic printing</a:t>
            </a:r>
          </a:p>
          <a:p>
            <a:r>
              <a:rPr lang="en-IN" dirty="0">
                <a:solidFill>
                  <a:schemeClr val="bg1"/>
                </a:solidFill>
              </a:rPr>
              <a:t>1964- improve the pictures of moon transmitted by RANGER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697</Words>
  <Application>Microsoft Office PowerPoint</Application>
  <PresentationFormat>On-screen Show (4:3)</PresentationFormat>
  <Paragraphs>234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Algerian</vt:lpstr>
      <vt:lpstr>Arial</vt:lpstr>
      <vt:lpstr>Bell MT</vt:lpstr>
      <vt:lpstr>Calibri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DIP</vt:lpstr>
      <vt:lpstr>IMAGE</vt:lpstr>
      <vt:lpstr>Types of digital images</vt:lpstr>
      <vt:lpstr>LEVELS OF DIP</vt:lpstr>
      <vt:lpstr>Let’s look back !</vt:lpstr>
      <vt:lpstr>HISTORY</vt:lpstr>
      <vt:lpstr>Why Digital Image Processing ?</vt:lpstr>
      <vt:lpstr>PowerPoint Presentation</vt:lpstr>
      <vt:lpstr>Histogram of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NOISES</vt:lpstr>
      <vt:lpstr>Noise extraction from image</vt:lpstr>
      <vt:lpstr>Removal of Noise </vt:lpstr>
      <vt:lpstr>Information Hiding   By Image Processing</vt:lpstr>
      <vt:lpstr>Information Hiding By Image Processing</vt:lpstr>
      <vt:lpstr>Applications of Digital Image Processing</vt:lpstr>
      <vt:lpstr>Popular Image Processing Software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Rajesh Padmanabhuni</cp:lastModifiedBy>
  <cp:revision>83</cp:revision>
  <dcterms:created xsi:type="dcterms:W3CDTF">2019-03-15T05:45:26Z</dcterms:created>
  <dcterms:modified xsi:type="dcterms:W3CDTF">2019-03-21T06:05:46Z</dcterms:modified>
</cp:coreProperties>
</file>