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4"/>
  </p:notesMasterIdLst>
  <p:sldIdLst>
    <p:sldId id="279" r:id="rId2"/>
    <p:sldId id="280" r:id="rId3"/>
    <p:sldId id="257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8" r:id="rId17"/>
    <p:sldId id="271" r:id="rId18"/>
    <p:sldId id="272" r:id="rId19"/>
    <p:sldId id="281" r:id="rId20"/>
    <p:sldId id="273" r:id="rId21"/>
    <p:sldId id="283" r:id="rId22"/>
    <p:sldId id="284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71838-500B-4CF9-98F9-4DA3CD3039B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B36F7-FF94-49FC-A5B4-C5850427EDD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9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4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74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1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0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0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7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3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28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BE92-C192-48A5-A02E-345D264C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29" y="764704"/>
            <a:ext cx="7053542" cy="140053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GEETHANJALI INSTITUTE OF SCIENCE AND TECHNOLOGY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2" descr="C:\Users\DIGITAL LIBRARY-10\Desktop\SSSSSSSS.jpg">
            <a:extLst>
              <a:ext uri="{FF2B5EF4-FFF2-40B4-BE49-F238E27FC236}">
                <a16:creationId xmlns:a16="http://schemas.microsoft.com/office/drawing/2014/main" id="{329E371B-1C44-4720-B224-0EF49D7955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9872" y="2276872"/>
            <a:ext cx="2304256" cy="194421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E54C0A-D232-47E2-B957-245463FFBFA8}"/>
              </a:ext>
            </a:extLst>
          </p:cNvPr>
          <p:cNvSpPr txBox="1"/>
          <p:nvPr/>
        </p:nvSpPr>
        <p:spPr>
          <a:xfrm>
            <a:off x="755576" y="4692767"/>
            <a:ext cx="79192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Department of </a:t>
            </a:r>
            <a:r>
              <a:rPr lang="en-I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lang="en-IN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and Communication Engineering </a:t>
            </a:r>
          </a:p>
          <a:p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4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548680"/>
            <a:ext cx="7632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Structure o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f </a:t>
            </a: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BrainPort vision d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evice</a:t>
            </a:r>
          </a:p>
        </p:txBody>
      </p:sp>
      <p:sp>
        <p:nvSpPr>
          <p:cNvPr id="3" name="object 3"/>
          <p:cNvSpPr/>
          <p:nvPr/>
        </p:nvSpPr>
        <p:spPr>
          <a:xfrm>
            <a:off x="4714875" y="1788206"/>
            <a:ext cx="4143404" cy="4233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1524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29592" y="2001029"/>
            <a:ext cx="4071966" cy="4524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Digital Video Camera</a:t>
            </a:r>
          </a:p>
          <a:p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Brain Port Balance</a:t>
            </a:r>
          </a:p>
          <a:p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Electrode Array</a:t>
            </a:r>
          </a:p>
          <a:p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Simulation circuitry</a:t>
            </a:r>
          </a:p>
          <a:p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Accelerometer</a:t>
            </a:r>
          </a:p>
          <a:p>
            <a:pPr>
              <a:buFont typeface="Wingdings" pitchFamily="2" charset="2"/>
              <a:buChar char="Ø"/>
            </a:pPr>
            <a:endParaRPr lang="en-IN" sz="2400" b="1" dirty="0">
              <a:ln/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IN" sz="2400" b="1" dirty="0">
              <a:ln/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ln/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28" y="413906"/>
            <a:ext cx="64294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Digital Video Camera</a:t>
            </a:r>
            <a:endParaRPr sz="36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536" y="1422980"/>
            <a:ext cx="5616624" cy="474232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marR="105791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A </a:t>
            </a:r>
            <a:r>
              <a:rPr sz="2400" b="1" dirty="0">
                <a:ln/>
                <a:latin typeface="+mj-lt"/>
                <a:cs typeface="Times New Roman"/>
              </a:rPr>
              <a:t>digital video camera placed in the pair of glasses.</a:t>
            </a:r>
            <a:endParaRPr lang="en-US" sz="2400" b="1" dirty="0">
              <a:ln/>
              <a:latin typeface="+mj-lt"/>
              <a:cs typeface="Times New Roman"/>
            </a:endParaRPr>
          </a:p>
          <a:p>
            <a:pPr marL="355600" marR="105791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1050" b="1" dirty="0">
              <a:ln/>
              <a:latin typeface="+mj-lt"/>
              <a:cs typeface="Times New Roman"/>
            </a:endParaRPr>
          </a:p>
          <a:p>
            <a:pPr marL="355600" marR="105791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Visual data is captured through the camera (1.5cm in</a:t>
            </a:r>
            <a:r>
              <a:rPr lang="en-IN" sz="2400" b="1" dirty="0">
                <a:ln/>
                <a:latin typeface="+mj-lt"/>
                <a:cs typeface="Times New Roman"/>
              </a:rPr>
              <a:t> </a:t>
            </a:r>
            <a:r>
              <a:rPr sz="2400" b="1" dirty="0">
                <a:ln/>
                <a:latin typeface="+mj-lt"/>
                <a:cs typeface="Times New Roman"/>
              </a:rPr>
              <a:t>diameter).</a:t>
            </a:r>
            <a:endParaRPr lang="en-US" sz="2400" b="1" dirty="0">
              <a:ln/>
              <a:latin typeface="+mj-lt"/>
              <a:cs typeface="Times New Roman"/>
            </a:endParaRPr>
          </a:p>
          <a:p>
            <a:pPr marL="355600" marR="105791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1050" b="1" dirty="0">
              <a:ln/>
              <a:latin typeface="+mj-lt"/>
              <a:cs typeface="Times New Roman"/>
            </a:endParaRPr>
          </a:p>
          <a:p>
            <a:pPr marL="355600" marR="105791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P</a:t>
            </a:r>
            <a:r>
              <a:rPr sz="2400" b="1" dirty="0">
                <a:ln/>
                <a:latin typeface="+mj-lt"/>
                <a:cs typeface="Times New Roman"/>
              </a:rPr>
              <a:t>assed to the Brain port device along a cable </a:t>
            </a:r>
            <a:endParaRPr lang="en-US" sz="2400" b="1" dirty="0">
              <a:ln/>
              <a:latin typeface="+mj-lt"/>
              <a:cs typeface="Times New Roman"/>
            </a:endParaRPr>
          </a:p>
          <a:p>
            <a:pPr marL="355600" marR="105791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1050" b="1" dirty="0">
              <a:ln/>
              <a:latin typeface="+mj-lt"/>
              <a:cs typeface="Times New Roman"/>
            </a:endParaRPr>
          </a:p>
          <a:p>
            <a:pPr marL="355600" marR="105791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T</a:t>
            </a:r>
            <a:r>
              <a:rPr sz="2400" b="1" dirty="0">
                <a:ln/>
                <a:latin typeface="+mj-lt"/>
                <a:cs typeface="Times New Roman"/>
              </a:rPr>
              <a:t>hen to the lollipop- shaped stick, placed on the tongue.</a:t>
            </a:r>
          </a:p>
        </p:txBody>
      </p:sp>
      <p:pic>
        <p:nvPicPr>
          <p:cNvPr id="30722" name="Picture 2" descr="Image result for brainport port gogg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0560" y="2492896"/>
            <a:ext cx="3995936" cy="2783802"/>
          </a:xfrm>
          <a:prstGeom prst="rect">
            <a:avLst/>
          </a:prstGeom>
          <a:noFill/>
          <a:effectLst>
            <a:softEdge rad="6096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1628800"/>
            <a:ext cx="6000791" cy="33336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/>
              </a:rPr>
              <a:t>P</a:t>
            </a:r>
            <a:r>
              <a:rPr sz="2400" b="1" dirty="0">
                <a:ln/>
                <a:latin typeface="+mj-lt"/>
                <a:cs typeface="Times New Roman"/>
              </a:rPr>
              <a:t>ower Button</a:t>
            </a:r>
            <a:endParaRPr lang="en-US" sz="2400" b="1" dirty="0">
              <a:ln/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en-IN" sz="800" b="1" dirty="0">
              <a:ln/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sz="2400" b="1" dirty="0">
                <a:ln/>
                <a:latin typeface="+mj-lt"/>
                <a:cs typeface="Times New Roman"/>
              </a:rPr>
              <a:t>Control Uni</a:t>
            </a:r>
            <a:r>
              <a:rPr lang="en-IN" sz="2400" b="1" dirty="0">
                <a:ln/>
                <a:latin typeface="+mj-lt"/>
                <a:cs typeface="Times New Roman"/>
              </a:rPr>
              <a:t>t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  <a:buClr>
                <a:schemeClr val="tx1"/>
              </a:buClr>
            </a:pPr>
            <a:endParaRPr lang="en-IN" sz="800" b="1" dirty="0">
              <a:ln/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sz="2400" b="1" dirty="0">
                <a:ln/>
                <a:latin typeface="+mj-lt"/>
                <a:cs typeface="Times New Roman"/>
              </a:rPr>
              <a:t>Lollipop shaped stick</a:t>
            </a:r>
            <a:endParaRPr lang="en-IN" sz="2400" b="1" dirty="0">
              <a:ln/>
              <a:latin typeface="+mj-lt"/>
              <a:cs typeface="Times New Roman"/>
            </a:endParaRPr>
          </a:p>
          <a:p>
            <a:pPr marL="812800" lvl="1" indent="-342900">
              <a:spcBef>
                <a:spcPts val="835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400" b="1" dirty="0">
                <a:ln/>
                <a:latin typeface="+mj-lt"/>
                <a:cs typeface="Times New Roman"/>
              </a:rPr>
              <a:t>Electrode Array</a:t>
            </a:r>
          </a:p>
          <a:p>
            <a:pPr marL="812800" lvl="1" indent="-342900">
              <a:spcBef>
                <a:spcPts val="835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400" b="1" dirty="0">
                <a:ln/>
                <a:latin typeface="+mj-lt"/>
                <a:cs typeface="Times New Roman"/>
              </a:rPr>
              <a:t>Simulation circuitry</a:t>
            </a:r>
          </a:p>
          <a:p>
            <a:pPr marL="812800" lvl="1" indent="-342900">
              <a:spcBef>
                <a:spcPts val="835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sz="2400" b="1" dirty="0">
                <a:ln/>
                <a:latin typeface="+mj-lt"/>
                <a:cs typeface="Times New Roman"/>
              </a:rPr>
              <a:t>Accelerometer</a:t>
            </a:r>
          </a:p>
        </p:txBody>
      </p:sp>
      <p:sp>
        <p:nvSpPr>
          <p:cNvPr id="4" name="object 4"/>
          <p:cNvSpPr/>
          <p:nvPr/>
        </p:nvSpPr>
        <p:spPr>
          <a:xfrm>
            <a:off x="4543090" y="1628800"/>
            <a:ext cx="4426274" cy="3643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762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0826" y="300895"/>
            <a:ext cx="7053542" cy="761704"/>
          </a:xfrm>
        </p:spPr>
        <p:txBody>
          <a:bodyPr/>
          <a:lstStyle/>
          <a:p>
            <a:r>
              <a:rPr lang="en-IN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Brain Port Device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36" y="413906"/>
            <a:ext cx="46434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Electrode Array</a:t>
            </a:r>
            <a:endParaRPr sz="36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536" y="1556791"/>
            <a:ext cx="4572033" cy="42594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299085" marR="5080" indent="-287020" algn="just">
              <a:lnSpc>
                <a:spcPct val="100000"/>
              </a:lnSpc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L</a:t>
            </a:r>
            <a:r>
              <a:rPr lang="en-US" sz="2400" b="1" dirty="0">
                <a:ln/>
                <a:latin typeface="+mj-lt"/>
                <a:cs typeface="Times New Roman"/>
              </a:rPr>
              <a:t>ollipop</a:t>
            </a:r>
            <a:r>
              <a:rPr sz="2400" b="1" dirty="0">
                <a:ln/>
                <a:latin typeface="+mj-lt"/>
                <a:cs typeface="Times New Roman"/>
              </a:rPr>
              <a:t> </a:t>
            </a:r>
            <a:r>
              <a:rPr lang="en-IN" sz="2400" b="1" dirty="0">
                <a:ln/>
                <a:latin typeface="+mj-lt"/>
                <a:cs typeface="Times New Roman"/>
              </a:rPr>
              <a:t> like  Structure</a:t>
            </a:r>
          </a:p>
          <a:p>
            <a:pPr marL="299085" marR="5080" indent="-287020" algn="just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IN" sz="2000" b="1" dirty="0">
              <a:ln/>
              <a:latin typeface="+mj-lt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C</a:t>
            </a:r>
            <a:r>
              <a:rPr lang="en-US" sz="2400" b="1" dirty="0">
                <a:ln/>
                <a:latin typeface="+mj-lt"/>
                <a:cs typeface="Times New Roman"/>
              </a:rPr>
              <a:t>ontains</a:t>
            </a:r>
            <a:r>
              <a:rPr sz="2400" b="1" dirty="0">
                <a:ln/>
                <a:latin typeface="+mj-lt"/>
                <a:cs typeface="Times New Roman"/>
              </a:rPr>
              <a:t> a square grid of 400 electrodes </a:t>
            </a:r>
            <a:endParaRPr lang="en-IN" sz="2400" b="1" dirty="0">
              <a:ln/>
              <a:latin typeface="+mj-lt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IN" sz="2000" b="1" dirty="0">
              <a:ln/>
              <a:latin typeface="+mj-lt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Electrodes </a:t>
            </a:r>
            <a:r>
              <a:rPr sz="2400" b="1" dirty="0">
                <a:ln/>
                <a:latin typeface="+mj-lt"/>
                <a:cs typeface="Times New Roman"/>
              </a:rPr>
              <a:t>pulse according to light</a:t>
            </a:r>
            <a:r>
              <a:rPr lang="en-IN" sz="2400" b="1" dirty="0">
                <a:ln/>
                <a:latin typeface="+mj-lt"/>
                <a:cs typeface="Times New Roman"/>
              </a:rPr>
              <a:t> intensity</a:t>
            </a:r>
            <a:r>
              <a:rPr sz="2400" b="1" dirty="0">
                <a:ln/>
                <a:latin typeface="+mj-lt"/>
                <a:cs typeface="Times New Roman"/>
              </a:rPr>
              <a:t>  in </a:t>
            </a:r>
            <a:r>
              <a:rPr lang="en-IN" sz="2400" b="1" dirty="0">
                <a:ln/>
                <a:latin typeface="+mj-lt"/>
                <a:cs typeface="Times New Roman"/>
              </a:rPr>
              <a:t>particular</a:t>
            </a:r>
            <a:r>
              <a:rPr sz="2400" b="1" dirty="0">
                <a:ln/>
                <a:latin typeface="+mj-lt"/>
                <a:cs typeface="Times New Roman"/>
              </a:rPr>
              <a:t> area of the  picture.</a:t>
            </a:r>
            <a:endParaRPr lang="en-IN" sz="2400" b="1" dirty="0">
              <a:ln/>
              <a:latin typeface="+mj-lt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IN" sz="2000" b="1" dirty="0">
              <a:ln/>
              <a:latin typeface="+mj-lt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Wingdings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C</a:t>
            </a:r>
            <a:r>
              <a:rPr lang="en-US" sz="2400" b="1" dirty="0">
                <a:ln/>
                <a:latin typeface="+mj-lt"/>
                <a:cs typeface="Times New Roman"/>
              </a:rPr>
              <a:t>onverts</a:t>
            </a:r>
            <a:r>
              <a:rPr sz="2400" b="1" dirty="0">
                <a:ln/>
                <a:latin typeface="+mj-lt"/>
                <a:cs typeface="Times New Roman"/>
              </a:rPr>
              <a:t> pictures into electrical pulses and it is placed on tongue.</a:t>
            </a:r>
          </a:p>
        </p:txBody>
      </p:sp>
      <p:pic>
        <p:nvPicPr>
          <p:cNvPr id="28674" name="Picture 2" descr="Image result for brain port vision sustenm lollipop"/>
          <p:cNvPicPr>
            <a:picLocks noChangeAspect="1" noChangeArrowheads="1"/>
          </p:cNvPicPr>
          <p:nvPr/>
        </p:nvPicPr>
        <p:blipFill>
          <a:blip r:embed="rId2"/>
          <a:srcRect l="36379" r="11430" b="10309"/>
          <a:stretch>
            <a:fillRect/>
          </a:stretch>
        </p:blipFill>
        <p:spPr bwMode="auto">
          <a:xfrm>
            <a:off x="5111585" y="1700808"/>
            <a:ext cx="3996919" cy="3954076"/>
          </a:xfrm>
          <a:prstGeom prst="rect">
            <a:avLst/>
          </a:prstGeom>
          <a:noFill/>
          <a:effectLst>
            <a:softEdge rad="3683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4348" y="592570"/>
            <a:ext cx="7602068" cy="5500726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marR="225425" indent="-343535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 marL="355600" marR="225425" indent="-343535" algn="just">
              <a:spcBef>
                <a:spcPts val="1010"/>
              </a:spcBef>
              <a:buClr>
                <a:schemeClr val="tx1"/>
              </a:buClr>
              <a:buNone/>
              <a:tabLst>
                <a:tab pos="356235" algn="l"/>
              </a:tabLst>
            </a:pPr>
            <a:r>
              <a:rPr lang="en-IN" sz="4000" b="1" dirty="0">
                <a:ln/>
                <a:solidFill>
                  <a:schemeClr val="accent3"/>
                </a:solidFill>
              </a:rPr>
              <a:t>   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Simulation Circuitry    </a:t>
            </a:r>
          </a:p>
          <a:p>
            <a:pPr marL="355600" marR="225425" indent="-343535" algn="just">
              <a:spcBef>
                <a:spcPts val="1010"/>
              </a:spcBef>
              <a:buClr>
                <a:schemeClr val="tx1"/>
              </a:buClr>
              <a:buNone/>
              <a:tabLst>
                <a:tab pos="356235" algn="l"/>
              </a:tabLst>
            </a:pPr>
            <a:endParaRPr lang="en-US" sz="1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55600" marR="225425" indent="-343535" algn="just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cs typeface="Times New Roman"/>
              </a:rPr>
              <a:t>Programming device comprises of user interface and a processor</a:t>
            </a:r>
          </a:p>
          <a:p>
            <a:pPr marL="355600" marR="225425" indent="-343535" algn="just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cs typeface="Times New Roman"/>
              </a:rPr>
              <a:t>Converts digital inputs to electrical stimulations</a:t>
            </a:r>
          </a:p>
          <a:p>
            <a:pPr marL="355600" indent="-343535" algn="just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100" b="1" dirty="0">
              <a:ln/>
              <a:cs typeface="Times New Roman"/>
            </a:endParaRPr>
          </a:p>
          <a:p>
            <a:pPr marL="355600" indent="-343535" algn="just">
              <a:buClr>
                <a:schemeClr val="tx1"/>
              </a:buClr>
              <a:buNone/>
              <a:tabLst>
                <a:tab pos="356235" algn="l"/>
              </a:tabLst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/>
                <a:cs typeface="Times New Roman"/>
              </a:rPr>
              <a:t>   </a:t>
            </a: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  <a:cs typeface="Times New Roman"/>
              </a:rPr>
              <a:t>Accelerometer</a:t>
            </a:r>
          </a:p>
          <a:p>
            <a:pPr marL="355600" indent="-343535" algn="just">
              <a:lnSpc>
                <a:spcPct val="110000"/>
              </a:lnSpc>
              <a:buClr>
                <a:schemeClr val="tx1"/>
              </a:buClr>
              <a:buNone/>
              <a:tabLst>
                <a:tab pos="356235" algn="l"/>
              </a:tabLst>
            </a:pPr>
            <a:endParaRPr lang="en-US" sz="100" b="1" dirty="0">
              <a:ln/>
              <a:solidFill>
                <a:schemeClr val="bg2">
                  <a:lumMod val="20000"/>
                  <a:lumOff val="80000"/>
                </a:schemeClr>
              </a:solidFill>
              <a:cs typeface="Times New Roman"/>
            </a:endParaRPr>
          </a:p>
          <a:p>
            <a:pPr marL="355600" indent="-343535" algn="just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cs typeface="Times New Roman"/>
              </a:rPr>
              <a:t>Provides  head and body position information to the brain through electro-tactile stimulation of  the tongue.</a:t>
            </a:r>
          </a:p>
          <a:p>
            <a:pPr marL="355600" indent="-343535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 marL="355600" indent="-343535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</a:endParaRPr>
          </a:p>
          <a:p>
            <a:pPr marL="355600" indent="-343535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76" y="332656"/>
            <a:ext cx="62865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Working of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Device</a:t>
            </a:r>
          </a:p>
        </p:txBody>
      </p:sp>
      <p:sp>
        <p:nvSpPr>
          <p:cNvPr id="3" name="object 3"/>
          <p:cNvSpPr/>
          <p:nvPr/>
        </p:nvSpPr>
        <p:spPr>
          <a:xfrm>
            <a:off x="392877" y="1197549"/>
            <a:ext cx="8358246" cy="5286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635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brain port vision sustenm"/>
          <p:cNvPicPr>
            <a:picLocks noChangeAspect="1" noChangeArrowheads="1"/>
          </p:cNvPicPr>
          <p:nvPr/>
        </p:nvPicPr>
        <p:blipFill>
          <a:blip r:embed="rId2"/>
          <a:srcRect r="1551" b="16361"/>
          <a:stretch>
            <a:fillRect/>
          </a:stretch>
        </p:blipFill>
        <p:spPr bwMode="auto">
          <a:xfrm>
            <a:off x="428596" y="908720"/>
            <a:ext cx="8286808" cy="5500726"/>
          </a:xfrm>
          <a:prstGeom prst="rect">
            <a:avLst/>
          </a:prstGeom>
          <a:noFill/>
          <a:effectLst>
            <a:softEdge rad="2540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84" y="783335"/>
            <a:ext cx="30663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414" y="1803688"/>
            <a:ext cx="7106620" cy="42979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Blind users can use at home, at work, and in public places</a:t>
            </a:r>
            <a:endParaRPr sz="2400" b="1" dirty="0">
              <a:ln/>
              <a:latin typeface="+mj-lt"/>
              <a:cs typeface="Times New Roman"/>
            </a:endParaRPr>
          </a:p>
          <a:p>
            <a:pPr marL="354965" marR="106045" indent="-342900" algn="just">
              <a:lnSpc>
                <a:spcPct val="100000"/>
              </a:lnSpc>
              <a:spcBef>
                <a:spcPts val="177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C</a:t>
            </a:r>
            <a:r>
              <a:rPr sz="2400" b="1" dirty="0">
                <a:ln/>
                <a:latin typeface="+mj-lt"/>
                <a:cs typeface="Times New Roman"/>
              </a:rPr>
              <a:t>an operate it independently with a hand-held  controller</a:t>
            </a:r>
          </a:p>
          <a:p>
            <a:pPr marL="354965" marR="555625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R</a:t>
            </a:r>
            <a:r>
              <a:rPr lang="en-US" sz="2400" b="1" dirty="0">
                <a:ln/>
                <a:latin typeface="+mj-lt"/>
                <a:cs typeface="Times New Roman"/>
              </a:rPr>
              <a:t>echargeable</a:t>
            </a:r>
            <a:r>
              <a:rPr sz="2400" b="1" dirty="0">
                <a:ln/>
                <a:latin typeface="+mj-lt"/>
                <a:cs typeface="Times New Roman"/>
              </a:rPr>
              <a:t> battery like in normal cell  phones.</a:t>
            </a:r>
            <a:endParaRPr lang="en-US" sz="2400" b="1" dirty="0">
              <a:ln/>
              <a:latin typeface="+mj-lt"/>
              <a:cs typeface="Times New Roman"/>
            </a:endParaRPr>
          </a:p>
          <a:p>
            <a:pPr marL="354965" marR="555625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>
                <a:ln/>
                <a:latin typeface="+mj-lt"/>
                <a:cs typeface="Times New Roman"/>
              </a:rPr>
              <a:t>Object recognition</a:t>
            </a:r>
          </a:p>
          <a:p>
            <a:pPr marL="354965" marR="555625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>
                <a:ln/>
                <a:latin typeface="+mj-lt"/>
                <a:cs typeface="Times New Roman"/>
              </a:rPr>
              <a:t>Locating people and known objects such as shoes, cane, coffee mug, keys</a:t>
            </a:r>
            <a:endParaRPr sz="2400" b="1" dirty="0">
              <a:ln/>
              <a:latin typeface="+mj-lt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30440" y="82296"/>
            <a:ext cx="1417320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889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763" y="485914"/>
            <a:ext cx="70535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507365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Disadvantages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72399" y="1813908"/>
            <a:ext cx="6709906" cy="3559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728980" indent="-343535" algn="just"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IN" sz="2400" b="1" dirty="0">
                <a:ln/>
                <a:cs typeface="Times New Roman" pitchFamily="18" charset="0"/>
              </a:rPr>
              <a:t>C</a:t>
            </a:r>
            <a:r>
              <a:rPr sz="2400" b="1" dirty="0">
                <a:ln/>
                <a:cs typeface="Times New Roman" pitchFamily="18" charset="0"/>
              </a:rPr>
              <a:t>an’t be adapted to work on senses th</a:t>
            </a:r>
            <a:r>
              <a:rPr lang="en-US" sz="2400" b="1" dirty="0">
                <a:ln/>
                <a:cs typeface="Times New Roman" pitchFamily="18" charset="0"/>
              </a:rPr>
              <a:t>at</a:t>
            </a:r>
            <a:r>
              <a:rPr sz="2400" b="1" dirty="0">
                <a:ln/>
                <a:cs typeface="Times New Roman" pitchFamily="18" charset="0"/>
              </a:rPr>
              <a:t> brain</a:t>
            </a:r>
            <a:r>
              <a:rPr lang="en-IN" sz="2400" b="1" dirty="0">
                <a:ln/>
                <a:cs typeface="Times New Roman" pitchFamily="18" charset="0"/>
              </a:rPr>
              <a:t> </a:t>
            </a:r>
            <a:r>
              <a:rPr sz="2400" b="1" dirty="0">
                <a:ln/>
                <a:cs typeface="Times New Roman" pitchFamily="18" charset="0"/>
              </a:rPr>
              <a:t>doesn’t already have.</a:t>
            </a:r>
            <a:endParaRPr sz="1400" b="1" dirty="0">
              <a:ln/>
              <a:cs typeface="Times New Roman" pitchFamily="18" charset="0"/>
            </a:endParaRPr>
          </a:p>
          <a:p>
            <a:pPr marL="728980" indent="-343535" algn="just"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IN" sz="2400" b="1" dirty="0" err="1" smtClean="0">
                <a:ln/>
                <a:cs typeface="Times New Roman" pitchFamily="18" charset="0"/>
              </a:rPr>
              <a:t>Requ</a:t>
            </a:r>
            <a:r>
              <a:rPr lang="en-IN" sz="2400" b="1" smtClean="0">
                <a:ln/>
                <a:cs typeface="Times New Roman" pitchFamily="18" charset="0"/>
              </a:rPr>
              <a:t> ire </a:t>
            </a:r>
            <a:r>
              <a:rPr lang="en-IN" sz="2400" b="1" dirty="0">
                <a:ln/>
                <a:cs typeface="Times New Roman" pitchFamily="18" charset="0"/>
              </a:rPr>
              <a:t>training</a:t>
            </a:r>
            <a:endParaRPr sz="1400" b="1" dirty="0">
              <a:ln/>
              <a:cs typeface="Times New Roman" pitchFamily="18" charset="0"/>
            </a:endParaRPr>
          </a:p>
          <a:p>
            <a:pPr marL="728980" indent="-343535" algn="just">
              <a:spcBef>
                <a:spcPts val="187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US" sz="2400" b="1" dirty="0">
                <a:ln/>
                <a:cs typeface="Times New Roman" pitchFamily="18" charset="0"/>
              </a:rPr>
              <a:t>High cost</a:t>
            </a:r>
          </a:p>
          <a:p>
            <a:pPr marL="728980" indent="-343535" algn="just">
              <a:spcBef>
                <a:spcPts val="187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US" sz="2400" b="1" dirty="0">
                <a:ln/>
                <a:cs typeface="Times New Roman" pitchFamily="18" charset="0"/>
              </a:rPr>
              <a:t>Provides limited forms of sight only</a:t>
            </a:r>
            <a:endParaRPr sz="1400" b="1" dirty="0">
              <a:ln/>
              <a:cs typeface="Times New Roman" pitchFamily="18" charset="0"/>
            </a:endParaRPr>
          </a:p>
          <a:p>
            <a:pPr marL="728980" marR="64769" indent="-343535" algn="just">
              <a:spcBef>
                <a:spcPts val="177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IN" sz="2400" b="1" dirty="0">
                <a:ln/>
                <a:cs typeface="Times New Roman" pitchFamily="18" charset="0"/>
              </a:rPr>
              <a:t>P</a:t>
            </a:r>
            <a:r>
              <a:rPr sz="2400" b="1" dirty="0">
                <a:ln/>
                <a:cs typeface="Times New Roman" pitchFamily="18" charset="0"/>
              </a:rPr>
              <a:t>roduce weak metallic taste sensations, a  minor side effect.</a:t>
            </a:r>
          </a:p>
        </p:txBody>
      </p:sp>
      <p:sp>
        <p:nvSpPr>
          <p:cNvPr id="4" name="object 4"/>
          <p:cNvSpPr/>
          <p:nvPr/>
        </p:nvSpPr>
        <p:spPr>
          <a:xfrm>
            <a:off x="7382305" y="140002"/>
            <a:ext cx="1432932" cy="1272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762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648-DBD4-4C48-BCB5-5F5CB03D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732326"/>
            <a:ext cx="7053542" cy="140053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56B6-7868-4509-B4C6-CD56B3CC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113839"/>
            <a:ext cx="6709906" cy="41954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Medical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Car Racing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Robotic Surgery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Military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Video gaming</a:t>
            </a:r>
          </a:p>
        </p:txBody>
      </p:sp>
    </p:spTree>
    <p:extLst>
      <p:ext uri="{BB962C8B-B14F-4D97-AF65-F5344CB8AC3E}">
        <p14:creationId xmlns:p14="http://schemas.microsoft.com/office/powerpoint/2010/main" val="365118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0CC9-1D20-45CD-A879-3E8CE1E6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34" y="908720"/>
            <a:ext cx="7053542" cy="140053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b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seminar on </a:t>
            </a:r>
            <a:b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Brain Port Vision Technology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D16C-3381-4D30-99B4-06A42837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574" y="3481991"/>
            <a:ext cx="6709906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3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P. Rajesh (162U1A04B1)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 </a:t>
            </a:r>
            <a:r>
              <a:rPr lang="en-US" sz="3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Guidance of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Shaik Mahaboob Basha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US" sz="22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Professor, Dept of ECE</a:t>
            </a:r>
            <a:endParaRPr lang="en-US" sz="2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2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832" y="413906"/>
            <a:ext cx="306922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487" y="1431509"/>
            <a:ext cx="5357850" cy="48058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42900" marR="99377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342900" algn="l"/>
              </a:tabLst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BrainPort envisions has a great scope in future</a:t>
            </a:r>
            <a:endParaRPr sz="1600" b="1" dirty="0">
              <a:ln/>
              <a:latin typeface="+mj-lt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>
                <a:ln/>
                <a:latin typeface="+mj-lt"/>
                <a:cs typeface="Times New Roman" pitchFamily="18" charset="0"/>
              </a:rPr>
              <a:t>Researches working towards making device more user-friendly, economical and smaller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>
                <a:ln/>
                <a:latin typeface="+mj-lt"/>
                <a:cs typeface="Times New Roman" pitchFamily="18" charset="0"/>
              </a:rPr>
              <a:t>Working towards the size of camera should be a grain of rice embedded in forehead</a:t>
            </a:r>
            <a:endParaRPr sz="1600" b="1" dirty="0">
              <a:ln/>
              <a:latin typeface="+mj-lt"/>
              <a:cs typeface="Times New Roman" pitchFamily="18" charset="0"/>
            </a:endParaRPr>
          </a:p>
          <a:p>
            <a:pPr marL="355600" marR="55880" indent="-342900" algn="just">
              <a:lnSpc>
                <a:spcPct val="100000"/>
              </a:lnSpc>
              <a:spcBef>
                <a:spcPts val="189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 pitchFamily="18" charset="0"/>
              </a:rPr>
              <a:t>Thus we hope that blind</a:t>
            </a:r>
            <a:r>
              <a:rPr lang="en-US" sz="2400" b="1" dirty="0">
                <a:ln/>
                <a:latin typeface="+mj-lt"/>
                <a:cs typeface="Times New Roman" pitchFamily="18" charset="0"/>
              </a:rPr>
              <a:t> p</a:t>
            </a:r>
            <a:r>
              <a:rPr sz="2400" b="1" dirty="0">
                <a:ln/>
                <a:latin typeface="+mj-lt"/>
                <a:cs typeface="Times New Roman" pitchFamily="18" charset="0"/>
              </a:rPr>
              <a:t>eople can also see this colourful world  by using this brain port device.</a:t>
            </a:r>
          </a:p>
        </p:txBody>
      </p:sp>
      <p:pic>
        <p:nvPicPr>
          <p:cNvPr id="4" name="Picture 3" descr="black-white-photo-beautiful-blue-eye-black-white-photo-blue-eye-1443981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628800"/>
            <a:ext cx="3000396" cy="3744416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21506" name="AutoShape 2" descr="Image result for man wearing brainport vision s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08" name="AutoShape 4" descr="Image result for man wearing brainport vision s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807A-346B-42E5-A2E1-2CE3E07D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16302"/>
            <a:ext cx="7053542" cy="1400530"/>
          </a:xfrm>
        </p:spPr>
        <p:txBody>
          <a:bodyPr/>
          <a:lstStyle/>
          <a:p>
            <a:pPr algn="ctr"/>
            <a:r>
              <a:rPr lang="en-US" sz="36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E994-B92A-4979-BF2B-BF185938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1556792"/>
            <a:ext cx="8856984" cy="4195481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Bach-y-Rita, Paul et al. "Form perception with a 49-point electrotactile stimulus array on the tongue: A technical note." Journal of Rehabilitation Research and Development, 1998.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http://kaz.med.wisc.edu/Publications/1998-BachyRita-JRRD-Tongue.pdf</a:t>
            </a:r>
          </a:p>
          <a:p>
            <a:pPr marL="0" lvl="0" indent="0" algn="just">
              <a:buNone/>
            </a:pP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/>
              <a:t>Wicab</a:t>
            </a:r>
            <a:r>
              <a:rPr lang="en-US" sz="2400" dirty="0"/>
              <a:t>, Inc. http://www.wicab.com/</a:t>
            </a:r>
          </a:p>
          <a:p>
            <a:pPr marL="0" indent="0" algn="just">
              <a:buNone/>
            </a:pPr>
            <a:endParaRPr lang="en-US" sz="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"Wicab to present BrainPort at Boston conference." WTN News. Oct. 4, 2005.</a:t>
            </a:r>
            <a:br>
              <a:rPr lang="en-US" sz="2400" dirty="0"/>
            </a:br>
            <a:r>
              <a:rPr lang="en-US" sz="2400" dirty="0"/>
              <a:t>http://wistechnology.com/printarticle.php?id=2319</a:t>
            </a:r>
          </a:p>
          <a:p>
            <a:pPr marL="0" indent="0" algn="just">
              <a:buNone/>
            </a:pPr>
            <a:endParaRPr lang="en-US" sz="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U.S. Patent #6,430,450. "Tongue placed tactile output device."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22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6134-64C6-4C17-9CC0-48721A74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2" y="2708920"/>
            <a:ext cx="6709906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  <p:pic>
        <p:nvPicPr>
          <p:cNvPr id="4" name="Picture 2" descr="C:\Users\DIGITAL LIBRARY\Desktop\ES.jpg">
            <a:extLst>
              <a:ext uri="{FF2B5EF4-FFF2-40B4-BE49-F238E27FC236}">
                <a16:creationId xmlns:a16="http://schemas.microsoft.com/office/drawing/2014/main" id="{B17F4932-5D18-4930-8F2A-1FC4072A9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91480"/>
            <a:ext cx="9144000" cy="7749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27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262389"/>
            <a:ext cx="58579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Topics Discussed</a:t>
            </a:r>
            <a:endParaRPr lang="en-US" sz="3600" b="1" cap="none" spc="0" dirty="0">
              <a:ln/>
              <a:solidFill>
                <a:schemeClr val="bg2">
                  <a:lumMod val="20000"/>
                  <a:lumOff val="8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600" y="1219150"/>
            <a:ext cx="6096950" cy="5450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indent="-342900" algn="just">
              <a:lnSpc>
                <a:spcPct val="100000"/>
              </a:lnSpc>
              <a:spcBef>
                <a:spcPts val="109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cap="none" spc="0" dirty="0">
                <a:ln/>
                <a:effectLst/>
                <a:latin typeface="+mj-lt"/>
                <a:cs typeface="Times New Roman"/>
              </a:rPr>
              <a:t>Statistics on the Blind</a:t>
            </a:r>
          </a:p>
          <a:p>
            <a:pPr marL="355600" indent="-342900" algn="just">
              <a:lnSpc>
                <a:spcPct val="100000"/>
              </a:lnSpc>
              <a:spcBef>
                <a:spcPts val="109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What is Brain Port Device?</a:t>
            </a: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Discovery of Device</a:t>
            </a:r>
          </a:p>
          <a:p>
            <a:pPr marL="355600" indent="-342900" algn="just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Why known as tasting device?</a:t>
            </a: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Why only tongue</a:t>
            </a:r>
            <a:r>
              <a:rPr lang="en-IN" sz="2400" b="1" cap="none" spc="0" dirty="0">
                <a:ln/>
                <a:effectLst/>
                <a:latin typeface="+mj-lt"/>
                <a:cs typeface="Times New Roman"/>
              </a:rPr>
              <a:t> ?</a:t>
            </a:r>
            <a:endParaRPr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Parts of Device</a:t>
            </a:r>
          </a:p>
          <a:p>
            <a:pPr marL="355600" indent="-342900" algn="just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Working of Device</a:t>
            </a: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Advantages</a:t>
            </a:r>
            <a:r>
              <a:rPr lang="en-US" sz="2400" b="1" cap="none" spc="0" dirty="0">
                <a:ln/>
                <a:effectLst/>
                <a:latin typeface="+mj-lt"/>
                <a:cs typeface="Times New Roman"/>
              </a:rPr>
              <a:t> &amp; </a:t>
            </a: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Disadvantages</a:t>
            </a:r>
            <a:endParaRPr lang="en-US"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>
                <a:ln/>
                <a:latin typeface="+mj-lt"/>
                <a:cs typeface="Times New Roman"/>
              </a:rPr>
              <a:t>Applications</a:t>
            </a:r>
            <a:endParaRPr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Conclusion</a:t>
            </a:r>
            <a:endParaRPr lang="en-US"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>
                <a:ln/>
                <a:latin typeface="+mj-lt"/>
                <a:cs typeface="Times New Roman"/>
              </a:rPr>
              <a:t>References</a:t>
            </a:r>
            <a:endParaRPr lang="en-US" sz="2400" b="1" cap="none" spc="0" dirty="0">
              <a:ln/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4528-D6EF-4985-9F03-051BAC49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02" y="836712"/>
            <a:ext cx="7053542" cy="140053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Statistics on the Blind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557C-4177-4AD9-858C-2B14A4AB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37 million people in the world are blind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Every 5 seconds. One person in our world goes blind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75 million people will be blind by 2020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10B5D-C145-4BA3-8463-21871CEFE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150728"/>
            <a:ext cx="3151237" cy="2297343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40933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562" y="500042"/>
            <a:ext cx="758787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ln/>
                <a:solidFill>
                  <a:schemeClr val="accent3"/>
                </a:solidFill>
              </a:rPr>
              <a:t>  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What is Brain Port Device?</a:t>
            </a:r>
          </a:p>
        </p:txBody>
      </p:sp>
      <p:pic>
        <p:nvPicPr>
          <p:cNvPr id="9" name="Content Placeholder 8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5262" y="2996952"/>
            <a:ext cx="5786478" cy="3600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object 4"/>
          <p:cNvSpPr txBox="1"/>
          <p:nvPr/>
        </p:nvSpPr>
        <p:spPr>
          <a:xfrm>
            <a:off x="683568" y="1588742"/>
            <a:ext cx="784887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marR="5080" indent="124460" algn="just"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ln/>
                <a:latin typeface="+mj-lt"/>
                <a:cs typeface="Times New Roman"/>
              </a:rPr>
              <a:t>Technology developed in US,</a:t>
            </a:r>
            <a:r>
              <a:rPr sz="2400" b="1" dirty="0">
                <a:ln/>
                <a:latin typeface="+mj-lt"/>
                <a:cs typeface="Times New Roman"/>
              </a:rPr>
              <a:t> that allows the blind to ‘see’ using their  tongue has been developed by </a:t>
            </a:r>
            <a:r>
              <a:rPr lang="en-US" sz="2400" b="1" dirty="0">
                <a:ln/>
                <a:latin typeface="+mj-lt"/>
                <a:cs typeface="Times New Roman"/>
              </a:rPr>
              <a:t>neuro </a:t>
            </a:r>
            <a:r>
              <a:rPr sz="2400" b="1" dirty="0">
                <a:ln/>
                <a:latin typeface="+mj-lt"/>
                <a:cs typeface="Times New Roman"/>
              </a:rPr>
              <a:t>scientist</a:t>
            </a:r>
            <a:r>
              <a:rPr lang="en-US" sz="2400" b="1" dirty="0">
                <a:ln/>
                <a:latin typeface="+mj-lt"/>
                <a:cs typeface="Times New Roman"/>
              </a:rPr>
              <a:t>s</a:t>
            </a:r>
            <a:endParaRPr sz="2200" b="1" dirty="0">
              <a:ln/>
              <a:solidFill>
                <a:schemeClr val="accent3"/>
              </a:solidFill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536" y="701938"/>
            <a:ext cx="7500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What is Brain Port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Device?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5786" y="1903046"/>
            <a:ext cx="7818661" cy="41646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indent="-343535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latin typeface="+mj-lt"/>
                <a:cs typeface="Times New Roman"/>
              </a:rPr>
              <a:t>This device sends visual input through tongue</a:t>
            </a:r>
          </a:p>
          <a:p>
            <a:pPr marL="355600" indent="-343535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latin typeface="+mj-lt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latin typeface="+mj-lt"/>
                <a:cs typeface="Times New Roman"/>
              </a:rPr>
              <a:t>BrainPort could provide vision – impaired people with limited forms of light</a:t>
            </a:r>
          </a:p>
          <a:p>
            <a:pPr marL="355600" indent="-343535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latin typeface="+mj-lt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latin typeface="+mj-lt"/>
                <a:cs typeface="Times New Roman"/>
              </a:rPr>
              <a:t>Technically this device is underlying a principle called “Electrotactile stimulation for sensory substitution”</a:t>
            </a:r>
          </a:p>
          <a:p>
            <a:pPr marL="355600" indent="-343535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latin typeface="+mj-lt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latin typeface="+mj-lt"/>
                <a:cs typeface="Times New Roman"/>
              </a:rPr>
              <a:t>Uses a camera to provide tactile vision</a:t>
            </a:r>
          </a:p>
          <a:p>
            <a:pPr marL="355600" indent="-343535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sz="2400" b="1" dirty="0">
              <a:ln/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5338" y="682828"/>
            <a:ext cx="52149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Discovery 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 o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f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  d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evice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621" y="2014948"/>
            <a:ext cx="3571900" cy="37567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First </a:t>
            </a:r>
            <a:r>
              <a:rPr sz="2400" b="1" dirty="0">
                <a:ln/>
                <a:latin typeface="+mj-lt"/>
                <a:cs typeface="Times New Roman"/>
              </a:rPr>
              <a:t>sold by Wicab Inc.</a:t>
            </a:r>
            <a:endParaRPr lang="en-US" sz="2400" b="1" dirty="0">
              <a:ln/>
              <a:latin typeface="+mj-lt"/>
              <a:cs typeface="Times New Roman"/>
            </a:endParaRPr>
          </a:p>
          <a:p>
            <a:pPr marL="12065" marR="5080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D</a:t>
            </a:r>
            <a:r>
              <a:rPr sz="2400" b="1" dirty="0">
                <a:ln/>
                <a:latin typeface="+mj-lt"/>
                <a:cs typeface="Times New Roman"/>
              </a:rPr>
              <a:t>eveloped by Paul Bach-y Rita </a:t>
            </a:r>
            <a:r>
              <a:rPr lang="en-IN" sz="2400" b="1" dirty="0">
                <a:ln/>
                <a:latin typeface="+mj-lt"/>
                <a:cs typeface="Times New Roman"/>
              </a:rPr>
              <a:t>in 1998</a:t>
            </a:r>
          </a:p>
          <a:p>
            <a:pPr marL="12065" marR="5080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 </a:t>
            </a:r>
            <a:r>
              <a:rPr lang="en-IN" sz="2400" b="1" dirty="0">
                <a:ln/>
                <a:latin typeface="+mj-lt"/>
                <a:cs typeface="Times New Roman"/>
              </a:rPr>
              <a:t>A</a:t>
            </a:r>
            <a:r>
              <a:rPr sz="2400" b="1" dirty="0">
                <a:ln/>
                <a:latin typeface="+mj-lt"/>
                <a:cs typeface="Times New Roman"/>
              </a:rPr>
              <a:t>id to</a:t>
            </a:r>
            <a:r>
              <a:rPr lang="en-IN" sz="2400" b="1" dirty="0">
                <a:ln/>
                <a:latin typeface="+mj-lt"/>
                <a:cs typeface="Times New Roman"/>
              </a:rPr>
              <a:t> </a:t>
            </a:r>
            <a:r>
              <a:rPr sz="2400" b="1" dirty="0">
                <a:ln/>
                <a:latin typeface="+mj-lt"/>
                <a:cs typeface="Times New Roman"/>
              </a:rPr>
              <a:t>people’s sense of balance,</a:t>
            </a:r>
            <a:r>
              <a:rPr lang="en-US" sz="2400" b="1" dirty="0">
                <a:ln/>
                <a:latin typeface="+mj-lt"/>
                <a:cs typeface="Times New Roman"/>
              </a:rPr>
              <a:t> </a:t>
            </a:r>
            <a:r>
              <a:rPr sz="2400" b="1" dirty="0">
                <a:ln/>
                <a:latin typeface="+mj-lt"/>
                <a:cs typeface="Times New Roman"/>
              </a:rPr>
              <a:t>particularly of stroke victims.</a:t>
            </a:r>
          </a:p>
        </p:txBody>
      </p:sp>
      <p:pic>
        <p:nvPicPr>
          <p:cNvPr id="34818" name="Picture 2" descr="https://www.closingthegap.com/wp-content/uploads/2017/08/041bd0_2216472bbd7d47ae963526389c751f1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3968" y="1949322"/>
            <a:ext cx="4324350" cy="4071966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701938"/>
            <a:ext cx="792961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927100" marR="5080" indent="-915035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  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Why known as </a:t>
            </a: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tastin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g 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device?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874" y="1844824"/>
            <a:ext cx="6929486" cy="405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marR="29273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Other than normal use of tongue for tasting food,  eating, talking there are also many other uses.</a:t>
            </a:r>
            <a:endParaRPr lang="en-US" sz="2400" b="1" dirty="0">
              <a:ln/>
              <a:latin typeface="+mj-lt"/>
              <a:cs typeface="Times New Roman"/>
            </a:endParaRPr>
          </a:p>
          <a:p>
            <a:pPr marL="355600" marR="29273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US" sz="1200" b="1" dirty="0">
              <a:ln/>
              <a:latin typeface="+mj-lt"/>
              <a:cs typeface="Times New Roman"/>
            </a:endParaRPr>
          </a:p>
          <a:p>
            <a:pPr marL="355600" marR="264160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One of them is for sensing of light. It is called as  tasting because it can taste the light and sense the  objects.</a:t>
            </a:r>
            <a:endParaRPr lang="en-US" sz="2400" b="1" dirty="0">
              <a:ln/>
              <a:latin typeface="+mj-lt"/>
              <a:cs typeface="Times New Roman"/>
            </a:endParaRPr>
          </a:p>
          <a:p>
            <a:pPr marL="355600" marR="264160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sz="100" b="1" dirty="0">
              <a:ln/>
              <a:latin typeface="+mj-lt"/>
              <a:cs typeface="Times New Roman"/>
            </a:endParaRPr>
          </a:p>
          <a:p>
            <a:pPr marL="425450" indent="-413384" algn="just">
              <a:lnSpc>
                <a:spcPct val="100000"/>
              </a:lnSpc>
              <a:spcBef>
                <a:spcPts val="187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425450" algn="l"/>
                <a:tab pos="426084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It is th</a:t>
            </a:r>
            <a:r>
              <a:rPr lang="en-US" sz="2400" b="1" dirty="0">
                <a:ln/>
                <a:latin typeface="+mj-lt"/>
                <a:cs typeface="Times New Roman"/>
              </a:rPr>
              <a:t>e </a:t>
            </a:r>
            <a:r>
              <a:rPr sz="2400" b="1" dirty="0">
                <a:ln/>
                <a:latin typeface="+mj-lt"/>
                <a:cs typeface="Times New Roman"/>
              </a:rPr>
              <a:t>property which is used in BrainPort vision</a:t>
            </a:r>
            <a:r>
              <a:rPr lang="en-IN" sz="2400" b="1" dirty="0">
                <a:ln/>
                <a:latin typeface="+mj-lt"/>
                <a:cs typeface="Times New Roman"/>
              </a:rPr>
              <a:t> </a:t>
            </a:r>
            <a:r>
              <a:rPr sz="2400" b="1" dirty="0">
                <a:ln/>
                <a:latin typeface="+mj-lt"/>
                <a:cs typeface="Times New Roman"/>
              </a:rPr>
              <a:t>device.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644" y="557922"/>
            <a:ext cx="5000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Why </a:t>
            </a: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o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nly </a:t>
            </a: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t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ongue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 ?</a:t>
            </a:r>
            <a:endParaRPr sz="36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472" y="1816086"/>
            <a:ext cx="5143536" cy="3413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M</a:t>
            </a:r>
            <a:r>
              <a:rPr sz="2400" b="1" dirty="0">
                <a:ln/>
                <a:latin typeface="+mj-lt"/>
                <a:cs typeface="Times New Roman"/>
              </a:rPr>
              <a:t>ore sensitive</a:t>
            </a: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I</a:t>
            </a:r>
            <a:r>
              <a:rPr sz="2400" b="1" dirty="0">
                <a:ln/>
                <a:latin typeface="+mj-lt"/>
                <a:cs typeface="Times New Roman"/>
              </a:rPr>
              <a:t>deal place to provide information  through tactile stimulation</a:t>
            </a: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 </a:t>
            </a:r>
            <a:r>
              <a:rPr lang="en-IN" sz="2400" b="1" dirty="0">
                <a:ln/>
                <a:latin typeface="+mj-lt"/>
                <a:cs typeface="Times New Roman"/>
              </a:rPr>
              <a:t>Absence of stratum corneum</a:t>
            </a: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 </a:t>
            </a:r>
            <a:r>
              <a:rPr lang="en-IN" sz="2400" b="1" dirty="0">
                <a:ln/>
                <a:latin typeface="+mj-lt"/>
                <a:cs typeface="Times New Roman"/>
              </a:rPr>
              <a:t>C</a:t>
            </a:r>
            <a:r>
              <a:rPr sz="2400" b="1" dirty="0">
                <a:ln/>
                <a:latin typeface="+mj-lt"/>
                <a:cs typeface="Times New Roman"/>
              </a:rPr>
              <a:t>onstant mois</a:t>
            </a:r>
            <a:r>
              <a:rPr lang="en-US" sz="2400" b="1" dirty="0">
                <a:ln/>
                <a:latin typeface="+mj-lt"/>
                <a:cs typeface="Times New Roman"/>
              </a:rPr>
              <a:t>ture </a:t>
            </a:r>
            <a:r>
              <a:rPr lang="en-IN" sz="2400" b="1" dirty="0">
                <a:ln/>
                <a:latin typeface="+mj-lt"/>
                <a:cs typeface="Times New Roman"/>
              </a:rPr>
              <a:t>- C</a:t>
            </a:r>
            <a:r>
              <a:rPr sz="2400" b="1" dirty="0">
                <a:ln/>
                <a:latin typeface="+mj-lt"/>
                <a:cs typeface="Times New Roman"/>
              </a:rPr>
              <a:t>onstant electric conductivity.</a:t>
            </a:r>
          </a:p>
        </p:txBody>
      </p:sp>
      <p:sp>
        <p:nvSpPr>
          <p:cNvPr id="4" name="object 4"/>
          <p:cNvSpPr/>
          <p:nvPr/>
        </p:nvSpPr>
        <p:spPr>
          <a:xfrm>
            <a:off x="5868144" y="2283175"/>
            <a:ext cx="3127442" cy="291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1143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729</Words>
  <Application>Microsoft Office PowerPoint</Application>
  <PresentationFormat>On-screen Show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Times New Roman</vt:lpstr>
      <vt:lpstr>Wingdings</vt:lpstr>
      <vt:lpstr>Wingdings 3</vt:lpstr>
      <vt:lpstr>Ion</vt:lpstr>
      <vt:lpstr>GEETHANJALI INSTITUTE OF SCIENCE AND TECHNOLOGY</vt:lpstr>
      <vt:lpstr>A  Technical seminar on  Brain Port Vision Technology</vt:lpstr>
      <vt:lpstr>PowerPoint Presentation</vt:lpstr>
      <vt:lpstr>Statistics on the Blind</vt:lpstr>
      <vt:lpstr>  What is Brain Port Device?</vt:lpstr>
      <vt:lpstr>What is Brain Port Device?</vt:lpstr>
      <vt:lpstr>Discovery  of  device</vt:lpstr>
      <vt:lpstr>  Why known as tasting device?</vt:lpstr>
      <vt:lpstr>Why only tongue ?</vt:lpstr>
      <vt:lpstr>Structure of BrainPort vision device</vt:lpstr>
      <vt:lpstr>Digital Video Camera</vt:lpstr>
      <vt:lpstr>          Brain Port Device</vt:lpstr>
      <vt:lpstr>Electrode Array</vt:lpstr>
      <vt:lpstr>PowerPoint Presentation</vt:lpstr>
      <vt:lpstr>Working of Device</vt:lpstr>
      <vt:lpstr>PowerPoint Presentation</vt:lpstr>
      <vt:lpstr>Advantages</vt:lpstr>
      <vt:lpstr>Disadvantages</vt:lpstr>
      <vt:lpstr>Applications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Port Device</dc:title>
  <dc:creator>RajeshRockzz</dc:creator>
  <cp:lastModifiedBy>Vishnu Priya Kasula</cp:lastModifiedBy>
  <cp:revision>58</cp:revision>
  <dcterms:created xsi:type="dcterms:W3CDTF">2020-03-12T16:28:15Z</dcterms:created>
  <dcterms:modified xsi:type="dcterms:W3CDTF">2020-11-09T13:47:12Z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2020-03-12T00:00:00Z</vt:filetime>
  </property>
  <property fmtid="{D5CDD505-2E9C-101B-9397-08002B2CF9AE}" pid="5" name="TitusGUID">
    <vt:lpwstr>01b4fc40-9874-404a-812f-3a5f34ef4336</vt:lpwstr>
  </property>
  <property fmtid="{D5CDD505-2E9C-101B-9397-08002B2CF9AE}" pid="6" name="HCLClassD6">
    <vt:lpwstr>False</vt:lpwstr>
  </property>
  <property fmtid="{D5CDD505-2E9C-101B-9397-08002B2CF9AE}" pid="7" name="HCLClassification">
    <vt:lpwstr>HCL_Cla5s_P3rs0nalUs3</vt:lpwstr>
  </property>
</Properties>
</file>