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80" r:id="rId2"/>
    <p:sldId id="257" r:id="rId3"/>
    <p:sldId id="282" r:id="rId4"/>
    <p:sldId id="258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8" r:id="rId13"/>
    <p:sldId id="271" r:id="rId14"/>
    <p:sldId id="272" r:id="rId15"/>
    <p:sldId id="281" r:id="rId16"/>
    <p:sldId id="273" r:id="rId17"/>
    <p:sldId id="284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4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71838-500B-4CF9-98F9-4DA3CD3039B9}" type="datetimeFigureOut">
              <a:rPr lang="en-US" smtClean="0"/>
              <a:t>09-Nov-20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B36F7-FF94-49FC-A5B4-C5850427EDD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9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4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74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1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7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3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28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C9-1D20-45CD-A879-3E8CE1E6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628800"/>
            <a:ext cx="7053542" cy="140053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Brain Port Vision Technology</a:t>
            </a:r>
            <a:endParaRPr lang="en-US" sz="44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D16C-3381-4D30-99B4-06A42837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4581128"/>
            <a:ext cx="6709906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3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Rajesh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Padmanabhuni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SAP ID : 51897572</a:t>
            </a:r>
            <a:endParaRPr lang="en-US" sz="2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620688"/>
            <a:ext cx="4643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Electrode Array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674" name="Picture 2" descr="Image result for brain port vision sustenm lollipop"/>
          <p:cNvPicPr>
            <a:picLocks noChangeAspect="1" noChangeArrowheads="1"/>
          </p:cNvPicPr>
          <p:nvPr/>
        </p:nvPicPr>
        <p:blipFill>
          <a:blip r:embed="rId2"/>
          <a:srcRect l="36379" r="11430" b="10309"/>
          <a:stretch>
            <a:fillRect/>
          </a:stretch>
        </p:blipFill>
        <p:spPr bwMode="auto">
          <a:xfrm>
            <a:off x="1763688" y="1844824"/>
            <a:ext cx="5256584" cy="3954076"/>
          </a:xfrm>
          <a:prstGeom prst="rect">
            <a:avLst/>
          </a:prstGeom>
          <a:noFill/>
          <a:effectLst>
            <a:softEdge rad="3683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76" y="332656"/>
            <a:ext cx="62865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Working of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Device</a:t>
            </a:r>
          </a:p>
        </p:txBody>
      </p:sp>
      <p:sp>
        <p:nvSpPr>
          <p:cNvPr id="3" name="object 3"/>
          <p:cNvSpPr/>
          <p:nvPr/>
        </p:nvSpPr>
        <p:spPr>
          <a:xfrm>
            <a:off x="392877" y="1197549"/>
            <a:ext cx="8358246" cy="5286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635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brain port vision sustenm"/>
          <p:cNvPicPr>
            <a:picLocks noChangeAspect="1" noChangeArrowheads="1"/>
          </p:cNvPicPr>
          <p:nvPr/>
        </p:nvPicPr>
        <p:blipFill>
          <a:blip r:embed="rId2"/>
          <a:srcRect r="1551" b="16361"/>
          <a:stretch>
            <a:fillRect/>
          </a:stretch>
        </p:blipFill>
        <p:spPr bwMode="auto">
          <a:xfrm>
            <a:off x="428596" y="908720"/>
            <a:ext cx="8286808" cy="5500726"/>
          </a:xfrm>
          <a:prstGeom prst="rect">
            <a:avLst/>
          </a:prstGeom>
          <a:noFill/>
          <a:effectLst>
            <a:softEdge rad="2540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1200964"/>
            <a:ext cx="3066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1640" y="2492896"/>
            <a:ext cx="7106620" cy="2207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 smtClean="0">
                <a:ln/>
                <a:latin typeface="+mj-lt"/>
                <a:cs typeface="Times New Roman"/>
              </a:rPr>
              <a:t>Flexible usage</a:t>
            </a:r>
            <a:endParaRPr sz="2400" b="1" dirty="0">
              <a:ln/>
              <a:latin typeface="+mj-lt"/>
              <a:cs typeface="Times New Roman"/>
            </a:endParaRPr>
          </a:p>
          <a:p>
            <a:pPr marL="354965" marR="106045" indent="-342900" algn="just">
              <a:lnSpc>
                <a:spcPct val="100000"/>
              </a:lnSpc>
              <a:spcBef>
                <a:spcPts val="17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 smtClean="0">
                <a:ln/>
                <a:latin typeface="+mj-lt"/>
                <a:cs typeface="Times New Roman"/>
              </a:rPr>
              <a:t>Independent operation</a:t>
            </a:r>
            <a:endParaRPr sz="2400" b="1" dirty="0">
              <a:ln/>
              <a:latin typeface="+mj-lt"/>
              <a:cs typeface="Times New Roman"/>
            </a:endParaRPr>
          </a:p>
          <a:p>
            <a:pPr marL="354965" marR="555625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R</a:t>
            </a:r>
            <a:r>
              <a:rPr lang="en-US" sz="2400" b="1" dirty="0">
                <a:ln/>
                <a:latin typeface="+mj-lt"/>
                <a:cs typeface="Times New Roman"/>
              </a:rPr>
              <a:t>echargeable</a:t>
            </a:r>
            <a:r>
              <a:rPr sz="2400" b="1" dirty="0">
                <a:ln/>
                <a:latin typeface="+mj-lt"/>
                <a:cs typeface="Times New Roman"/>
              </a:rPr>
              <a:t> battery </a:t>
            </a:r>
            <a:endParaRPr lang="en-US" sz="2400" b="1" dirty="0" smtClean="0">
              <a:ln/>
              <a:latin typeface="+mj-lt"/>
              <a:cs typeface="Times New Roman"/>
            </a:endParaRPr>
          </a:p>
          <a:p>
            <a:pPr marL="354965" marR="555625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 smtClean="0">
                <a:ln/>
                <a:latin typeface="+mj-lt"/>
                <a:cs typeface="Times New Roman"/>
              </a:rPr>
              <a:t>Object recognition</a:t>
            </a:r>
            <a:endParaRPr lang="en-US" sz="2400" b="1" dirty="0">
              <a:ln/>
              <a:latin typeface="+mj-lt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0440" y="82296"/>
            <a:ext cx="1417320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889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763" y="485914"/>
            <a:ext cx="70535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507365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Disadvantages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72399" y="1813908"/>
            <a:ext cx="6709906" cy="3559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728980" indent="-343535" algn="just"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IN" sz="2400" b="1" dirty="0">
                <a:ln/>
                <a:cs typeface="Times New Roman" pitchFamily="18" charset="0"/>
              </a:rPr>
              <a:t>C</a:t>
            </a:r>
            <a:r>
              <a:rPr sz="2400" b="1" dirty="0">
                <a:ln/>
                <a:cs typeface="Times New Roman" pitchFamily="18" charset="0"/>
              </a:rPr>
              <a:t>an’t be adapted to work on senses th</a:t>
            </a:r>
            <a:r>
              <a:rPr lang="en-US" sz="2400" b="1" dirty="0">
                <a:ln/>
                <a:cs typeface="Times New Roman" pitchFamily="18" charset="0"/>
              </a:rPr>
              <a:t>at</a:t>
            </a:r>
            <a:r>
              <a:rPr sz="2400" b="1" dirty="0">
                <a:ln/>
                <a:cs typeface="Times New Roman" pitchFamily="18" charset="0"/>
              </a:rPr>
              <a:t> brain</a:t>
            </a:r>
            <a:r>
              <a:rPr lang="en-IN" sz="2400" b="1" dirty="0">
                <a:ln/>
                <a:cs typeface="Times New Roman" pitchFamily="18" charset="0"/>
              </a:rPr>
              <a:t> </a:t>
            </a:r>
            <a:r>
              <a:rPr sz="2400" b="1" dirty="0">
                <a:ln/>
                <a:cs typeface="Times New Roman" pitchFamily="18" charset="0"/>
              </a:rPr>
              <a:t>doesn’t already have.</a:t>
            </a:r>
            <a:endParaRPr sz="1400" b="1" dirty="0">
              <a:ln/>
              <a:cs typeface="Times New Roman" pitchFamily="18" charset="0"/>
            </a:endParaRPr>
          </a:p>
          <a:p>
            <a:pPr marL="728980" indent="-343535" algn="just"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IN" sz="2400" b="1" dirty="0">
                <a:ln/>
                <a:cs typeface="Times New Roman" pitchFamily="18" charset="0"/>
              </a:rPr>
              <a:t>Require training</a:t>
            </a:r>
            <a:endParaRPr sz="1400" b="1" dirty="0">
              <a:ln/>
              <a:cs typeface="Times New Roman" pitchFamily="18" charset="0"/>
            </a:endParaRPr>
          </a:p>
          <a:p>
            <a:pPr marL="728980" indent="-343535" algn="just">
              <a:spcBef>
                <a:spcPts val="18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High cost</a:t>
            </a:r>
          </a:p>
          <a:p>
            <a:pPr marL="728980" indent="-343535" algn="just">
              <a:spcBef>
                <a:spcPts val="18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Provides limited forms of sight only</a:t>
            </a:r>
            <a:endParaRPr sz="1400" b="1" dirty="0">
              <a:ln/>
              <a:cs typeface="Times New Roman" pitchFamily="18" charset="0"/>
            </a:endParaRPr>
          </a:p>
          <a:p>
            <a:pPr marL="728980" marR="64769" indent="-343535" algn="just">
              <a:spcBef>
                <a:spcPts val="177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IN" sz="2400" b="1" dirty="0">
                <a:ln/>
                <a:cs typeface="Times New Roman" pitchFamily="18" charset="0"/>
              </a:rPr>
              <a:t>P</a:t>
            </a:r>
            <a:r>
              <a:rPr sz="2400" b="1" dirty="0">
                <a:ln/>
                <a:cs typeface="Times New Roman" pitchFamily="18" charset="0"/>
              </a:rPr>
              <a:t>roduce weak metallic taste sensations, a  minor side effect.</a:t>
            </a:r>
          </a:p>
        </p:txBody>
      </p:sp>
      <p:sp>
        <p:nvSpPr>
          <p:cNvPr id="4" name="object 4"/>
          <p:cNvSpPr/>
          <p:nvPr/>
        </p:nvSpPr>
        <p:spPr>
          <a:xfrm>
            <a:off x="7382305" y="140002"/>
            <a:ext cx="1432932" cy="1272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762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648-DBD4-4C48-BCB5-5F5CB03D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732326"/>
            <a:ext cx="7053542" cy="14005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56B6-7868-4509-B4C6-CD56B3CC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113839"/>
            <a:ext cx="6709906" cy="4195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Medical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Car Racing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Robotic Surgery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Military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Video gaming</a:t>
            </a:r>
          </a:p>
        </p:txBody>
      </p:sp>
    </p:spTree>
    <p:extLst>
      <p:ext uri="{BB962C8B-B14F-4D97-AF65-F5344CB8AC3E}">
        <p14:creationId xmlns:p14="http://schemas.microsoft.com/office/powerpoint/2010/main" val="365118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929" y="881958"/>
            <a:ext cx="30692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608" y="2492896"/>
            <a:ext cx="5359604" cy="1871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R="993775" algn="just">
              <a:spcBef>
                <a:spcPts val="95"/>
              </a:spcBef>
              <a:buClr>
                <a:schemeClr val="tx1"/>
              </a:buClr>
              <a:tabLst>
                <a:tab pos="342900" algn="l"/>
              </a:tabLst>
            </a:pPr>
            <a:r>
              <a:rPr lang="en-US" sz="2400" dirty="0"/>
              <a:t>with this revolutionary Brain port System</a:t>
            </a:r>
            <a:r>
              <a:rPr lang="en-US" sz="2400" dirty="0" smtClean="0"/>
              <a:t>, we </a:t>
            </a:r>
            <a:r>
              <a:rPr lang="en-US" sz="2400" dirty="0"/>
              <a:t>can hope that even blind people can feel the beauty and color of this world.</a:t>
            </a:r>
          </a:p>
          <a:p>
            <a:pPr marL="342900" marR="99377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42900" algn="l"/>
              </a:tabLst>
            </a:pPr>
            <a:endParaRPr sz="2400" b="1" dirty="0">
              <a:ln/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black-white-photo-beautiful-blue-eye-black-white-photo-blue-eye-1443981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844824"/>
            <a:ext cx="3000396" cy="3384376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21506" name="AutoShape 2" descr="Image result for man wearing brainport vision 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08" name="AutoShape 4" descr="Image result for man wearing brainport vision 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6134-64C6-4C17-9CC0-48721A74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2" y="2708920"/>
            <a:ext cx="6709906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  <p:pic>
        <p:nvPicPr>
          <p:cNvPr id="4" name="Picture 2" descr="C:\Users\DIGITAL LIBRARY\Desktop\ES.jpg">
            <a:extLst>
              <a:ext uri="{FF2B5EF4-FFF2-40B4-BE49-F238E27FC236}">
                <a16:creationId xmlns:a16="http://schemas.microsoft.com/office/drawing/2014/main" id="{B17F4932-5D18-4930-8F2A-1FC4072A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91480"/>
            <a:ext cx="9144000" cy="7749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2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3125" y="548680"/>
            <a:ext cx="58579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Topics Discussed</a:t>
            </a:r>
            <a:endParaRPr lang="en-US" sz="3600" b="1" cap="none" spc="0" dirty="0">
              <a:ln/>
              <a:solidFill>
                <a:schemeClr val="bg2">
                  <a:lumMod val="20000"/>
                  <a:lumOff val="8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628800"/>
            <a:ext cx="6096950" cy="39574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indent="-342900" algn="just">
              <a:lnSpc>
                <a:spcPct val="100000"/>
              </a:lnSpc>
              <a:spcBef>
                <a:spcPts val="109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cap="none" spc="0" dirty="0">
                <a:ln/>
                <a:effectLst/>
                <a:latin typeface="+mj-lt"/>
                <a:cs typeface="Times New Roman"/>
              </a:rPr>
              <a:t>Statistics on the Blind</a:t>
            </a:r>
          </a:p>
          <a:p>
            <a:pPr marL="355600" indent="-342900" algn="just">
              <a:lnSpc>
                <a:spcPct val="100000"/>
              </a:lnSpc>
              <a:spcBef>
                <a:spcPts val="109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What is Brain Port Device</a:t>
            </a:r>
            <a:r>
              <a:rPr sz="2400" b="1" cap="none" spc="0" dirty="0" smtClean="0">
                <a:ln/>
                <a:effectLst/>
                <a:latin typeface="+mj-lt"/>
                <a:cs typeface="Times New Roman"/>
              </a:rPr>
              <a:t>?</a:t>
            </a:r>
            <a:endParaRPr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Why only tongue</a:t>
            </a:r>
            <a:r>
              <a:rPr lang="en-IN" sz="2400" b="1" cap="none" spc="0" dirty="0">
                <a:ln/>
                <a:effectLst/>
                <a:latin typeface="+mj-lt"/>
                <a:cs typeface="Times New Roman"/>
              </a:rPr>
              <a:t> ?</a:t>
            </a:r>
            <a:endParaRPr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Parts of Device</a:t>
            </a: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Working of Device</a:t>
            </a: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Advantages</a:t>
            </a:r>
            <a:r>
              <a:rPr lang="en-US" sz="2400" b="1" cap="none" spc="0" dirty="0">
                <a:ln/>
                <a:effectLst/>
                <a:latin typeface="+mj-lt"/>
                <a:cs typeface="Times New Roman"/>
              </a:rPr>
              <a:t> &amp; </a:t>
            </a: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Disadvantages</a:t>
            </a:r>
            <a:endParaRPr lang="en-US"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Applications</a:t>
            </a:r>
            <a:endParaRPr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 smtClean="0">
                <a:ln/>
                <a:effectLst/>
                <a:latin typeface="+mj-lt"/>
                <a:cs typeface="Times New Roman"/>
              </a:rPr>
              <a:t>Conclusion</a:t>
            </a:r>
            <a:endParaRPr lang="en-US" sz="2400" b="1" cap="none" spc="0" dirty="0">
              <a:ln/>
              <a:effectLst/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4528-D6EF-4985-9F03-051BAC49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02" y="836712"/>
            <a:ext cx="7053542" cy="14005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Statistics on the Blind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557C-4177-4AD9-858C-2B14A4AB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37 million people in the world are blind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Every 5 seconds. One person in our world goes blind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75 million people will be blind by 2020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10B5D-C145-4BA3-8463-21871CEFE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50728"/>
            <a:ext cx="3151237" cy="2297343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40933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562" y="500042"/>
            <a:ext cx="758787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n/>
                <a:solidFill>
                  <a:schemeClr val="accent3"/>
                </a:solidFill>
              </a:rPr>
              <a:t> 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What is Brain Port Device?</a:t>
            </a:r>
          </a:p>
        </p:txBody>
      </p:sp>
      <p:pic>
        <p:nvPicPr>
          <p:cNvPr id="9" name="Content Placeholder 8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5262" y="2996952"/>
            <a:ext cx="5786478" cy="3600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bject 4"/>
          <p:cNvSpPr txBox="1"/>
          <p:nvPr/>
        </p:nvSpPr>
        <p:spPr>
          <a:xfrm>
            <a:off x="683568" y="1588742"/>
            <a:ext cx="784887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marR="5080" indent="124460" algn="just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ln/>
                <a:latin typeface="+mj-lt"/>
                <a:cs typeface="Times New Roman"/>
              </a:rPr>
              <a:t>Technology developed in US,</a:t>
            </a:r>
            <a:r>
              <a:rPr sz="2400" b="1" dirty="0">
                <a:ln/>
                <a:latin typeface="+mj-lt"/>
                <a:cs typeface="Times New Roman"/>
              </a:rPr>
              <a:t> that allows the blind to ‘see’ using their </a:t>
            </a:r>
            <a:r>
              <a:rPr sz="2400" b="1" dirty="0" smtClean="0">
                <a:ln/>
                <a:latin typeface="+mj-lt"/>
                <a:cs typeface="Times New Roman"/>
              </a:rPr>
              <a:t>tongue </a:t>
            </a:r>
            <a:r>
              <a:rPr sz="2400" b="1" dirty="0">
                <a:ln/>
                <a:latin typeface="+mj-lt"/>
                <a:cs typeface="Times New Roman"/>
              </a:rPr>
              <a:t>has been developed by </a:t>
            </a:r>
            <a:r>
              <a:rPr lang="en-US" sz="2400" b="1" dirty="0">
                <a:ln/>
                <a:latin typeface="+mj-lt"/>
                <a:cs typeface="Times New Roman"/>
              </a:rPr>
              <a:t>neuro </a:t>
            </a:r>
            <a:r>
              <a:rPr sz="2400" b="1" dirty="0">
                <a:ln/>
                <a:latin typeface="+mj-lt"/>
                <a:cs typeface="Times New Roman"/>
              </a:rPr>
              <a:t>scientist</a:t>
            </a:r>
            <a:r>
              <a:rPr lang="en-US" sz="2400" b="1" dirty="0">
                <a:ln/>
                <a:latin typeface="+mj-lt"/>
                <a:cs typeface="Times New Roman"/>
              </a:rPr>
              <a:t>s</a:t>
            </a:r>
            <a:endParaRPr sz="2200" b="1" dirty="0">
              <a:ln/>
              <a:solidFill>
                <a:schemeClr val="accent3"/>
              </a:solidFill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644" y="557922"/>
            <a:ext cx="5000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Why </a:t>
            </a:r>
            <a:r>
              <a:rPr lang="en-US"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o</a:t>
            </a:r>
            <a:r>
              <a:rPr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nly </a:t>
            </a:r>
            <a:r>
              <a:rPr lang="en-US"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t</a:t>
            </a:r>
            <a:r>
              <a:rPr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ongue</a:t>
            </a:r>
            <a:r>
              <a:rPr lang="en-IN"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?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472" y="1816086"/>
            <a:ext cx="5143536" cy="3413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M</a:t>
            </a:r>
            <a:r>
              <a:rPr sz="2400" b="1" dirty="0">
                <a:ln/>
                <a:latin typeface="+mj-lt"/>
                <a:cs typeface="Times New Roman"/>
              </a:rPr>
              <a:t>ore sensitive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I</a:t>
            </a:r>
            <a:r>
              <a:rPr sz="2400" b="1" dirty="0">
                <a:ln/>
                <a:latin typeface="+mj-lt"/>
                <a:cs typeface="Times New Roman"/>
              </a:rPr>
              <a:t>deal place to provide information  through tactile stimulation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 </a:t>
            </a:r>
            <a:r>
              <a:rPr lang="en-IN" sz="2400" b="1" dirty="0">
                <a:ln/>
                <a:latin typeface="+mj-lt"/>
                <a:cs typeface="Times New Roman"/>
              </a:rPr>
              <a:t>Absence of stratum corneum</a:t>
            </a: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 </a:t>
            </a:r>
            <a:r>
              <a:rPr lang="en-IN" sz="2400" b="1" dirty="0">
                <a:ln/>
                <a:latin typeface="+mj-lt"/>
                <a:cs typeface="Times New Roman"/>
              </a:rPr>
              <a:t>C</a:t>
            </a:r>
            <a:r>
              <a:rPr sz="2400" b="1" dirty="0">
                <a:ln/>
                <a:latin typeface="+mj-lt"/>
                <a:cs typeface="Times New Roman"/>
              </a:rPr>
              <a:t>onstant mois</a:t>
            </a:r>
            <a:r>
              <a:rPr lang="en-US" sz="2400" b="1" dirty="0">
                <a:ln/>
                <a:latin typeface="+mj-lt"/>
                <a:cs typeface="Times New Roman"/>
              </a:rPr>
              <a:t>ture </a:t>
            </a:r>
            <a:r>
              <a:rPr lang="en-IN" sz="2400" b="1" dirty="0">
                <a:ln/>
                <a:latin typeface="+mj-lt"/>
                <a:cs typeface="Times New Roman"/>
              </a:rPr>
              <a:t>- C</a:t>
            </a:r>
            <a:r>
              <a:rPr sz="2400" b="1" dirty="0">
                <a:ln/>
                <a:latin typeface="+mj-lt"/>
                <a:cs typeface="Times New Roman"/>
              </a:rPr>
              <a:t>onstant electric conductivity.</a:t>
            </a:r>
          </a:p>
        </p:txBody>
      </p:sp>
      <p:sp>
        <p:nvSpPr>
          <p:cNvPr id="4" name="object 4"/>
          <p:cNvSpPr/>
          <p:nvPr/>
        </p:nvSpPr>
        <p:spPr>
          <a:xfrm>
            <a:off x="5868144" y="2564904"/>
            <a:ext cx="3127442" cy="291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1143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548680"/>
            <a:ext cx="7632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Structure o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f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BrainPort vision d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evice</a:t>
            </a:r>
          </a:p>
        </p:txBody>
      </p:sp>
      <p:sp>
        <p:nvSpPr>
          <p:cNvPr id="3" name="object 3"/>
          <p:cNvSpPr/>
          <p:nvPr/>
        </p:nvSpPr>
        <p:spPr>
          <a:xfrm>
            <a:off x="4714875" y="1788206"/>
            <a:ext cx="4143404" cy="4233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1524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29592" y="2001029"/>
            <a:ext cx="4071966" cy="48936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Digital Video Camera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Brain Port Balance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Simulation circuitry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ln/>
                <a:latin typeface="+mj-lt"/>
                <a:cs typeface="Times New Roman" pitchFamily="18" charset="0"/>
              </a:rPr>
              <a:t>Accelerometer</a:t>
            </a:r>
          </a:p>
          <a:p>
            <a:endParaRPr lang="en-IN" sz="2400" b="1" dirty="0" smtClean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cs typeface="Times New Roman" pitchFamily="18" charset="0"/>
              </a:rPr>
              <a:t>Electrode Array</a:t>
            </a:r>
          </a:p>
          <a:p>
            <a:pPr>
              <a:buFont typeface="Wingdings" pitchFamily="2" charset="2"/>
              <a:buChar char="Ø"/>
            </a:pPr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b="1" dirty="0">
              <a:ln/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IN" sz="2400" b="1" dirty="0">
              <a:ln/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n/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728" y="917962"/>
            <a:ext cx="64294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Digital Video Camera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22" name="Picture 2" descr="Image result for brainport port gogg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492896"/>
            <a:ext cx="7128792" cy="3719906"/>
          </a:xfrm>
          <a:prstGeom prst="rect">
            <a:avLst/>
          </a:prstGeom>
          <a:noFill/>
          <a:effectLst>
            <a:softEdge rad="6096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17237" y="1916832"/>
            <a:ext cx="6480720" cy="4147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762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4980" y="476672"/>
            <a:ext cx="7053542" cy="761704"/>
          </a:xfrm>
        </p:spPr>
        <p:txBody>
          <a:bodyPr/>
          <a:lstStyle/>
          <a:p>
            <a:r>
              <a:rPr lang="en-IN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Brain Port Device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4348" y="592570"/>
            <a:ext cx="7602068" cy="5500726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marR="225425" indent="-343535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355600" marR="225425" indent="-343535" algn="just">
              <a:spcBef>
                <a:spcPts val="1010"/>
              </a:spcBef>
              <a:buClr>
                <a:schemeClr val="tx1"/>
              </a:buClr>
              <a:buNone/>
              <a:tabLst>
                <a:tab pos="356235" algn="l"/>
              </a:tabLst>
            </a:pPr>
            <a:r>
              <a:rPr lang="en-IN" sz="4000" b="1" dirty="0">
                <a:ln/>
                <a:solidFill>
                  <a:schemeClr val="accent3"/>
                </a:solidFill>
              </a:rPr>
              <a:t>   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Simulation Circuitry    </a:t>
            </a:r>
          </a:p>
          <a:p>
            <a:pPr marL="355600" marR="225425" indent="-343535" algn="just">
              <a:spcBef>
                <a:spcPts val="1010"/>
              </a:spcBef>
              <a:buClr>
                <a:schemeClr val="tx1"/>
              </a:buClr>
              <a:buNone/>
              <a:tabLst>
                <a:tab pos="356235" algn="l"/>
              </a:tabLst>
            </a:pPr>
            <a:endParaRPr lang="en-US" sz="1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55600" marR="225425" indent="-343535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Programming device comprises of user interface and a processor</a:t>
            </a:r>
          </a:p>
          <a:p>
            <a:pPr marL="355600" marR="225425" indent="-343535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Converts digital inputs to electrical stimulations</a:t>
            </a:r>
          </a:p>
          <a:p>
            <a:pPr marL="355600" indent="-343535" algn="just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100" b="1" dirty="0">
              <a:ln/>
              <a:cs typeface="Times New Roman"/>
            </a:endParaRPr>
          </a:p>
          <a:p>
            <a:pPr marL="355600" indent="-343535" algn="just">
              <a:buClr>
                <a:schemeClr val="tx1"/>
              </a:buClr>
              <a:buNone/>
              <a:tabLst>
                <a:tab pos="356235" algn="l"/>
              </a:tabLst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/>
                <a:cs typeface="Times New Roman"/>
              </a:rPr>
              <a:t>  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  <a:cs typeface="Times New Roman"/>
              </a:rPr>
              <a:t>Accelerometer</a:t>
            </a:r>
          </a:p>
          <a:p>
            <a:pPr marL="355600" indent="-343535" algn="just">
              <a:lnSpc>
                <a:spcPct val="110000"/>
              </a:lnSpc>
              <a:buClr>
                <a:schemeClr val="tx1"/>
              </a:buClr>
              <a:buNone/>
              <a:tabLst>
                <a:tab pos="356235" algn="l"/>
              </a:tabLst>
            </a:pPr>
            <a:endParaRPr lang="en-US" sz="100" b="1" dirty="0">
              <a:ln/>
              <a:solidFill>
                <a:schemeClr val="bg2">
                  <a:lumMod val="20000"/>
                  <a:lumOff val="80000"/>
                </a:schemeClr>
              </a:solidFill>
              <a:cs typeface="Times New Roman"/>
            </a:endParaRPr>
          </a:p>
          <a:p>
            <a:pPr marL="355600" indent="-343535" algn="just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Provides  head and body position information to the brain through electro-tactile stimulation of  the tongue.</a:t>
            </a: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</a:endParaRP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280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Wingdings</vt:lpstr>
      <vt:lpstr>Wingdings 3</vt:lpstr>
      <vt:lpstr>Ion</vt:lpstr>
      <vt:lpstr> Brain Port Vision Technology</vt:lpstr>
      <vt:lpstr>PowerPoint Presentation</vt:lpstr>
      <vt:lpstr>Statistics on the Blind</vt:lpstr>
      <vt:lpstr>  What is Brain Port Device?</vt:lpstr>
      <vt:lpstr>Why only tongue ?</vt:lpstr>
      <vt:lpstr>Structure of BrainPort vision device</vt:lpstr>
      <vt:lpstr>Digital Video Camera</vt:lpstr>
      <vt:lpstr>          Brain Port Device</vt:lpstr>
      <vt:lpstr>PowerPoint Presentation</vt:lpstr>
      <vt:lpstr>Electrode Array</vt:lpstr>
      <vt:lpstr>Working of Device</vt:lpstr>
      <vt:lpstr>PowerPoint Presentation</vt:lpstr>
      <vt:lpstr>Advantages</vt:lpstr>
      <vt:lpstr>Disadvantages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Port Device</dc:title>
  <dc:creator>RajeshRockzz</dc:creator>
  <cp:lastModifiedBy>Rajesh Padmanabhuni</cp:lastModifiedBy>
  <cp:revision>62</cp:revision>
  <dcterms:created xsi:type="dcterms:W3CDTF">2020-03-12T16:28:15Z</dcterms:created>
  <dcterms:modified xsi:type="dcterms:W3CDTF">2020-11-09T13:37:06Z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2020-03-12T00:00:00Z</vt:filetime>
  </property>
</Properties>
</file>