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1" r:id="rId4"/>
    <p:sldId id="269" r:id="rId5"/>
    <p:sldId id="273" r:id="rId6"/>
    <p:sldId id="272" r:id="rId7"/>
    <p:sldId id="270" r:id="rId8"/>
    <p:sldId id="274" r:id="rId9"/>
    <p:sldId id="276"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56"/>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339102"/>
          </a:xfrm>
          <a:prstGeom prst="rect">
            <a:avLst/>
          </a:prstGeom>
          <a:solidFill>
            <a:srgbClr val="3B3B3B"/>
          </a:solidFill>
        </p:spPr>
        <p:txBody>
          <a:bodyPr wrap="none" rtlCol="0">
            <a:spAutoFit/>
          </a:bodyPr>
          <a:lstStyle/>
          <a:p>
            <a:r>
              <a:rPr lang="en-US" sz="6600" dirty="0">
                <a:solidFill>
                  <a:srgbClr val="FF6600"/>
                </a:solidFill>
              </a:rPr>
              <a:t>G2M Case Study</a:t>
            </a:r>
          </a:p>
          <a:p>
            <a:endParaRPr lang="en-US" sz="4000" dirty="0"/>
          </a:p>
          <a:p>
            <a:r>
              <a:rPr lang="en-US" sz="4000" dirty="0">
                <a:solidFill>
                  <a:schemeClr val="bg1"/>
                </a:solidFill>
              </a:rPr>
              <a:t>12-Jan-2025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1430000" cy="5016758"/>
          </a:xfrm>
          <a:prstGeom prst="rect">
            <a:avLst/>
          </a:prstGeom>
          <a:noFill/>
        </p:spPr>
        <p:txBody>
          <a:bodyPr wrap="square" rtlCol="0">
            <a:spAutoFit/>
          </a:bodyPr>
          <a:lstStyle/>
          <a:p>
            <a:r>
              <a:rPr lang="en-US" sz="1600" dirty="0"/>
              <a:t>Evaluated both the cab companies and below are the key insights supporting investment in </a:t>
            </a:r>
            <a:r>
              <a:rPr lang="en-US" sz="1600" b="1" dirty="0"/>
              <a:t>Yellow Cab company</a:t>
            </a:r>
            <a:r>
              <a:rPr lang="en-US" sz="1600" dirty="0"/>
              <a:t>:</a:t>
            </a:r>
          </a:p>
          <a:p>
            <a:endParaRPr lang="en-US" sz="16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Extensive Customer Reach</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Yellow Cab operates successfully in 25 cities, compared to only 4 cities for Pink Cab.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demonstrates strong performance in attracting users from competing cab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Superior Customer Retention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Analysis of repeat customers reveals Yellow Cab outperforms Pink Cab in retaining customers who complete at least 5 or 10 rides with the same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Broad Age Group Appeal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Yellow Cab attracts a diverse customer base, with strong representation across all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is equally popular among younger (18–25 years) and older (60+ years) demographics, highlighting its wide appeal.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Higher Profitability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Yellow Cab achieves nearly three times the average profit per kilometer compared to Pink Cab, underscoring its operational efficiency and revenue-generating potential.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Income-Class Coverage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While both companies are popular with medium and high-income groups, Yellow Cab excels in catering to all income classes, including low-income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sz="1600" b="1"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Thank You</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a:t>
            </a:r>
          </a:p>
          <a:p>
            <a:r>
              <a:rPr lang="en-US" altLang="en-US" sz="1800" dirty="0"/>
              <a:t>Objective: Provide actionable insights and recommendations based on your analysis</a:t>
            </a:r>
          </a:p>
          <a:p>
            <a:r>
              <a:rPr lang="en-US" altLang="en-US" sz="1800" dirty="0"/>
              <a:t>Tasks: Summarize key findings, highlight strengths and weaknesses of each company, and suggest potential investment opportunities.</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4974492" cy="4447515"/>
          </a:xfrm>
        </p:spPr>
        <p:txBody>
          <a:bodyPr>
            <a:normAutofit/>
          </a:bodyPr>
          <a:lstStyle/>
          <a:p>
            <a:pPr marL="0" indent="0">
              <a:buNone/>
            </a:pPr>
            <a:r>
              <a:rPr lang="en-US" sz="1200" dirty="0"/>
              <a:t>The </a:t>
            </a:r>
            <a:r>
              <a:rPr lang="en-US" sz="1200" b="1" dirty="0"/>
              <a:t>dataset Cab_Data.csv </a:t>
            </a:r>
            <a:r>
              <a:rPr lang="en-US" sz="1200" dirty="0"/>
              <a:t>contains </a:t>
            </a:r>
            <a:r>
              <a:rPr lang="en-US" sz="1200" b="1" dirty="0"/>
              <a:t>359,392 entries</a:t>
            </a:r>
            <a:r>
              <a:rPr lang="en-US" sz="1200" dirty="0"/>
              <a:t> and the following columns:</a:t>
            </a:r>
          </a:p>
          <a:p>
            <a:pPr>
              <a:buFont typeface="+mj-lt"/>
              <a:buAutoNum type="arabicPeriod"/>
            </a:pPr>
            <a:r>
              <a:rPr lang="en-US" sz="1200" b="1" dirty="0"/>
              <a:t>Transaction ID</a:t>
            </a:r>
            <a:r>
              <a:rPr lang="en-US" sz="1200" dirty="0"/>
              <a:t>: Unique identifier for each trip.</a:t>
            </a:r>
          </a:p>
          <a:p>
            <a:pPr>
              <a:buFont typeface="+mj-lt"/>
              <a:buAutoNum type="arabicPeriod"/>
            </a:pPr>
            <a:r>
              <a:rPr lang="en-US" sz="1200" b="1" dirty="0"/>
              <a:t>Date of Travel</a:t>
            </a:r>
            <a:r>
              <a:rPr lang="en-US" sz="1200" dirty="0"/>
              <a:t>: Numeric format of the travel date. </a:t>
            </a:r>
            <a:r>
              <a:rPr lang="en-US" sz="1200" dirty="0">
                <a:highlight>
                  <a:srgbClr val="FFFF00"/>
                </a:highlight>
              </a:rPr>
              <a:t>* Changed type of the numeric format to Date format. </a:t>
            </a:r>
          </a:p>
          <a:p>
            <a:pPr>
              <a:buFont typeface="+mj-lt"/>
              <a:buAutoNum type="arabicPeriod"/>
            </a:pPr>
            <a:r>
              <a:rPr lang="en-US" sz="1200" b="1" dirty="0"/>
              <a:t>Company</a:t>
            </a:r>
            <a:r>
              <a:rPr lang="en-US" sz="1200" dirty="0"/>
              <a:t>: Cab service provider (e.g., "Pink Cab").</a:t>
            </a:r>
          </a:p>
          <a:p>
            <a:pPr>
              <a:buFont typeface="+mj-lt"/>
              <a:buAutoNum type="arabicPeriod"/>
            </a:pPr>
            <a:r>
              <a:rPr lang="en-US" sz="1200" b="1" dirty="0"/>
              <a:t>City</a:t>
            </a:r>
            <a:r>
              <a:rPr lang="en-US" sz="1200" dirty="0"/>
              <a:t>: Location where the service was provided.</a:t>
            </a:r>
          </a:p>
          <a:p>
            <a:pPr>
              <a:buFont typeface="+mj-lt"/>
              <a:buAutoNum type="arabicPeriod"/>
            </a:pPr>
            <a:r>
              <a:rPr lang="en-US" sz="1200" b="1" dirty="0"/>
              <a:t>KM Travelled</a:t>
            </a:r>
            <a:r>
              <a:rPr lang="en-US" sz="1200" dirty="0"/>
              <a:t>: Distance covered during the trip (in kilometers).</a:t>
            </a:r>
          </a:p>
          <a:p>
            <a:pPr>
              <a:buFont typeface="+mj-lt"/>
              <a:buAutoNum type="arabicPeriod"/>
            </a:pPr>
            <a:r>
              <a:rPr lang="en-US" sz="1200" b="1" dirty="0"/>
              <a:t>Price Charged</a:t>
            </a:r>
            <a:r>
              <a:rPr lang="en-US" sz="1200" dirty="0"/>
              <a:t>: Fare charged to the customer (in currency units).</a:t>
            </a:r>
          </a:p>
          <a:p>
            <a:pPr>
              <a:buFont typeface="+mj-lt"/>
              <a:buAutoNum type="arabicPeriod"/>
            </a:pPr>
            <a:r>
              <a:rPr lang="en-US" sz="1200" b="1" dirty="0"/>
              <a:t>Cost of Trip</a:t>
            </a:r>
            <a:r>
              <a:rPr lang="en-US" sz="1200" dirty="0"/>
              <a:t>: Operational cost incurred by the company.</a:t>
            </a:r>
          </a:p>
          <a:p>
            <a:pPr>
              <a:buFont typeface="+mj-lt"/>
              <a:buAutoNum type="arabicPeriod"/>
            </a:pPr>
            <a:endParaRPr lang="en-US" sz="1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601785" y="46037"/>
            <a:ext cx="10752015"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Exploration</a:t>
            </a:r>
          </a:p>
        </p:txBody>
      </p:sp>
      <p:sp>
        <p:nvSpPr>
          <p:cNvPr id="5" name="Content Placeholder 2">
            <a:extLst>
              <a:ext uri="{FF2B5EF4-FFF2-40B4-BE49-F238E27FC236}">
                <a16:creationId xmlns:a16="http://schemas.microsoft.com/office/drawing/2014/main" id="{8FD1C56F-432A-46AA-B6AF-AE2BB79E6EFC}"/>
              </a:ext>
            </a:extLst>
          </p:cNvPr>
          <p:cNvSpPr txBox="1">
            <a:spLocks/>
          </p:cNvSpPr>
          <p:nvPr/>
        </p:nvSpPr>
        <p:spPr>
          <a:xfrm>
            <a:off x="6096000" y="1714914"/>
            <a:ext cx="4856284" cy="4162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 </a:t>
            </a:r>
            <a:r>
              <a:rPr lang="en-US" sz="1200" b="1" dirty="0"/>
              <a:t>Customer_ID.csv </a:t>
            </a:r>
            <a:r>
              <a:rPr lang="en-US" sz="1200" dirty="0"/>
              <a:t>contains below columns and Rows</a:t>
            </a:r>
          </a:p>
          <a:p>
            <a:r>
              <a:rPr lang="en-IN" sz="1200" b="1" dirty="0"/>
              <a:t>Columns</a:t>
            </a:r>
            <a:r>
              <a:rPr lang="en-IN" sz="1200" dirty="0"/>
              <a:t>:</a:t>
            </a:r>
          </a:p>
          <a:p>
            <a:pPr marL="742950" lvl="1" indent="-285750"/>
            <a:r>
              <a:rPr lang="en-IN" sz="1200" b="1" dirty="0"/>
              <a:t>Customer ID</a:t>
            </a:r>
            <a:r>
              <a:rPr lang="en-IN" sz="1200" dirty="0"/>
              <a:t>: Unique identifier for customers.</a:t>
            </a:r>
          </a:p>
          <a:p>
            <a:pPr marL="742950" lvl="1" indent="-285750"/>
            <a:r>
              <a:rPr lang="en-IN" sz="1200" b="1" dirty="0"/>
              <a:t>Gender</a:t>
            </a:r>
            <a:r>
              <a:rPr lang="en-IN" sz="1200" dirty="0"/>
              <a:t>: Customer gender.</a:t>
            </a:r>
          </a:p>
          <a:p>
            <a:pPr marL="742950" lvl="1" indent="-285750"/>
            <a:r>
              <a:rPr lang="en-IN" sz="1200" b="1" dirty="0"/>
              <a:t>Age</a:t>
            </a:r>
            <a:r>
              <a:rPr lang="en-IN" sz="1200" dirty="0"/>
              <a:t>: Customer age.</a:t>
            </a:r>
          </a:p>
          <a:p>
            <a:pPr marL="742950" lvl="1" indent="-285750"/>
            <a:r>
              <a:rPr lang="en-IN" sz="1200" b="1" dirty="0"/>
              <a:t>Income (USD/Month)</a:t>
            </a:r>
            <a:r>
              <a:rPr lang="en-IN" sz="1200" dirty="0"/>
              <a:t>: Customer monthly income.</a:t>
            </a:r>
          </a:p>
          <a:p>
            <a:r>
              <a:rPr lang="en-IN" sz="1200" b="1" dirty="0"/>
              <a:t>Rows</a:t>
            </a:r>
            <a:r>
              <a:rPr lang="en-IN" sz="1200" dirty="0"/>
              <a:t>: 49,171.</a:t>
            </a:r>
          </a:p>
          <a:p>
            <a:pPr marL="0" indent="0">
              <a:buNone/>
            </a:pPr>
            <a:r>
              <a:rPr lang="en-US" sz="1200" dirty="0"/>
              <a:t>The </a:t>
            </a:r>
            <a:r>
              <a:rPr lang="en-US" sz="1200" b="1" dirty="0"/>
              <a:t>Transaction_ID.csv</a:t>
            </a:r>
            <a:r>
              <a:rPr lang="en-US" sz="1200" dirty="0"/>
              <a:t> contains below columns and Rows</a:t>
            </a:r>
            <a:endParaRPr lang="en-IN" sz="1200" dirty="0"/>
          </a:p>
          <a:p>
            <a:r>
              <a:rPr lang="en-IN" sz="1200" b="1" dirty="0"/>
              <a:t>Transaction_ID.csv</a:t>
            </a:r>
          </a:p>
          <a:p>
            <a:r>
              <a:rPr lang="en-IN" sz="1200" b="1" dirty="0"/>
              <a:t>Columns</a:t>
            </a:r>
            <a:r>
              <a:rPr lang="en-IN" sz="1200" dirty="0"/>
              <a:t>:</a:t>
            </a:r>
          </a:p>
          <a:p>
            <a:pPr marL="742950" lvl="1" indent="-285750"/>
            <a:r>
              <a:rPr lang="en-IN" sz="1200" b="1" dirty="0"/>
              <a:t>Transaction ID</a:t>
            </a:r>
            <a:r>
              <a:rPr lang="en-IN" sz="1200" dirty="0"/>
              <a:t>: Unique identifier for transactions.</a:t>
            </a:r>
          </a:p>
          <a:p>
            <a:pPr marL="742950" lvl="1" indent="-285750"/>
            <a:r>
              <a:rPr lang="en-IN" sz="1200" b="1" dirty="0"/>
              <a:t>Customer ID</a:t>
            </a:r>
            <a:r>
              <a:rPr lang="en-IN" sz="1200" dirty="0"/>
              <a:t>: Links transactions to customers.</a:t>
            </a:r>
          </a:p>
          <a:p>
            <a:pPr marL="742950" lvl="1" indent="-285750"/>
            <a:r>
              <a:rPr lang="en-IN" sz="1200" b="1" dirty="0"/>
              <a:t>Payment Mode</a:t>
            </a:r>
            <a:r>
              <a:rPr lang="en-IN" sz="1200" dirty="0"/>
              <a:t>: Method of payment (e.g., Card, Cash).</a:t>
            </a:r>
          </a:p>
          <a:p>
            <a:r>
              <a:rPr lang="en-IN" sz="1200" b="1" dirty="0"/>
              <a:t>Rows</a:t>
            </a:r>
            <a:r>
              <a:rPr lang="en-IN" sz="1200" dirty="0"/>
              <a:t>: 440,098.</a:t>
            </a:r>
          </a:p>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p:txBody>
      </p:sp>
    </p:spTree>
    <p:extLst>
      <p:ext uri="{BB962C8B-B14F-4D97-AF65-F5344CB8AC3E}">
        <p14:creationId xmlns:p14="http://schemas.microsoft.com/office/powerpoint/2010/main" val="2124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Profit Analysis</a:t>
            </a:r>
            <a:endParaRPr lang="en-IN" sz="4000" b="1"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426F5CC7-EC82-4262-85B4-B369B80BA0A1}"/>
              </a:ext>
            </a:extLst>
          </p:cNvPr>
          <p:cNvSpPr txBox="1"/>
          <p:nvPr/>
        </p:nvSpPr>
        <p:spPr>
          <a:xfrm>
            <a:off x="726831" y="5439508"/>
            <a:ext cx="10851571" cy="923330"/>
          </a:xfrm>
          <a:prstGeom prst="rect">
            <a:avLst/>
          </a:prstGeom>
          <a:noFill/>
        </p:spPr>
        <p:txBody>
          <a:bodyPr wrap="square" rtlCol="0">
            <a:spAutoFit/>
          </a:bodyPr>
          <a:lstStyle/>
          <a:p>
            <a:r>
              <a:rPr lang="en-US" b="1" dirty="0"/>
              <a:t>Overall Profitability Distribution</a:t>
            </a:r>
            <a:r>
              <a:rPr lang="en-US" dirty="0"/>
              <a:t>:</a:t>
            </a:r>
          </a:p>
          <a:p>
            <a:pPr>
              <a:buFont typeface="Arial" panose="020B0604020202020204" pitchFamily="34" charset="0"/>
              <a:buChar char="•"/>
            </a:pPr>
            <a:r>
              <a:rPr lang="en-US" dirty="0"/>
              <a:t>Shows the distribution of profit per trip across the dataset.</a:t>
            </a:r>
          </a:p>
          <a:p>
            <a:pPr>
              <a:buFont typeface="Arial" panose="020B0604020202020204" pitchFamily="34" charset="0"/>
              <a:buChar char="•"/>
            </a:pPr>
            <a:r>
              <a:rPr lang="en-US" dirty="0"/>
              <a:t>Most trips cluster around a specific profit range, with some outliers.</a:t>
            </a:r>
          </a:p>
        </p:txBody>
      </p:sp>
      <p:pic>
        <p:nvPicPr>
          <p:cNvPr id="2050" name="Picture 2" descr="Output image">
            <a:extLst>
              <a:ext uri="{FF2B5EF4-FFF2-40B4-BE49-F238E27FC236}">
                <a16:creationId xmlns:a16="http://schemas.microsoft.com/office/drawing/2014/main" id="{E01ED6D6-3852-4193-BFB5-D1C93C8B51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0216" y="836246"/>
            <a:ext cx="7244862" cy="459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Profit Analysis</a:t>
            </a:r>
            <a:endParaRPr lang="en-IN" sz="4000" b="1" dirty="0">
              <a:solidFill>
                <a:srgbClr val="FF6600"/>
              </a:solidFill>
              <a:latin typeface="+mj-lt"/>
              <a:ea typeface="+mj-ea"/>
              <a:cs typeface="+mj-cs"/>
            </a:endParaRPr>
          </a:p>
        </p:txBody>
      </p:sp>
      <p:pic>
        <p:nvPicPr>
          <p:cNvPr id="4098" name="Picture 2" descr="Output image">
            <a:extLst>
              <a:ext uri="{FF2B5EF4-FFF2-40B4-BE49-F238E27FC236}">
                <a16:creationId xmlns:a16="http://schemas.microsoft.com/office/drawing/2014/main" id="{F414D2FF-911A-42B0-8B3C-877CC0D56C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943" y="836246"/>
            <a:ext cx="5244488" cy="42925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utput image">
            <a:extLst>
              <a:ext uri="{FF2B5EF4-FFF2-40B4-BE49-F238E27FC236}">
                <a16:creationId xmlns:a16="http://schemas.microsoft.com/office/drawing/2014/main" id="{FDFFABFF-42A5-432B-B3F4-AFB0BE519E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7329" y="914399"/>
            <a:ext cx="4759933" cy="42188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F045B5-434A-41DE-9D4B-A4B2A9873707}"/>
              </a:ext>
            </a:extLst>
          </p:cNvPr>
          <p:cNvSpPr txBox="1"/>
          <p:nvPr/>
        </p:nvSpPr>
        <p:spPr>
          <a:xfrm>
            <a:off x="296985" y="5322277"/>
            <a:ext cx="5556738"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City-wise Average Profit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Highlights the average profit per trip in each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Cities with higher average profits can be identified as potentially more lucrative.</a:t>
            </a:r>
            <a:endParaRPr lang="en-IN" dirty="0"/>
          </a:p>
        </p:txBody>
      </p:sp>
      <p:sp>
        <p:nvSpPr>
          <p:cNvPr id="11" name="TextBox 10">
            <a:extLst>
              <a:ext uri="{FF2B5EF4-FFF2-40B4-BE49-F238E27FC236}">
                <a16:creationId xmlns:a16="http://schemas.microsoft.com/office/drawing/2014/main" id="{6C2B2810-802B-4900-9656-0277538EB448}"/>
              </a:ext>
            </a:extLst>
          </p:cNvPr>
          <p:cNvSpPr txBox="1"/>
          <p:nvPr/>
        </p:nvSpPr>
        <p:spPr>
          <a:xfrm>
            <a:off x="6170246" y="5230990"/>
            <a:ext cx="555673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IN" dirty="0"/>
          </a:p>
        </p:txBody>
      </p:sp>
      <p:sp>
        <p:nvSpPr>
          <p:cNvPr id="12" name="TextBox 11">
            <a:extLst>
              <a:ext uri="{FF2B5EF4-FFF2-40B4-BE49-F238E27FC236}">
                <a16:creationId xmlns:a16="http://schemas.microsoft.com/office/drawing/2014/main" id="{211F8EA7-CA59-4B55-AA94-A0195D3941B6}"/>
              </a:ext>
            </a:extLst>
          </p:cNvPr>
          <p:cNvSpPr txBox="1"/>
          <p:nvPr/>
        </p:nvSpPr>
        <p:spPr>
          <a:xfrm>
            <a:off x="6088182" y="5274979"/>
            <a:ext cx="5963139" cy="1477328"/>
          </a:xfrm>
          <a:prstGeom prst="rect">
            <a:avLst/>
          </a:prstGeom>
          <a:noFill/>
        </p:spPr>
        <p:txBody>
          <a:bodyPr wrap="square" rtlCol="0">
            <a:spAutoFit/>
          </a:bodyPr>
          <a:lstStyle/>
          <a:p>
            <a:r>
              <a:rPr lang="en-US" b="1" dirty="0"/>
              <a:t>Company-wise Average Profit</a:t>
            </a:r>
            <a:r>
              <a:rPr lang="en-US" dirty="0"/>
              <a:t>:</a:t>
            </a:r>
          </a:p>
          <a:p>
            <a:pPr>
              <a:buFont typeface="Arial" panose="020B0604020202020204" pitchFamily="34" charset="0"/>
              <a:buChar char="•"/>
            </a:pPr>
            <a:r>
              <a:rPr lang="en-US" dirty="0"/>
              <a:t>Compares the average profit per trip across different companies.</a:t>
            </a:r>
          </a:p>
          <a:p>
            <a:pPr>
              <a:buFont typeface="Arial" panose="020B0604020202020204" pitchFamily="34" charset="0"/>
              <a:buChar char="•"/>
            </a:pPr>
            <a:r>
              <a:rPr lang="en-US" dirty="0"/>
              <a:t>Yellow Cab company generates more profit on average than Pink Cab company.</a:t>
            </a:r>
          </a:p>
        </p:txBody>
      </p:sp>
    </p:spTree>
    <p:extLst>
      <p:ext uri="{BB962C8B-B14F-4D97-AF65-F5344CB8AC3E}">
        <p14:creationId xmlns:p14="http://schemas.microsoft.com/office/powerpoint/2010/main" val="306793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DBAF75-B77B-4F06-BBC1-81187E680BDD}"/>
              </a:ext>
            </a:extLst>
          </p:cNvPr>
          <p:cNvPicPr>
            <a:picLocks noChangeAspect="1"/>
          </p:cNvPicPr>
          <p:nvPr/>
        </p:nvPicPr>
        <p:blipFill>
          <a:blip r:embed="rId2"/>
          <a:stretch>
            <a:fillRect/>
          </a:stretch>
        </p:blipFill>
        <p:spPr>
          <a:xfrm>
            <a:off x="613597" y="1028777"/>
            <a:ext cx="10964805" cy="4143953"/>
          </a:xfrm>
          <a:prstGeom prst="rect">
            <a:avLst/>
          </a:prstGeom>
        </p:spPr>
      </p:pic>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Profit Analysis</a:t>
            </a:r>
            <a:endParaRPr lang="en-IN" sz="4000" b="1"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426F5CC7-EC82-4262-85B4-B369B80BA0A1}"/>
              </a:ext>
            </a:extLst>
          </p:cNvPr>
          <p:cNvSpPr txBox="1"/>
          <p:nvPr/>
        </p:nvSpPr>
        <p:spPr>
          <a:xfrm>
            <a:off x="726831" y="5439508"/>
            <a:ext cx="10851571" cy="923330"/>
          </a:xfrm>
          <a:prstGeom prst="rect">
            <a:avLst/>
          </a:prstGeom>
          <a:noFill/>
        </p:spPr>
        <p:txBody>
          <a:bodyPr wrap="square" rtlCol="0">
            <a:spAutoFit/>
          </a:bodyPr>
          <a:lstStyle/>
          <a:p>
            <a:r>
              <a:rPr lang="en-US" dirty="0"/>
              <a:t>Profit by Pink and Yellow Cab in Millions for 4 quarters in the year 2016, 2017, 2018</a:t>
            </a:r>
          </a:p>
          <a:p>
            <a:r>
              <a:rPr lang="en-US" dirty="0"/>
              <a:t>Yellow Cab profit cross &gt;5 Million in the Q4 of 2017</a:t>
            </a:r>
          </a:p>
          <a:p>
            <a:r>
              <a:rPr lang="en-IN" dirty="0"/>
              <a:t>Q4 has more profits in a calendar year for Pink and Yellow cab companies</a:t>
            </a:r>
          </a:p>
        </p:txBody>
      </p:sp>
    </p:spTree>
    <p:extLst>
      <p:ext uri="{BB962C8B-B14F-4D97-AF65-F5344CB8AC3E}">
        <p14:creationId xmlns:p14="http://schemas.microsoft.com/office/powerpoint/2010/main" val="40995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Profit Analysis</a:t>
            </a:r>
            <a:endParaRPr lang="en-IN" sz="4000" b="1" dirty="0">
              <a:solidFill>
                <a:srgbClr val="FF6600"/>
              </a:solidFill>
              <a:latin typeface="+mj-lt"/>
              <a:ea typeface="+mj-ea"/>
              <a:cs typeface="+mj-cs"/>
            </a:endParaRPr>
          </a:p>
        </p:txBody>
      </p:sp>
      <p:sp>
        <p:nvSpPr>
          <p:cNvPr id="7" name="TextBox 6">
            <a:extLst>
              <a:ext uri="{FF2B5EF4-FFF2-40B4-BE49-F238E27FC236}">
                <a16:creationId xmlns:a16="http://schemas.microsoft.com/office/drawing/2014/main" id="{426F5CC7-EC82-4262-85B4-B369B80BA0A1}"/>
              </a:ext>
            </a:extLst>
          </p:cNvPr>
          <p:cNvSpPr txBox="1"/>
          <p:nvPr/>
        </p:nvSpPr>
        <p:spPr>
          <a:xfrm>
            <a:off x="226647" y="2990461"/>
            <a:ext cx="3681046" cy="1754326"/>
          </a:xfrm>
          <a:prstGeom prst="rect">
            <a:avLst/>
          </a:prstGeom>
          <a:noFill/>
        </p:spPr>
        <p:txBody>
          <a:bodyPr wrap="square" rtlCol="0">
            <a:spAutoFit/>
          </a:bodyPr>
          <a:lstStyle/>
          <a:p>
            <a:r>
              <a:rPr lang="en-US" dirty="0"/>
              <a:t>Yellow Cab company has travelled more KMs than Pink Cab company</a:t>
            </a:r>
          </a:p>
          <a:p>
            <a:endParaRPr lang="en-US" dirty="0"/>
          </a:p>
          <a:p>
            <a:r>
              <a:rPr lang="en-US" dirty="0"/>
              <a:t>Yellow Cab company has more profits in </a:t>
            </a:r>
            <a:r>
              <a:rPr lang="en-US" dirty="0" err="1"/>
              <a:t>NewYork</a:t>
            </a:r>
            <a:r>
              <a:rPr lang="en-US" dirty="0"/>
              <a:t> NY city. </a:t>
            </a:r>
          </a:p>
          <a:p>
            <a:endParaRPr lang="en-IN" dirty="0"/>
          </a:p>
        </p:txBody>
      </p:sp>
      <p:pic>
        <p:nvPicPr>
          <p:cNvPr id="3" name="Picture 2">
            <a:extLst>
              <a:ext uri="{FF2B5EF4-FFF2-40B4-BE49-F238E27FC236}">
                <a16:creationId xmlns:a16="http://schemas.microsoft.com/office/drawing/2014/main" id="{D73FF6D9-E02A-49E3-B16E-A02DFA4A8B2A}"/>
              </a:ext>
            </a:extLst>
          </p:cNvPr>
          <p:cNvPicPr>
            <a:picLocks noChangeAspect="1"/>
          </p:cNvPicPr>
          <p:nvPr/>
        </p:nvPicPr>
        <p:blipFill>
          <a:blip r:embed="rId2"/>
          <a:stretch>
            <a:fillRect/>
          </a:stretch>
        </p:blipFill>
        <p:spPr>
          <a:xfrm>
            <a:off x="319063" y="1037322"/>
            <a:ext cx="10850489" cy="1400370"/>
          </a:xfrm>
          <a:prstGeom prst="rect">
            <a:avLst/>
          </a:prstGeom>
        </p:spPr>
      </p:pic>
      <p:pic>
        <p:nvPicPr>
          <p:cNvPr id="8" name="Picture 7">
            <a:extLst>
              <a:ext uri="{FF2B5EF4-FFF2-40B4-BE49-F238E27FC236}">
                <a16:creationId xmlns:a16="http://schemas.microsoft.com/office/drawing/2014/main" id="{7947CB20-A2BF-4F83-82A9-18FC128E7956}"/>
              </a:ext>
            </a:extLst>
          </p:cNvPr>
          <p:cNvPicPr>
            <a:picLocks noChangeAspect="1"/>
          </p:cNvPicPr>
          <p:nvPr/>
        </p:nvPicPr>
        <p:blipFill>
          <a:blip r:embed="rId3"/>
          <a:stretch>
            <a:fillRect/>
          </a:stretch>
        </p:blipFill>
        <p:spPr>
          <a:xfrm>
            <a:off x="4572000" y="2638768"/>
            <a:ext cx="6353289" cy="3464901"/>
          </a:xfrm>
          <a:prstGeom prst="rect">
            <a:avLst/>
          </a:prstGeom>
        </p:spPr>
      </p:pic>
    </p:spTree>
    <p:extLst>
      <p:ext uri="{BB962C8B-B14F-4D97-AF65-F5344CB8AC3E}">
        <p14:creationId xmlns:p14="http://schemas.microsoft.com/office/powerpoint/2010/main" val="94025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Customer Age &amp; Income Distribution</a:t>
            </a:r>
            <a:endParaRPr lang="en-IN" sz="4000" b="1" dirty="0">
              <a:solidFill>
                <a:srgbClr val="FF6600"/>
              </a:solidFill>
              <a:latin typeface="+mj-lt"/>
              <a:ea typeface="+mj-ea"/>
              <a:cs typeface="+mj-cs"/>
            </a:endParaRPr>
          </a:p>
        </p:txBody>
      </p:sp>
      <p:pic>
        <p:nvPicPr>
          <p:cNvPr id="4" name="Picture 3">
            <a:extLst>
              <a:ext uri="{FF2B5EF4-FFF2-40B4-BE49-F238E27FC236}">
                <a16:creationId xmlns:a16="http://schemas.microsoft.com/office/drawing/2014/main" id="{3F639E5A-840A-4B46-9E50-80E0D91E0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836247"/>
            <a:ext cx="6468259" cy="3880956"/>
          </a:xfrm>
          <a:prstGeom prst="rect">
            <a:avLst/>
          </a:prstGeom>
        </p:spPr>
      </p:pic>
      <p:pic>
        <p:nvPicPr>
          <p:cNvPr id="9" name="Picture 8">
            <a:extLst>
              <a:ext uri="{FF2B5EF4-FFF2-40B4-BE49-F238E27FC236}">
                <a16:creationId xmlns:a16="http://schemas.microsoft.com/office/drawing/2014/main" id="{B7F51251-C538-4E02-B6C7-5927A9476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253" y="1182837"/>
            <a:ext cx="5890607" cy="3534365"/>
          </a:xfrm>
          <a:prstGeom prst="rect">
            <a:avLst/>
          </a:prstGeom>
        </p:spPr>
      </p:pic>
    </p:spTree>
    <p:extLst>
      <p:ext uri="{BB962C8B-B14F-4D97-AF65-F5344CB8AC3E}">
        <p14:creationId xmlns:p14="http://schemas.microsoft.com/office/powerpoint/2010/main" val="426775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4A230-1676-4E17-B895-451CC8AF5D10}"/>
              </a:ext>
            </a:extLst>
          </p:cNvPr>
          <p:cNvSpPr/>
          <p:nvPr/>
        </p:nvSpPr>
        <p:spPr>
          <a:xfrm>
            <a:off x="125045" y="117231"/>
            <a:ext cx="11926277" cy="7190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rgbClr val="FF6600"/>
                </a:solidFill>
                <a:latin typeface="+mj-lt"/>
                <a:ea typeface="+mj-ea"/>
                <a:cs typeface="+mj-cs"/>
              </a:rPr>
              <a:t>Users Ratio</a:t>
            </a:r>
            <a:endParaRPr lang="en-IN" sz="4000" b="1" dirty="0">
              <a:solidFill>
                <a:srgbClr val="FF6600"/>
              </a:solidFill>
              <a:latin typeface="+mj-lt"/>
              <a:ea typeface="+mj-ea"/>
              <a:cs typeface="+mj-cs"/>
            </a:endParaRPr>
          </a:p>
        </p:txBody>
      </p:sp>
      <p:pic>
        <p:nvPicPr>
          <p:cNvPr id="5122" name="Picture 2" descr="Output image">
            <a:extLst>
              <a:ext uri="{FF2B5EF4-FFF2-40B4-BE49-F238E27FC236}">
                <a16:creationId xmlns:a16="http://schemas.microsoft.com/office/drawing/2014/main" id="{75D63959-A049-4872-89B2-5A12739DB9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66408"/>
            <a:ext cx="6347594" cy="37672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Output image">
            <a:extLst>
              <a:ext uri="{FF2B5EF4-FFF2-40B4-BE49-F238E27FC236}">
                <a16:creationId xmlns:a16="http://schemas.microsoft.com/office/drawing/2014/main" id="{7379DD1A-1381-48E8-B08A-A6784453B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931" y="1148862"/>
            <a:ext cx="5879068" cy="52675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9D4CA7-A610-4267-984F-83C00420DE88}"/>
              </a:ext>
            </a:extLst>
          </p:cNvPr>
          <p:cNvSpPr txBox="1"/>
          <p:nvPr/>
        </p:nvSpPr>
        <p:spPr>
          <a:xfrm>
            <a:off x="281354" y="5033108"/>
            <a:ext cx="5879068" cy="1477328"/>
          </a:xfrm>
          <a:prstGeom prst="rect">
            <a:avLst/>
          </a:prstGeom>
          <a:noFill/>
        </p:spPr>
        <p:txBody>
          <a:bodyPr wrap="square" rtlCol="0">
            <a:spAutoFit/>
          </a:bodyPr>
          <a:lstStyle/>
          <a:p>
            <a:r>
              <a:rPr lang="en-US" b="1"/>
              <a:t>User Ratios by City</a:t>
            </a:r>
            <a:r>
              <a:rPr lang="en-US"/>
              <a:t>:</a:t>
            </a:r>
          </a:p>
          <a:p>
            <a:pPr>
              <a:buFont typeface="Arial" panose="020B0604020202020204" pitchFamily="34" charset="0"/>
              <a:buChar char="•"/>
            </a:pPr>
            <a:r>
              <a:rPr lang="en-US"/>
              <a:t>Cities like </a:t>
            </a:r>
            <a:r>
              <a:rPr lang="en-US" b="1"/>
              <a:t>San Francisco</a:t>
            </a:r>
            <a:r>
              <a:rPr lang="en-US"/>
              <a:t>, </a:t>
            </a:r>
            <a:r>
              <a:rPr lang="en-US" b="1"/>
              <a:t>Boston</a:t>
            </a:r>
            <a:r>
              <a:rPr lang="en-US"/>
              <a:t>, and </a:t>
            </a:r>
            <a:r>
              <a:rPr lang="en-US" b="1"/>
              <a:t>Washington, DC</a:t>
            </a:r>
            <a:r>
              <a:rPr lang="en-US"/>
              <a:t> clearly stand out with high user ratios.</a:t>
            </a:r>
          </a:p>
          <a:p>
            <a:pPr>
              <a:buFont typeface="Arial" panose="020B0604020202020204" pitchFamily="34" charset="0"/>
              <a:buChar char="•"/>
            </a:pPr>
            <a:r>
              <a:rPr lang="en-US"/>
              <a:t>Most other cities have relatively low user ratios, with notable gaps between outliers and the rest.</a:t>
            </a:r>
          </a:p>
        </p:txBody>
      </p:sp>
    </p:spTree>
    <p:extLst>
      <p:ext uri="{BB962C8B-B14F-4D97-AF65-F5344CB8AC3E}">
        <p14:creationId xmlns:p14="http://schemas.microsoft.com/office/powerpoint/2010/main" val="3319488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1713</TotalTime>
  <Words>682</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Background –G2M(cab industry) case study</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Priya Malchetti</dc:creator>
  <cp:lastModifiedBy>Vishnu Priya Malchetti</cp:lastModifiedBy>
  <cp:revision>31</cp:revision>
  <dcterms:created xsi:type="dcterms:W3CDTF">2025-01-12T18:47:17Z</dcterms:created>
  <dcterms:modified xsi:type="dcterms:W3CDTF">2025-01-13T23:20:45Z</dcterms:modified>
</cp:coreProperties>
</file>