
<file path=[Content_Types].xml><?xml version="1.0" encoding="utf-8"?>
<Types xmlns="http://schemas.openxmlformats.org/package/2006/content-types">
  <Default Extension="xml" ContentType="application/xml"/>
  <Default Extension="jpg" ContentType="image/jpeg"/>
  <Default Extension="wmf" ContentType="image/x-wmf"/>
  <Default Extension="bin" ContentType="application/vnd.openxmlformats-officedocument.oleObject"/>
  <Default Extension="rels" ContentType="application/vnd.openxmlformats-package.relationships+xml"/>
  <Default Extension="jpeg" ContentType="image/jpeg"/>
  <Default Extension="png" ContentType="image/png"/>
  <Override PartName="/ppt/notesSlides/notesSlide52.xml" ContentType="application/vnd.openxmlformats-officedocument.presentationml.notesSlide+xml"/>
  <Override PartName="/ppt/notesSlides/notesSlide51.xml" ContentType="application/vnd.openxmlformats-officedocument.presentationml.notesSlide+xml"/>
  <Override PartName="/ppt/notesSlides/notesSlide50.xml" ContentType="application/vnd.openxmlformats-officedocument.presentationml.notesSlide+xml"/>
  <Override PartName="/ppt/notesSlides/notesSlide43.xml" ContentType="application/vnd.openxmlformats-officedocument.presentationml.notesSlide+xml"/>
  <Override PartName="/ppt/notesSlides/notesSlide41.xml" ContentType="application/vnd.openxmlformats-officedocument.presentationml.notesSlide+xml"/>
  <Override PartName="/ppt/notesSlides/notesSlide40.xml" ContentType="application/vnd.openxmlformats-officedocument.presentationml.notesSlide+xml"/>
  <Override PartName="/ppt/notesSlides/notesSlide45.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26.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30.xml" ContentType="application/vnd.openxmlformats-officedocument.presentationml.notesSlide+xml"/>
  <Override PartName="/ppt/slides/slide22.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slides/slide2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notesSlides/notesSlide28.xml" ContentType="application/vnd.openxmlformats-officedocument.presentationml.notesSlide+xml"/>
  <Override PartName="/ppt/slideLayouts/slideLayout7.xml" ContentType="application/vnd.openxmlformats-officedocument.presentationml.slideLayout+xml"/>
  <Override PartName="/ppt/slides/slide29.xml" ContentType="application/vnd.openxmlformats-officedocument.presentationml.slide+xml"/>
  <Override PartName="/ppt/slides/slide38.xml" ContentType="application/vnd.openxmlformats-officedocument.presentationml.slide+xml"/>
  <Override PartName="/ppt/slides/slide28.xml" ContentType="application/vnd.openxmlformats-officedocument.presentationml.slide+xml"/>
  <Override PartName="/ppt/notesSlides/notesSlide13.xml" ContentType="application/vnd.openxmlformats-officedocument.presentationml.notesSlide+xml"/>
  <Override PartName="/ppt/slides/slide43.xml" ContentType="application/vnd.openxmlformats-officedocument.presentationml.slide+xml"/>
  <Override PartName="/ppt/notesSlides/notesSlide46.xml" ContentType="application/vnd.openxmlformats-officedocument.presentationml.notesSlide+xml"/>
  <Override PartName="/ppt/slides/slide19.xml" ContentType="application/vnd.openxmlformats-officedocument.presentationml.slide+xml"/>
  <Override PartName="/ppt/slides/slide4.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slides/slide2.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s/slide10.xml" ContentType="application/vnd.openxmlformats-officedocument.presentationml.slide+xml"/>
  <Override PartName="/ppt/notesSlides/notesSlide11.xml" ContentType="application/vnd.openxmlformats-officedocument.presentationml.notesSlide+xml"/>
  <Override PartName="/docProps/core.xml" ContentType="application/vnd.openxmlformats-package.core-properties+xml"/>
  <Override PartName="/ppt/slideLayouts/slideLayout8.xml" ContentType="application/vnd.openxmlformats-officedocument.presentationml.slideLayout+xml"/>
  <Override PartName="/ppt/notesSlides/notesSlide49.xml" ContentType="application/vnd.openxmlformats-officedocument.presentationml.notesSlide+xml"/>
  <Override PartName="/ppt/slides/slide20.xml" ContentType="application/vnd.openxmlformats-officedocument.presentationml.slide+xml"/>
  <Override PartName="/ppt/slides/slide47.xml" ContentType="application/vnd.openxmlformats-officedocument.presentationml.slide+xml"/>
  <Override PartName="/ppt/slideLayouts/slideLayout6.xml" ContentType="application/vnd.openxmlformats-officedocument.presentationml.slideLayout+xml"/>
  <Override PartName="/ppt/slideLayouts/slideLayout2.xml" ContentType="application/vnd.openxmlformats-officedocument.presentationml.slideLayout+xml"/>
  <Override PartName="/ppt/slides/slide32.xml" ContentType="application/vnd.openxmlformats-officedocument.presentationml.slide+xml"/>
  <Override PartName="/ppt/slides/slide5.xml" ContentType="application/vnd.openxmlformats-officedocument.presentationml.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52.xml" ContentType="application/vnd.openxmlformats-officedocument.presentationml.slide+xml"/>
  <Override PartName="/ppt/notesSlides/notesSlide37.xml" ContentType="application/vnd.openxmlformats-officedocument.presentationml.notesSlide+xml"/>
  <Override PartName="/ppt/notesSlides/notesSlide7.xml" ContentType="application/vnd.openxmlformats-officedocument.presentationml.notesSlide+xml"/>
  <Override PartName="/ppt/viewProps.xml" ContentType="application/vnd.openxmlformats-officedocument.presentationml.viewProps+xml"/>
  <Override PartName="/ppt/slides/slide17.xml" ContentType="application/vnd.openxmlformats-officedocument.presentationml.slide+xml"/>
  <Override PartName="/docProps/app.xml" ContentType="application/vnd.openxmlformats-officedocument.extended-properties+xml"/>
  <Override PartName="/ppt/tableStyles.xml" ContentType="application/vnd.openxmlformats-officedocument.presentationml.tableStyles+xml"/>
  <Override PartName="/ppt/notesSlides/notesSlide4.xml" ContentType="application/vnd.openxmlformats-officedocument.presentationml.notesSlide+xml"/>
  <Override PartName="/ppt/slides/slide7.xml" ContentType="application/vnd.openxmlformats-officedocument.presentationml.slide+xml"/>
  <Override PartName="/ppt/slides/slide41.xml" ContentType="application/vnd.openxmlformats-officedocument.presentationml.slide+xml"/>
  <Override PartName="/ppt/slideLayouts/slideLayout5.xml" ContentType="application/vnd.openxmlformats-officedocument.presentationml.slideLayout+xml"/>
  <Override PartName="/ppt/slides/slide12.xml" ContentType="application/vnd.openxmlformats-officedocument.presentationml.slide+xml"/>
  <Override PartName="/ppt/slideLayouts/slideLayout1.xml" ContentType="application/vnd.openxmlformats-officedocument.presentationml.slideLayout+xml"/>
  <Override PartName="/ppt/notesSlides/notesSlide27.xml" ContentType="application/vnd.openxmlformats-officedocument.presentationml.notesSlide+xml"/>
  <Override PartName="/ppt/presProps.xml" ContentType="application/vnd.openxmlformats-officedocument.presentationml.presProps+xml"/>
  <Override PartName="/ppt/slides/slide21.xml" ContentType="application/vnd.openxmlformats-officedocument.presentationml.slide+xml"/>
  <Override PartName="/ppt/notesSlides/notesSlide20.xml" ContentType="application/vnd.openxmlformats-officedocument.presentationml.notesSlide+xml"/>
  <Override PartName="/ppt/slideLayouts/slideLayout4.xml" ContentType="application/vnd.openxmlformats-officedocument.presentationml.slideLayout+xml"/>
  <Override PartName="/ppt/notesSlides/notesSlide53.xml" ContentType="application/vnd.openxmlformats-officedocument.presentationml.notesSlide+xml"/>
  <Override PartName="/ppt/slides/slide3.xml" ContentType="application/vnd.openxmlformats-officedocument.presentationml.slide+xml"/>
  <Override PartName="/ppt/theme/theme1.xml" ContentType="application/vnd.openxmlformats-officedocument.theme+xml"/>
  <Override PartName="/ppt/notesSlides/notesSlide15.xml" ContentType="application/vnd.openxmlformats-officedocument.presentationml.notesSlide+xml"/>
  <Override PartName="/ppt/slides/slide13.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s/slide25.xml" ContentType="application/vnd.openxmlformats-officedocument.presentationml.slide+xml"/>
  <Override PartName="/ppt/notesSlides/notesSlide42.xml" ContentType="application/vnd.openxmlformats-officedocument.presentationml.notesSlide+xml"/>
  <Override PartName="/ppt/notesSlides/notesSlide14.xml" ContentType="application/vnd.openxmlformats-officedocument.presentationml.notesSlide+xml"/>
  <Override PartName="/ppt/notesSlides/notesSlide21.xml" ContentType="application/vnd.openxmlformats-officedocument.presentationml.notesSlide+xml"/>
  <Override PartName="/ppt/slideLayouts/slideLayout3.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s/slide26.xml" ContentType="application/vnd.openxmlformats-officedocument.presentationml.slide+xml"/>
  <Override PartName="/ppt/theme/theme2.xml" ContentType="application/vnd.openxmlformats-officedocument.theme+xml"/>
  <Override PartName="/ppt/slides/slide30.xml" ContentType="application/vnd.openxmlformats-officedocument.presentationml.slide+xml"/>
  <Override PartName="/ppt/slides/slide31.xml" ContentType="application/vnd.openxmlformats-officedocument.presentationml.slide+xml"/>
  <Override PartName="/ppt/slides/slide33.xml" ContentType="application/vnd.openxmlformats-officedocument.presentationml.slide+xml"/>
  <Override PartName="/ppt/slides/slide24.xml" ContentType="application/vnd.openxmlformats-officedocument.presentationml.slide+xml"/>
  <Override PartName="/ppt/slides/slide40.xml" ContentType="application/vnd.openxmlformats-officedocument.presentationml.slide+xml"/>
  <Override PartName="/ppt/notesSlides/notesSlide47.xml" ContentType="application/vnd.openxmlformats-officedocument.presentationml.notesSlide+xml"/>
  <Override PartName="/ppt/slides/slide34.xml" ContentType="application/vnd.openxmlformats-officedocument.presentationml.slide+xml"/>
  <Override PartName="/ppt/slides/slide35.xml" ContentType="application/vnd.openxmlformats-officedocument.presentationml.slide+xml"/>
  <Override PartName="/ppt/notesSlides/notesSlide10.xml" ContentType="application/vnd.openxmlformats-officedocument.presentationml.notesSlide+xml"/>
  <Override PartName="/ppt/slides/slide49.xml" ContentType="application/vnd.openxmlformats-officedocument.presentationml.slide+xml"/>
  <Override PartName="/ppt/notesSlides/notesSlide33.xml" ContentType="application/vnd.openxmlformats-officedocument.presentationml.notesSlide+xml"/>
  <Override PartName="/ppt/notesSlides/notesSlide8.xml" ContentType="application/vnd.openxmlformats-officedocument.presentationml.notesSlide+xml"/>
  <Override PartName="/ppt/slides/slide36.xml" ContentType="application/vnd.openxmlformats-officedocument.presentationml.slide+xml"/>
  <Override PartName="/ppt/slides/slide37.xml" ContentType="application/vnd.openxmlformats-officedocument.presentationml.slide+xml"/>
  <Override PartName="/ppt/slides/slide39.xml" ContentType="application/vnd.openxmlformats-officedocument.presentationml.slide+xml"/>
  <Override PartName="/ppt/presentation.xml" ContentType="application/vnd.openxmlformats-officedocument.presentationml.presentation.main+xml"/>
  <Override PartName="/ppt/slides/slide42.xml" ContentType="application/vnd.openxmlformats-officedocument.presentationml.slide+xml"/>
  <Override PartName="/ppt/slides/slide44.xml" ContentType="application/vnd.openxmlformats-officedocument.presentationml.slide+xml"/>
  <Override PartName="/ppt/notesSlides/notesSlide48.xml" ContentType="application/vnd.openxmlformats-officedocument.presentationml.notesSlide+xml"/>
  <Override PartName="/ppt/slides/slide45.xml" ContentType="application/vnd.openxmlformats-officedocument.presentationml.slide+xml"/>
  <Override PartName="/ppt/slides/slide11.xml" ContentType="application/vnd.openxmlformats-officedocument.presentationml.slide+xml"/>
  <Override PartName="/ppt/slideLayouts/slideLayout12.xml" ContentType="application/vnd.openxmlformats-officedocument.presentationml.slideLayout+xml"/>
  <Override PartName="/ppt/notesSlides/notesSlide12.xml" ContentType="application/vnd.openxmlformats-officedocument.presentationml.notesSlide+xml"/>
  <Override PartName="/ppt/slides/slide53.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8.xml" ContentType="application/vnd.openxmlformats-officedocument.presentationml.slide+xml"/>
  <Override PartName="/ppt/slides/slide51.xml" ContentType="application/vnd.openxmlformats-officedocument.presentationml.slide+xml"/>
  <Override PartName="/ppt/notesSlides/notesSlide1.xml" ContentType="application/vnd.openxmlformats-officedocument.presentationml.notesSlide+xml"/>
  <Override PartName="/ppt/notesSlides/notesSlide5.xml" ContentType="application/vnd.openxmlformats-officedocument.presentationml.notesSlide+xml"/>
  <Override PartName="/ppt/notesSlides/notesSlide44.xml" ContentType="application/vnd.openxmlformats-officedocument.presentationml.notesSlide+xml"/>
  <Override PartName="/ppt/slides/slide9.xml" ContentType="application/vnd.openxmlformats-officedocument.presentationml.slide+xml"/>
  <Override PartName="/ppt/notesSlides/notesSlide2.xml" ContentType="application/vnd.openxmlformats-officedocument.presentationml.notesSlide+xml"/>
  <Override PartName="/ppt/slides/slide50.xml" ContentType="application/vnd.openxmlformats-officedocument.presentationml.slide+xml"/>
  <Override PartName="/ppt/notesSlides/notesSlide9.xml" ContentType="application/vnd.openxmlformats-officedocument.presentationml.notesSlide+xml"/>
  <Override PartName="/ppt/notesSlides/notesSlide16.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5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Lst>
  <p:sldSz cx="12192000" cy="6858000"/>
  <p:notesSz cx="6858000" cy="9144000"/>
  <p:defaultTextStyle>
    <a:defPPr>
      <a:defRPr lang="en-US"/>
    </a:defPPr>
    <a:lvl1pPr marL="0" algn="l" defTabSz="914400" rtl="0">
      <a:defRPr sz="1800">
        <a:solidFill>
          <a:schemeClr val="tx1"/>
        </a:solidFill>
        <a:latin typeface="+mn-lt"/>
        <a:ea typeface="+mn-ea"/>
        <a:cs typeface="+mn-cs"/>
      </a:defRPr>
    </a:lvl1pPr>
    <a:lvl2pPr marL="457200" algn="l" defTabSz="914400" rtl="0">
      <a:defRPr sz="1800">
        <a:solidFill>
          <a:schemeClr val="tx1"/>
        </a:solidFill>
        <a:latin typeface="+mn-lt"/>
        <a:ea typeface="+mn-ea"/>
        <a:cs typeface="+mn-cs"/>
      </a:defRPr>
    </a:lvl2pPr>
    <a:lvl3pPr marL="914400" algn="l" defTabSz="914400" rtl="0">
      <a:defRPr sz="1800">
        <a:solidFill>
          <a:schemeClr val="tx1"/>
        </a:solidFill>
        <a:latin typeface="+mn-lt"/>
        <a:ea typeface="+mn-ea"/>
        <a:cs typeface="+mn-cs"/>
      </a:defRPr>
    </a:lvl3pPr>
    <a:lvl4pPr marL="1371600" algn="l" defTabSz="914400" rtl="0">
      <a:defRPr sz="1800">
        <a:solidFill>
          <a:schemeClr val="tx1"/>
        </a:solidFill>
        <a:latin typeface="+mn-lt"/>
        <a:ea typeface="+mn-ea"/>
        <a:cs typeface="+mn-cs"/>
      </a:defRPr>
    </a:lvl4pPr>
    <a:lvl5pPr marL="1828800" algn="l" defTabSz="914400" rtl="0">
      <a:defRPr sz="1800">
        <a:solidFill>
          <a:schemeClr val="tx1"/>
        </a:solidFill>
        <a:latin typeface="+mn-lt"/>
        <a:ea typeface="+mn-ea"/>
        <a:cs typeface="+mn-cs"/>
      </a:defRPr>
    </a:lvl5pPr>
    <a:lvl6pPr marL="2286000" algn="l" defTabSz="914400" rtl="0">
      <a:defRPr sz="1800">
        <a:solidFill>
          <a:schemeClr val="tx1"/>
        </a:solidFill>
        <a:latin typeface="+mn-lt"/>
        <a:ea typeface="+mn-ea"/>
        <a:cs typeface="+mn-cs"/>
      </a:defRPr>
    </a:lvl6pPr>
    <a:lvl7pPr marL="2743200" algn="l" defTabSz="914400" rtl="0">
      <a:defRPr sz="1800">
        <a:solidFill>
          <a:schemeClr val="tx1"/>
        </a:solidFill>
        <a:latin typeface="+mn-lt"/>
        <a:ea typeface="+mn-ea"/>
        <a:cs typeface="+mn-cs"/>
      </a:defRPr>
    </a:lvl7pPr>
    <a:lvl8pPr marL="3200400" algn="l" defTabSz="914400" rtl="0">
      <a:defRPr sz="1800">
        <a:solidFill>
          <a:schemeClr val="tx1"/>
        </a:solidFill>
        <a:latin typeface="+mn-lt"/>
        <a:ea typeface="+mn-ea"/>
        <a:cs typeface="+mn-cs"/>
      </a:defRPr>
    </a:lvl8pPr>
    <a:lvl9pPr marL="3657600" algn="l" defTabSz="914400" rtl="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7" d="100"/>
          <a:sy n="67" d="100"/>
        </p:scale>
        <p:origin x="42" y="-232"/>
      </p:cViewPr>
      <p:guideLst>
        <p:guide pos="3840"/>
        <p:guide pos="2160" orient="horz"/>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notesMaster" Target="notesMasters/notesMaster1.xml"/><Relationship Id="rId58" Type="http://schemas.openxmlformats.org/officeDocument/2006/relationships/presProps" Target="presProps.xml" /><Relationship Id="rId59" Type="http://schemas.openxmlformats.org/officeDocument/2006/relationships/tableStyles" Target="tableStyles.xml" /><Relationship Id="rId60"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1635325126"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895573342"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9A5ECC77-1AAA-4ECB-8F2E-968CFCE8901E}" type="datetimeFigureOut">
              <a:rPr lang="en-US"/>
              <a:t>10/29/2021</a:t>
            </a:fld>
            <a:endParaRPr lang="en-US"/>
          </a:p>
        </p:txBody>
      </p:sp>
      <p:sp>
        <p:nvSpPr>
          <p:cNvPr id="1156400411" name="Slide Image Placeholder 3"/>
          <p:cNvSpPr>
            <a:spLocks noChangeAspect="1" noGrp="1" noRo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984699443"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646093299"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512001018"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120DCEB2-4663-4520-ADAC-2453FAC616B8}"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a:defRPr sz="1200">
        <a:solidFill>
          <a:schemeClr val="tx1"/>
        </a:solidFill>
        <a:latin typeface="+mn-lt"/>
        <a:ea typeface="+mn-ea"/>
        <a:cs typeface="+mn-cs"/>
      </a:defRPr>
    </a:lvl1pPr>
    <a:lvl2pPr marL="457200" algn="l" defTabSz="914400" rtl="0">
      <a:defRPr sz="1200">
        <a:solidFill>
          <a:schemeClr val="tx1"/>
        </a:solidFill>
        <a:latin typeface="+mn-lt"/>
        <a:ea typeface="+mn-ea"/>
        <a:cs typeface="+mn-cs"/>
      </a:defRPr>
    </a:lvl2pPr>
    <a:lvl3pPr marL="914400" algn="l" defTabSz="914400" rtl="0">
      <a:defRPr sz="1200">
        <a:solidFill>
          <a:schemeClr val="tx1"/>
        </a:solidFill>
        <a:latin typeface="+mn-lt"/>
        <a:ea typeface="+mn-ea"/>
        <a:cs typeface="+mn-cs"/>
      </a:defRPr>
    </a:lvl3pPr>
    <a:lvl4pPr marL="1371600" algn="l" defTabSz="914400" rtl="0">
      <a:defRPr sz="1200">
        <a:solidFill>
          <a:schemeClr val="tx1"/>
        </a:solidFill>
        <a:latin typeface="+mn-lt"/>
        <a:ea typeface="+mn-ea"/>
        <a:cs typeface="+mn-cs"/>
      </a:defRPr>
    </a:lvl4pPr>
    <a:lvl5pPr marL="1828800" algn="l" defTabSz="914400" rtl="0">
      <a:defRPr sz="1200">
        <a:solidFill>
          <a:schemeClr val="tx1"/>
        </a:solidFill>
        <a:latin typeface="+mn-lt"/>
        <a:ea typeface="+mn-ea"/>
        <a:cs typeface="+mn-cs"/>
      </a:defRPr>
    </a:lvl5pPr>
    <a:lvl6pPr marL="2286000" algn="l" defTabSz="914400" rtl="0">
      <a:defRPr sz="1200">
        <a:solidFill>
          <a:schemeClr val="tx1"/>
        </a:solidFill>
        <a:latin typeface="+mn-lt"/>
        <a:ea typeface="+mn-ea"/>
        <a:cs typeface="+mn-cs"/>
      </a:defRPr>
    </a:lvl6pPr>
    <a:lvl7pPr marL="2743200" algn="l" defTabSz="914400" rtl="0">
      <a:defRPr sz="1200">
        <a:solidFill>
          <a:schemeClr val="tx1"/>
        </a:solidFill>
        <a:latin typeface="+mn-lt"/>
        <a:ea typeface="+mn-ea"/>
        <a:cs typeface="+mn-cs"/>
      </a:defRPr>
    </a:lvl7pPr>
    <a:lvl8pPr marL="3200400" algn="l" defTabSz="914400" rtl="0">
      <a:defRPr sz="1200">
        <a:solidFill>
          <a:schemeClr val="tx1"/>
        </a:solidFill>
        <a:latin typeface="+mn-lt"/>
        <a:ea typeface="+mn-ea"/>
        <a:cs typeface="+mn-cs"/>
      </a:defRPr>
    </a:lvl8pPr>
    <a:lvl9pPr marL="3657600" algn="l" defTabSz="914400" rtl="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45DE5DC-1711-C593-BEA0-F2F90536D031}" type="slidenum">
              <a:rPr/>
              <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09FB8D4-EE7B-CA1B-3559-0EFA8CF26EC2}" type="slidenum">
              <a:rPr/>
              <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248152A-939E-B8CA-9265-4E52A96E920F}" type="slidenum">
              <a:rPr/>
              <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4911E01-052A-164E-00ED-7B7CB41A089D}" type="slidenum">
              <a:rPr/>
              <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3AB9ED7-8CA0-41AC-81B0-BB82D155B291}" type="slidenum">
              <a:rPr/>
              <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8CB1946-7CD7-C4D6-188F-B00FD225124B}" type="slidenum">
              <a:rPr/>
              <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90AABB8-6D35-331F-3B49-BAF473D8DA07}" type="slidenum">
              <a:rPr/>
              <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627DBE5-B59D-2032-6606-68338881E879}" type="slidenum">
              <a:rPr/>
              <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0A5D817-46FB-278F-4C7D-CAC1E6E01888}" type="slidenum">
              <a:rPr/>
              <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9B9517B-E1EA-60FB-7839-8DEB35926111}" type="slidenum">
              <a:rPr/>
              <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797554144" name="Google Shape;127;g30914d5adf_21_65: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348780567" name="Google Shape;128;g30914d5adf_21_65: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228600" algn="l" rtl="0">
              <a:lnSpc>
                <a:spcPct val="114999"/>
              </a:lnSpc>
              <a:spcBef>
                <a:spcPts val="0"/>
              </a:spcBef>
              <a:spcAft>
                <a:spcPts val="0"/>
              </a:spcAft>
              <a:buClr>
                <a:schemeClr val="dk1"/>
              </a:buClr>
              <a:buSzPts val="1100"/>
              <a:buFont typeface="Arial"/>
              <a:buNone/>
              <a:defRPr/>
            </a:pPr>
            <a:r>
              <a:rPr lang="en" sz="1400">
                <a:solidFill>
                  <a:schemeClr val="dk2"/>
                </a:solidFill>
                <a:latin typeface="Times New Roman"/>
                <a:ea typeface="Times New Roman"/>
                <a:cs typeface="Times New Roman"/>
              </a:rPr>
              <a:t>This is our pipeline. From raw reads, at first, we are going to trim adapters and low quality reads. Then, we are going to assemble cleaned DNA fragments using different assembly methods - De novo assembly, reference assembly, and hybrid assembly. As a last step, we are going to evaluate the quality of our assembled DNA, improve them, and evaluate contamination. From here, my teammates are going to explain each step.</a:t>
            </a:r>
            <a:endParaRPr sz="1400">
              <a:solidFill>
                <a:schemeClr val="dk2"/>
              </a:solidFill>
              <a:latin typeface="Times New Roman"/>
              <a:ea typeface="Times New Roman"/>
              <a:cs typeface="Times New Roman"/>
            </a:endParaRPr>
          </a:p>
          <a:p>
            <a:pPr marL="0" lvl="0" indent="0" algn="l" rtl="0">
              <a:spcBef>
                <a:spcPts val="0"/>
              </a:spcBef>
              <a:spcAft>
                <a:spcPts val="0"/>
              </a:spcAft>
              <a:buNone/>
              <a:defRPr/>
            </a:pP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501A4CB-474F-B8C3-31DA-25DA004B87F7}" type="slidenum">
              <a:rPr/>
              <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0AAA7C2-4700-6DD4-16D4-79F068F9028E}" type="slidenum">
              <a:rPr/>
              <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C1F0EFE-DF8D-76DE-420C-6B964743B183}" type="slidenum">
              <a:rPr/>
              <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B91073C-D5D6-036A-C1FD-B15408D1C0F7}" type="slidenum">
              <a:rPr/>
              <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281FCBE-02A5-2826-20C4-2553B9F9CB28}" type="slidenum">
              <a:rPr/>
              <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8B515EE-9A92-747C-B03E-A550BD59FAA8}" type="slidenum">
              <a:rPr/>
              <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5F1C707-8FED-34A6-8D2E-F5D80CEDFB10}" type="slidenum">
              <a:rPr/>
              <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C5A41C6-8970-C249-C561-1AA82908829C}" type="slidenum">
              <a:rPr/>
              <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BB0753A-4E51-2433-03CA-1822E45CD69C}" type="slidenum">
              <a:rPr/>
              <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076410299" name="Google Shape;127;g30914d5adf_21_65: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847458608" name="Google Shape;128;g30914d5adf_21_65: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228600" algn="l" rtl="0">
              <a:lnSpc>
                <a:spcPct val="114999"/>
              </a:lnSpc>
              <a:spcBef>
                <a:spcPts val="0"/>
              </a:spcBef>
              <a:spcAft>
                <a:spcPts val="0"/>
              </a:spcAft>
              <a:buClr>
                <a:schemeClr val="dk1"/>
              </a:buClr>
              <a:buSzPts val="1100"/>
              <a:buFont typeface="Arial"/>
              <a:buNone/>
              <a:defRPr/>
            </a:pPr>
            <a:r>
              <a:rPr lang="en" sz="1400">
                <a:solidFill>
                  <a:schemeClr val="dk2"/>
                </a:solidFill>
                <a:latin typeface="Times New Roman"/>
                <a:ea typeface="Times New Roman"/>
                <a:cs typeface="Times New Roman"/>
              </a:rPr>
              <a:t>This is our pipeline. From raw reads, at first, we are going to trim adapters and low quality reads. Then, we are going to assemble cleaned DNA fragments using different assembly methods - De novo assembly, reference assembly, and hybrid assembly. As a last step, we are going to evaluate the quality of our assembled DNA, improve them, and evaluate contamination. From here, my teammates are going to explain each step.</a:t>
            </a:r>
            <a:endParaRPr sz="1400">
              <a:solidFill>
                <a:schemeClr val="dk2"/>
              </a:solidFill>
              <a:latin typeface="Times New Roman"/>
              <a:ea typeface="Times New Roman"/>
              <a:cs typeface="Times New Roman"/>
            </a:endParaRPr>
          </a:p>
          <a:p>
            <a:pPr marL="0" lvl="0" indent="0" algn="l" rtl="0">
              <a:spcBef>
                <a:spcPts val="0"/>
              </a:spcBef>
              <a:spcAft>
                <a:spcPts val="0"/>
              </a:spcAft>
              <a:buNone/>
              <a:defRPr/>
            </a:pP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D384408-F0F7-1697-32CB-E0A8E1C687B2}" type="slidenum">
              <a:rPr/>
              <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7460DFE-B3BB-29DC-F0BE-6663CBE8E7A2}" type="slidenum">
              <a:rPr/>
              <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E6AC99A-83E8-C137-089A-B58B5B6FC1A5}" type="slidenum">
              <a:rPr/>
              <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C28AD69-7EC8-2A85-BDD5-FE7CF3B9B557}" type="slidenum">
              <a:rPr/>
              <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7E570BB-333F-320B-1F5B-35151E9BDBE2}" type="slidenum">
              <a:rPr/>
              <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F0B73FC-9996-3530-A729-5B32E5C6A269}" type="slidenum">
              <a:rPr/>
              <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548034069" name="Google Shape;127;g30914d5adf_21_65: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392539972" name="Google Shape;128;g30914d5adf_21_65: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228600" algn="l" rtl="0">
              <a:lnSpc>
                <a:spcPct val="114999"/>
              </a:lnSpc>
              <a:spcBef>
                <a:spcPts val="0"/>
              </a:spcBef>
              <a:spcAft>
                <a:spcPts val="0"/>
              </a:spcAft>
              <a:buClr>
                <a:schemeClr val="dk1"/>
              </a:buClr>
              <a:buSzPts val="1100"/>
              <a:buFont typeface="Arial"/>
              <a:buNone/>
              <a:defRPr/>
            </a:pPr>
            <a:r>
              <a:rPr lang="en" sz="1400">
                <a:solidFill>
                  <a:schemeClr val="dk2"/>
                </a:solidFill>
                <a:latin typeface="Times New Roman"/>
                <a:ea typeface="Times New Roman"/>
                <a:cs typeface="Times New Roman"/>
              </a:rPr>
              <a:t>This is our pipeline. From raw reads, at first, we are going to trim adapters and low quality reads. Then, we are going to assemble cleaned DNA fragments using different assembly methods - De novo assembly, reference assembly, and hybrid assembly. As a last step, we are going to evaluate the quality of our assembled DNA, improve them, and evaluate contamination. From here, my teammates are going to explain each step.</a:t>
            </a:r>
            <a:endParaRPr sz="1400">
              <a:solidFill>
                <a:schemeClr val="dk2"/>
              </a:solidFill>
              <a:latin typeface="Times New Roman"/>
              <a:ea typeface="Times New Roman"/>
              <a:cs typeface="Times New Roman"/>
            </a:endParaRPr>
          </a:p>
          <a:p>
            <a:pPr marL="0" lvl="0" indent="0" algn="l" rtl="0">
              <a:spcBef>
                <a:spcPts val="0"/>
              </a:spcBef>
              <a:spcAft>
                <a:spcPts val="0"/>
              </a:spcAft>
              <a:buNone/>
              <a:defRPr/>
            </a:pPr>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29EE7B8-DE74-4DDF-47A1-46A7867BC7E9}" type="slidenum">
              <a:rPr/>
              <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2043178-9907-3230-0A28-93EAAF2A5DF0}" type="slidenum">
              <a:rPr/>
              <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276646B-6B4B-43EA-07D2-5667C7ACE873}" type="slidenum">
              <a:rPr/>
              <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2E2FA79-F705-B66C-58B6-21A8628533CB}" type="slidenum">
              <a:rPr/>
              <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0766108-8F3D-1264-9DC5-BCD099C31E70}" type="slidenum">
              <a:rPr/>
              <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DBBFF7D-6D92-EC3E-AEAB-94CAB12D5485}" type="slidenum">
              <a:rPr/>
              <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691056451" name="Google Shape;127;g30914d5adf_21_65: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914061332" name="Google Shape;128;g30914d5adf_21_65: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228600" algn="l" rtl="0">
              <a:lnSpc>
                <a:spcPct val="114999"/>
              </a:lnSpc>
              <a:spcBef>
                <a:spcPts val="0"/>
              </a:spcBef>
              <a:spcAft>
                <a:spcPts val="0"/>
              </a:spcAft>
              <a:buClr>
                <a:schemeClr val="dk1"/>
              </a:buClr>
              <a:buSzPts val="1100"/>
              <a:buFont typeface="Arial"/>
              <a:buNone/>
              <a:defRPr/>
            </a:pPr>
            <a:r>
              <a:rPr lang="en" sz="1400">
                <a:solidFill>
                  <a:schemeClr val="dk2"/>
                </a:solidFill>
                <a:latin typeface="Times New Roman"/>
                <a:ea typeface="Times New Roman"/>
                <a:cs typeface="Times New Roman"/>
              </a:rPr>
              <a:t>This is our pipeline. From raw reads, at first, we are going to trim adapters and low quality reads. Then, we are going to assemble cleaned DNA fragments using different assembly methods - De novo assembly, reference assembly, and hybrid assembly. As a last step, we are going to evaluate the quality of our assembled DNA, improve them, and evaluate contamination. From here, my teammates are going to explain each step.</a:t>
            </a:r>
            <a:endParaRPr sz="1400">
              <a:solidFill>
                <a:schemeClr val="dk2"/>
              </a:solidFill>
              <a:latin typeface="Times New Roman"/>
              <a:ea typeface="Times New Roman"/>
              <a:cs typeface="Times New Roman"/>
            </a:endParaRPr>
          </a:p>
          <a:p>
            <a:pPr marL="0" lvl="0" indent="0" algn="l" rtl="0">
              <a:spcBef>
                <a:spcPts val="0"/>
              </a:spcBef>
              <a:spcAft>
                <a:spcPts val="0"/>
              </a:spcAft>
              <a:buNone/>
              <a:defRPr/>
            </a:pPr>
            <a:endParaRPr sz="140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09687B9-E94A-AD07-9930-E48ECAF7B573}" type="slidenum">
              <a:rPr/>
              <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E4C4EA6-680D-690E-F9F1-660E73F6D956}" type="slidenum">
              <a:rPr/>
              <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21709E0-0059-9260-B92E-5C192C969E09}" type="slidenum">
              <a:rPr/>
              <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6FDEC15-919D-3AD3-A343-42E6BE65E66C}" type="slidenum">
              <a:rPr/>
              <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68DE695-E595-8B8F-8CE7-52DC95147757}" type="slidenum">
              <a:rPr/>
              <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164FCD8-60A8-302C-54F2-917E7F75157E}" type="slidenum">
              <a:rPr/>
              <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806085B-1CAD-5E41-9A8B-403063ABA053}" type="slidenum">
              <a:rPr/>
              <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85AA41C-6550-78EF-04A6-611CEE57E91F}" type="slidenum">
              <a:rPr/>
              <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71567612" name="Google Shape;127;g30914d5adf_21_65: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732983188" name="Google Shape;128;g30914d5adf_21_65: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228600" algn="l" rtl="0">
              <a:lnSpc>
                <a:spcPct val="114999"/>
              </a:lnSpc>
              <a:spcBef>
                <a:spcPts val="0"/>
              </a:spcBef>
              <a:spcAft>
                <a:spcPts val="0"/>
              </a:spcAft>
              <a:buClr>
                <a:schemeClr val="dk1"/>
              </a:buClr>
              <a:buSzPts val="1100"/>
              <a:buFont typeface="Arial"/>
              <a:buNone/>
              <a:defRPr/>
            </a:pPr>
            <a:r>
              <a:rPr lang="en" sz="1400">
                <a:solidFill>
                  <a:schemeClr val="dk2"/>
                </a:solidFill>
                <a:latin typeface="Times New Roman"/>
                <a:ea typeface="Times New Roman"/>
                <a:cs typeface="Times New Roman"/>
              </a:rPr>
              <a:t>This is our pipeline. From raw reads, at first, we are going to trim adapters and low quality reads. Then, we are going to assemble cleaned DNA fragments using different assembly methods - De novo assembly, reference assembly, and hybrid assembly. As a last step, we are going to evaluate the quality of our assembled DNA, improve them, and evaluate contamination. From here, my teammates are going to explain each step.</a:t>
            </a:r>
            <a:endParaRPr sz="1400">
              <a:solidFill>
                <a:schemeClr val="dk2"/>
              </a:solidFill>
              <a:latin typeface="Times New Roman"/>
              <a:ea typeface="Times New Roman"/>
              <a:cs typeface="Times New Roman"/>
            </a:endParaRPr>
          </a:p>
          <a:p>
            <a:pPr marL="0" lvl="0" indent="0" algn="l" rtl="0">
              <a:spcBef>
                <a:spcPts val="0"/>
              </a:spcBef>
              <a:spcAft>
                <a:spcPts val="0"/>
              </a:spcAft>
              <a:buNone/>
              <a:defRPr/>
            </a:pPr>
            <a:endParaRPr sz="14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040302113" name="Google Shape;127;g30914d5adf_21_65: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746770858" name="Google Shape;128;g30914d5adf_21_65: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228600" algn="l" rtl="0">
              <a:lnSpc>
                <a:spcPct val="114999"/>
              </a:lnSpc>
              <a:spcBef>
                <a:spcPts val="0"/>
              </a:spcBef>
              <a:spcAft>
                <a:spcPts val="0"/>
              </a:spcAft>
              <a:buClr>
                <a:schemeClr val="dk1"/>
              </a:buClr>
              <a:buSzPts val="1100"/>
              <a:buFont typeface="Arial"/>
              <a:buNone/>
              <a:defRPr/>
            </a:pPr>
            <a:r>
              <a:rPr lang="en" sz="1400">
                <a:solidFill>
                  <a:schemeClr val="dk2"/>
                </a:solidFill>
                <a:latin typeface="Times New Roman"/>
                <a:ea typeface="Times New Roman"/>
                <a:cs typeface="Times New Roman"/>
              </a:rPr>
              <a:t>This is our pipeline. From raw reads, at first, we are going to trim adapters and low quality reads. Then, we are going to assemble cleaned DNA fragments using different assembly methods - De novo assembly, reference assembly, and hybrid assembly. As a last step, we are going to evaluate the quality of our assembled DNA, improve them, and evaluate contamination. From here, my teammates are going to explain each step.</a:t>
            </a:r>
            <a:endParaRPr sz="1400">
              <a:solidFill>
                <a:schemeClr val="dk2"/>
              </a:solidFill>
              <a:latin typeface="Times New Roman"/>
              <a:ea typeface="Times New Roman"/>
              <a:cs typeface="Times New Roman"/>
            </a:endParaRPr>
          </a:p>
          <a:p>
            <a:pPr marL="0" lvl="0" indent="0" algn="l" rtl="0">
              <a:spcBef>
                <a:spcPts val="0"/>
              </a:spcBef>
              <a:spcAft>
                <a:spcPts val="0"/>
              </a:spcAft>
              <a:buNone/>
              <a:defRPr/>
            </a:pPr>
            <a:endParaRPr sz="14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F4E8996-701A-8564-4315-94551A340F5F}" type="slidenum">
              <a:rPr/>
              <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747997586" name="Google Shape;127;g30914d5adf_21_65:notes"/>
          <p:cNvSpPr>
            <a:spLocks noChangeAspect="1" noGrp="1" noRot="1"/>
          </p:cNvSpPr>
          <p:nvPr>
            <p:ph type="sldImg" idx="2"/>
          </p:nvPr>
        </p:nvSpPr>
        <p:spPr bwMode="auto">
          <a:xfrm>
            <a:off x="381000" y="685800"/>
            <a:ext cx="60960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2001553145" name="Google Shape;128;g30914d5adf_21_65:notes"/>
          <p:cNvSpPr txBox="1">
            <a:spLocks noGrp="1"/>
          </p:cNvSpPr>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228600" algn="l" rtl="0">
              <a:lnSpc>
                <a:spcPct val="114999"/>
              </a:lnSpc>
              <a:spcBef>
                <a:spcPts val="0"/>
              </a:spcBef>
              <a:spcAft>
                <a:spcPts val="0"/>
              </a:spcAft>
              <a:buClr>
                <a:schemeClr val="dk1"/>
              </a:buClr>
              <a:buSzPts val="1100"/>
              <a:buFont typeface="Arial"/>
              <a:buNone/>
              <a:defRPr/>
            </a:pPr>
            <a:r>
              <a:rPr lang="en" sz="1400">
                <a:solidFill>
                  <a:schemeClr val="dk2"/>
                </a:solidFill>
                <a:latin typeface="Times New Roman"/>
                <a:ea typeface="Times New Roman"/>
                <a:cs typeface="Times New Roman"/>
              </a:rPr>
              <a:t>This is our pipeline. From raw reads, at first, we are going to trim adapters and low quality reads. Then, we are going to assemble cleaned DNA fragments using different assembly methods - De novo assembly, reference assembly, and hybrid assembly. As a last step, we are going to evaluate the quality of our assembled DNA, improve them, and evaluate contamination. From here, my teammates are going to explain each step.</a:t>
            </a:r>
            <a:endParaRPr sz="1400">
              <a:solidFill>
                <a:schemeClr val="dk2"/>
              </a:solidFill>
              <a:latin typeface="Times New Roman"/>
              <a:ea typeface="Times New Roman"/>
              <a:cs typeface="Times New Roman"/>
            </a:endParaRPr>
          </a:p>
          <a:p>
            <a:pPr marL="0" lvl="0" indent="0" algn="l" rtl="0">
              <a:spcBef>
                <a:spcPts val="0"/>
              </a:spcBef>
              <a:spcAft>
                <a:spcPts val="0"/>
              </a:spcAft>
              <a:buNone/>
              <a:defRPr/>
            </a:pPr>
            <a:endParaRPr sz="14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A5361CE-2EC5-B466-4072-BE365064924F}" type="slidenum">
              <a:rPr/>
              <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F3FBF85-6E9F-6E17-03C4-8808F8140B74}" type="slidenum">
              <a:rPr/>
              <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4946B42-EEC0-3C2B-14E7-4B5577A2495F}" type="slidenum">
              <a:rPr/>
              <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CDA5623-A618-F585-4279-5FBC81D7892C}" type="slidenum">
              <a:rPr/>
              <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C6EB333-1C8F-669F-A8E9-BD3425C8C865}" type="slidenum">
              <a:rPr/>
              <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7B4F492-C75C-4E6A-D8B7-312BD2B4B5DE}" type="slidenum">
              <a:rPr/>
              <a:t/>
            </a:fld>
            <a:endParaR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1690456297"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a:p>
        </p:txBody>
      </p:sp>
      <p:sp>
        <p:nvSpPr>
          <p:cNvPr id="435176349"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1727283007" name="Date Placeholder 3"/>
          <p:cNvSpPr>
            <a:spLocks noGrp="1"/>
          </p:cNvSpPr>
          <p:nvPr>
            <p:ph type="dt" sz="half" idx="10"/>
          </p:nvPr>
        </p:nvSpPr>
        <p:spPr bwMode="auto"/>
        <p:txBody>
          <a:bodyPr/>
          <a:lstStyle/>
          <a:p>
            <a:pPr>
              <a:defRPr/>
            </a:pPr>
            <a:fld id="{14172FDA-A37B-4D2E-A1DC-1509F8E50779}" type="datetimeFigureOut">
              <a:rPr lang="en-US"/>
              <a:t>10/29/2021</a:t>
            </a:fld>
            <a:endParaRPr lang="en-US"/>
          </a:p>
        </p:txBody>
      </p:sp>
      <p:sp>
        <p:nvSpPr>
          <p:cNvPr id="2087433489" name="Footer Placeholder 4"/>
          <p:cNvSpPr>
            <a:spLocks noGrp="1"/>
          </p:cNvSpPr>
          <p:nvPr>
            <p:ph type="ftr" sz="quarter" idx="11"/>
          </p:nvPr>
        </p:nvSpPr>
        <p:spPr bwMode="auto"/>
        <p:txBody>
          <a:bodyPr/>
          <a:lstStyle/>
          <a:p>
            <a:pPr>
              <a:defRPr/>
            </a:pPr>
            <a:endParaRPr lang="en-US"/>
          </a:p>
        </p:txBody>
      </p:sp>
      <p:sp>
        <p:nvSpPr>
          <p:cNvPr id="1956138449" name="Slide Number Placeholder 5"/>
          <p:cNvSpPr>
            <a:spLocks noGrp="1"/>
          </p:cNvSpPr>
          <p:nvPr>
            <p:ph type="sldNum" sz="quarter" idx="12"/>
          </p:nvPr>
        </p:nvSpPr>
        <p:spPr bwMode="auto"/>
        <p:txBody>
          <a:bodyPr/>
          <a:lstStyle/>
          <a:p>
            <a:pPr>
              <a:defRPr/>
            </a:pPr>
            <a:fld id="{FF4E46FE-FD66-4C09-A9B1-0F45AB9EC0C5}"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855200317" name="Title 1"/>
          <p:cNvSpPr>
            <a:spLocks noGrp="1"/>
          </p:cNvSpPr>
          <p:nvPr>
            <p:ph type="title"/>
          </p:nvPr>
        </p:nvSpPr>
        <p:spPr bwMode="auto"/>
        <p:txBody>
          <a:bodyPr/>
          <a:lstStyle/>
          <a:p>
            <a:pPr>
              <a:defRPr/>
            </a:pPr>
            <a:r>
              <a:rPr lang="en-US"/>
              <a:t>Click to edit Master title style</a:t>
            </a:r>
            <a:endParaRPr/>
          </a:p>
        </p:txBody>
      </p:sp>
      <p:sp>
        <p:nvSpPr>
          <p:cNvPr id="1130351510"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910669736" name="Date Placeholder 3"/>
          <p:cNvSpPr>
            <a:spLocks noGrp="1"/>
          </p:cNvSpPr>
          <p:nvPr>
            <p:ph type="dt" sz="half" idx="10"/>
          </p:nvPr>
        </p:nvSpPr>
        <p:spPr bwMode="auto"/>
        <p:txBody>
          <a:bodyPr/>
          <a:lstStyle/>
          <a:p>
            <a:pPr>
              <a:defRPr/>
            </a:pPr>
            <a:fld id="{14172FDA-A37B-4D2E-A1DC-1509F8E50779}" type="datetimeFigureOut">
              <a:rPr lang="en-US"/>
              <a:t>10/29/2021</a:t>
            </a:fld>
            <a:endParaRPr lang="en-US"/>
          </a:p>
        </p:txBody>
      </p:sp>
      <p:sp>
        <p:nvSpPr>
          <p:cNvPr id="322731502" name="Footer Placeholder 4"/>
          <p:cNvSpPr>
            <a:spLocks noGrp="1"/>
          </p:cNvSpPr>
          <p:nvPr>
            <p:ph type="ftr" sz="quarter" idx="11"/>
          </p:nvPr>
        </p:nvSpPr>
        <p:spPr bwMode="auto"/>
        <p:txBody>
          <a:bodyPr/>
          <a:lstStyle/>
          <a:p>
            <a:pPr>
              <a:defRPr/>
            </a:pPr>
            <a:endParaRPr lang="en-US"/>
          </a:p>
        </p:txBody>
      </p:sp>
      <p:sp>
        <p:nvSpPr>
          <p:cNvPr id="1767548158" name="Slide Number Placeholder 5"/>
          <p:cNvSpPr>
            <a:spLocks noGrp="1"/>
          </p:cNvSpPr>
          <p:nvPr>
            <p:ph type="sldNum" sz="quarter" idx="12"/>
          </p:nvPr>
        </p:nvSpPr>
        <p:spPr bwMode="auto"/>
        <p:txBody>
          <a:bodyPr/>
          <a:lstStyle/>
          <a:p>
            <a:pPr>
              <a:defRPr/>
            </a:pPr>
            <a:fld id="{FF4E46FE-FD66-4C09-A9B1-0F45AB9EC0C5}"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262053179"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a:p>
        </p:txBody>
      </p:sp>
      <p:sp>
        <p:nvSpPr>
          <p:cNvPr id="573766074"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028925542" name="Date Placeholder 3"/>
          <p:cNvSpPr>
            <a:spLocks noGrp="1"/>
          </p:cNvSpPr>
          <p:nvPr>
            <p:ph type="dt" sz="half" idx="10"/>
          </p:nvPr>
        </p:nvSpPr>
        <p:spPr bwMode="auto"/>
        <p:txBody>
          <a:bodyPr/>
          <a:lstStyle/>
          <a:p>
            <a:pPr>
              <a:defRPr/>
            </a:pPr>
            <a:fld id="{14172FDA-A37B-4D2E-A1DC-1509F8E50779}" type="datetimeFigureOut">
              <a:rPr lang="en-US"/>
              <a:t>10/29/2021</a:t>
            </a:fld>
            <a:endParaRPr lang="en-US"/>
          </a:p>
        </p:txBody>
      </p:sp>
      <p:sp>
        <p:nvSpPr>
          <p:cNvPr id="1754996679" name="Footer Placeholder 4"/>
          <p:cNvSpPr>
            <a:spLocks noGrp="1"/>
          </p:cNvSpPr>
          <p:nvPr>
            <p:ph type="ftr" sz="quarter" idx="11"/>
          </p:nvPr>
        </p:nvSpPr>
        <p:spPr bwMode="auto"/>
        <p:txBody>
          <a:bodyPr/>
          <a:lstStyle/>
          <a:p>
            <a:pPr>
              <a:defRPr/>
            </a:pPr>
            <a:endParaRPr lang="en-US"/>
          </a:p>
        </p:txBody>
      </p:sp>
      <p:sp>
        <p:nvSpPr>
          <p:cNvPr id="767677400" name="Slide Number Placeholder 5"/>
          <p:cNvSpPr>
            <a:spLocks noGrp="1"/>
          </p:cNvSpPr>
          <p:nvPr>
            <p:ph type="sldNum" sz="quarter" idx="12"/>
          </p:nvPr>
        </p:nvSpPr>
        <p:spPr bwMode="auto"/>
        <p:txBody>
          <a:bodyPr/>
          <a:lstStyle/>
          <a:p>
            <a:pPr>
              <a:defRPr/>
            </a:pPr>
            <a:fld id="{FF4E46FE-FD66-4C09-A9B1-0F45AB9EC0C5}" type="slidenum">
              <a:rPr lang="en-US"/>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body" preserve="0" showMasterPhAnim="0" showMasterSp="1" type="tx" userDrawn="1">
  <p:cSld name="Title and body">
    <p:spTree>
      <p:nvGrpSpPr>
        <p:cNvPr id="1" name=""/>
        <p:cNvGrpSpPr/>
        <p:nvPr/>
      </p:nvGrpSpPr>
      <p:grpSpPr bwMode="auto">
        <a:xfrm>
          <a:off x="0" y="0"/>
          <a:ext cx="0" cy="0"/>
          <a:chOff x="0" y="0"/>
          <a:chExt cx="0" cy="0"/>
        </a:xfrm>
      </p:grpSpPr>
      <p:sp>
        <p:nvSpPr>
          <p:cNvPr id="1509012584" name="Google Shape;17;p4"/>
          <p:cNvSpPr txBox="1">
            <a:spLocks noGrp="1"/>
          </p:cNvSpPr>
          <p:nvPr>
            <p:ph type="title"/>
          </p:nvPr>
        </p:nvSpPr>
        <p:spPr bwMode="auto">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pPr>
              <a:defRPr/>
            </a:pPr>
            <a:endParaRPr/>
          </a:p>
        </p:txBody>
      </p:sp>
      <p:sp>
        <p:nvSpPr>
          <p:cNvPr id="84352567" name="Google Shape;18;p4"/>
          <p:cNvSpPr txBox="1">
            <a:spLocks noGrp="1"/>
          </p:cNvSpPr>
          <p:nvPr>
            <p:ph type="body" idx="1"/>
          </p:nvPr>
        </p:nvSpPr>
        <p:spPr bwMode="auto">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pPr>
              <a:defRPr/>
            </a:pPr>
            <a:endParaRPr/>
          </a:p>
        </p:txBody>
      </p:sp>
      <p:sp>
        <p:nvSpPr>
          <p:cNvPr id="1585321231" name="Google Shape;19;p4"/>
          <p:cNvSpPr txBox="1">
            <a:spLocks noGrp="1"/>
          </p:cNvSpPr>
          <p:nvPr>
            <p:ph type="sldNum" idx="12"/>
          </p:nvPr>
        </p:nvSpPr>
        <p:spPr bwMode="auto">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defRPr/>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1941010654" name="Title 1"/>
          <p:cNvSpPr>
            <a:spLocks noGrp="1"/>
          </p:cNvSpPr>
          <p:nvPr>
            <p:ph type="title"/>
          </p:nvPr>
        </p:nvSpPr>
        <p:spPr bwMode="auto"/>
        <p:txBody>
          <a:bodyPr/>
          <a:lstStyle/>
          <a:p>
            <a:pPr>
              <a:defRPr/>
            </a:pPr>
            <a:r>
              <a:rPr lang="en-US"/>
              <a:t>Click to edit Master title style</a:t>
            </a:r>
            <a:endParaRPr/>
          </a:p>
        </p:txBody>
      </p:sp>
      <p:sp>
        <p:nvSpPr>
          <p:cNvPr id="1800749294"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081540901" name="Date Placeholder 3"/>
          <p:cNvSpPr>
            <a:spLocks noGrp="1"/>
          </p:cNvSpPr>
          <p:nvPr>
            <p:ph type="dt" sz="half" idx="10"/>
          </p:nvPr>
        </p:nvSpPr>
        <p:spPr bwMode="auto"/>
        <p:txBody>
          <a:bodyPr/>
          <a:lstStyle/>
          <a:p>
            <a:pPr>
              <a:defRPr/>
            </a:pPr>
            <a:fld id="{14172FDA-A37B-4D2E-A1DC-1509F8E50779}" type="datetimeFigureOut">
              <a:rPr lang="en-US"/>
              <a:t>10/29/2021</a:t>
            </a:fld>
            <a:endParaRPr lang="en-US"/>
          </a:p>
        </p:txBody>
      </p:sp>
      <p:sp>
        <p:nvSpPr>
          <p:cNvPr id="2072128982" name="Footer Placeholder 4"/>
          <p:cNvSpPr>
            <a:spLocks noGrp="1"/>
          </p:cNvSpPr>
          <p:nvPr>
            <p:ph type="ftr" sz="quarter" idx="11"/>
          </p:nvPr>
        </p:nvSpPr>
        <p:spPr bwMode="auto"/>
        <p:txBody>
          <a:bodyPr/>
          <a:lstStyle/>
          <a:p>
            <a:pPr>
              <a:defRPr/>
            </a:pPr>
            <a:endParaRPr lang="en-US"/>
          </a:p>
        </p:txBody>
      </p:sp>
      <p:sp>
        <p:nvSpPr>
          <p:cNvPr id="1740637644" name="Slide Number Placeholder 5"/>
          <p:cNvSpPr>
            <a:spLocks noGrp="1"/>
          </p:cNvSpPr>
          <p:nvPr>
            <p:ph type="sldNum" sz="quarter" idx="12"/>
          </p:nvPr>
        </p:nvSpPr>
        <p:spPr bwMode="auto"/>
        <p:txBody>
          <a:bodyPr/>
          <a:lstStyle/>
          <a:p>
            <a:pPr>
              <a:defRPr/>
            </a:pPr>
            <a:fld id="{FF4E46FE-FD66-4C09-A9B1-0F45AB9EC0C5}"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1422511233"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a:p>
        </p:txBody>
      </p:sp>
      <p:sp>
        <p:nvSpPr>
          <p:cNvPr id="709807504"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418772318" name="Date Placeholder 3"/>
          <p:cNvSpPr>
            <a:spLocks noGrp="1"/>
          </p:cNvSpPr>
          <p:nvPr>
            <p:ph type="dt" sz="half" idx="10"/>
          </p:nvPr>
        </p:nvSpPr>
        <p:spPr bwMode="auto"/>
        <p:txBody>
          <a:bodyPr/>
          <a:lstStyle/>
          <a:p>
            <a:pPr>
              <a:defRPr/>
            </a:pPr>
            <a:fld id="{14172FDA-A37B-4D2E-A1DC-1509F8E50779}" type="datetimeFigureOut">
              <a:rPr lang="en-US"/>
              <a:t>10/29/2021</a:t>
            </a:fld>
            <a:endParaRPr lang="en-US"/>
          </a:p>
        </p:txBody>
      </p:sp>
      <p:sp>
        <p:nvSpPr>
          <p:cNvPr id="1521978452" name="Footer Placeholder 4"/>
          <p:cNvSpPr>
            <a:spLocks noGrp="1"/>
          </p:cNvSpPr>
          <p:nvPr>
            <p:ph type="ftr" sz="quarter" idx="11"/>
          </p:nvPr>
        </p:nvSpPr>
        <p:spPr bwMode="auto"/>
        <p:txBody>
          <a:bodyPr/>
          <a:lstStyle/>
          <a:p>
            <a:pPr>
              <a:defRPr/>
            </a:pPr>
            <a:endParaRPr lang="en-US"/>
          </a:p>
        </p:txBody>
      </p:sp>
      <p:sp>
        <p:nvSpPr>
          <p:cNvPr id="758382954" name="Slide Number Placeholder 5"/>
          <p:cNvSpPr>
            <a:spLocks noGrp="1"/>
          </p:cNvSpPr>
          <p:nvPr>
            <p:ph type="sldNum" sz="quarter" idx="12"/>
          </p:nvPr>
        </p:nvSpPr>
        <p:spPr bwMode="auto"/>
        <p:txBody>
          <a:bodyPr/>
          <a:lstStyle/>
          <a:p>
            <a:pPr>
              <a:defRPr/>
            </a:pPr>
            <a:fld id="{FF4E46FE-FD66-4C09-A9B1-0F45AB9EC0C5}"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1053877409" name="Title 1"/>
          <p:cNvSpPr>
            <a:spLocks noGrp="1"/>
          </p:cNvSpPr>
          <p:nvPr>
            <p:ph type="title"/>
          </p:nvPr>
        </p:nvSpPr>
        <p:spPr bwMode="auto"/>
        <p:txBody>
          <a:bodyPr/>
          <a:lstStyle/>
          <a:p>
            <a:pPr>
              <a:defRPr/>
            </a:pPr>
            <a:r>
              <a:rPr lang="en-US"/>
              <a:t>Click to edit Master title style</a:t>
            </a:r>
            <a:endParaRPr/>
          </a:p>
        </p:txBody>
      </p:sp>
      <p:sp>
        <p:nvSpPr>
          <p:cNvPr id="1432618499"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039634239"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572311215" name="Date Placeholder 4"/>
          <p:cNvSpPr>
            <a:spLocks noGrp="1"/>
          </p:cNvSpPr>
          <p:nvPr>
            <p:ph type="dt" sz="half" idx="10"/>
          </p:nvPr>
        </p:nvSpPr>
        <p:spPr bwMode="auto"/>
        <p:txBody>
          <a:bodyPr/>
          <a:lstStyle/>
          <a:p>
            <a:pPr>
              <a:defRPr/>
            </a:pPr>
            <a:fld id="{14172FDA-A37B-4D2E-A1DC-1509F8E50779}" type="datetimeFigureOut">
              <a:rPr lang="en-US"/>
              <a:t>10/29/2021</a:t>
            </a:fld>
            <a:endParaRPr lang="en-US"/>
          </a:p>
        </p:txBody>
      </p:sp>
      <p:sp>
        <p:nvSpPr>
          <p:cNvPr id="1732911668" name="Footer Placeholder 5"/>
          <p:cNvSpPr>
            <a:spLocks noGrp="1"/>
          </p:cNvSpPr>
          <p:nvPr>
            <p:ph type="ftr" sz="quarter" idx="11"/>
          </p:nvPr>
        </p:nvSpPr>
        <p:spPr bwMode="auto"/>
        <p:txBody>
          <a:bodyPr/>
          <a:lstStyle/>
          <a:p>
            <a:pPr>
              <a:defRPr/>
            </a:pPr>
            <a:endParaRPr lang="en-US"/>
          </a:p>
        </p:txBody>
      </p:sp>
      <p:sp>
        <p:nvSpPr>
          <p:cNvPr id="730787804" name="Slide Number Placeholder 6"/>
          <p:cNvSpPr>
            <a:spLocks noGrp="1"/>
          </p:cNvSpPr>
          <p:nvPr>
            <p:ph type="sldNum" sz="quarter" idx="12"/>
          </p:nvPr>
        </p:nvSpPr>
        <p:spPr bwMode="auto"/>
        <p:txBody>
          <a:bodyPr/>
          <a:lstStyle/>
          <a:p>
            <a:pPr>
              <a:defRPr/>
            </a:pPr>
            <a:fld id="{FF4E46FE-FD66-4C09-A9B1-0F45AB9EC0C5}"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1758120009" name="Title 1"/>
          <p:cNvSpPr>
            <a:spLocks noGrp="1"/>
          </p:cNvSpPr>
          <p:nvPr>
            <p:ph type="title"/>
          </p:nvPr>
        </p:nvSpPr>
        <p:spPr bwMode="auto">
          <a:xfrm>
            <a:off x="839788" y="365125"/>
            <a:ext cx="10515600" cy="1325563"/>
          </a:xfrm>
        </p:spPr>
        <p:txBody>
          <a:bodyPr/>
          <a:lstStyle/>
          <a:p>
            <a:pPr>
              <a:defRPr/>
            </a:pPr>
            <a:r>
              <a:rPr lang="en-US"/>
              <a:t>Click to edit Master title style</a:t>
            </a:r>
            <a:endParaRPr/>
          </a:p>
        </p:txBody>
      </p:sp>
      <p:sp>
        <p:nvSpPr>
          <p:cNvPr id="22528070"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764187792"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019309066"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576257618"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57432502" name="Date Placeholder 6"/>
          <p:cNvSpPr>
            <a:spLocks noGrp="1"/>
          </p:cNvSpPr>
          <p:nvPr>
            <p:ph type="dt" sz="half" idx="10"/>
          </p:nvPr>
        </p:nvSpPr>
        <p:spPr bwMode="auto"/>
        <p:txBody>
          <a:bodyPr/>
          <a:lstStyle/>
          <a:p>
            <a:pPr>
              <a:defRPr/>
            </a:pPr>
            <a:fld id="{14172FDA-A37B-4D2E-A1DC-1509F8E50779}" type="datetimeFigureOut">
              <a:rPr lang="en-US"/>
              <a:t>10/29/2021</a:t>
            </a:fld>
            <a:endParaRPr lang="en-US"/>
          </a:p>
        </p:txBody>
      </p:sp>
      <p:sp>
        <p:nvSpPr>
          <p:cNvPr id="1958380123" name="Footer Placeholder 7"/>
          <p:cNvSpPr>
            <a:spLocks noGrp="1"/>
          </p:cNvSpPr>
          <p:nvPr>
            <p:ph type="ftr" sz="quarter" idx="11"/>
          </p:nvPr>
        </p:nvSpPr>
        <p:spPr bwMode="auto"/>
        <p:txBody>
          <a:bodyPr/>
          <a:lstStyle/>
          <a:p>
            <a:pPr>
              <a:defRPr/>
            </a:pPr>
            <a:endParaRPr lang="en-US"/>
          </a:p>
        </p:txBody>
      </p:sp>
      <p:sp>
        <p:nvSpPr>
          <p:cNvPr id="1480270337" name="Slide Number Placeholder 8"/>
          <p:cNvSpPr>
            <a:spLocks noGrp="1"/>
          </p:cNvSpPr>
          <p:nvPr>
            <p:ph type="sldNum" sz="quarter" idx="12"/>
          </p:nvPr>
        </p:nvSpPr>
        <p:spPr bwMode="auto"/>
        <p:txBody>
          <a:bodyPr/>
          <a:lstStyle/>
          <a:p>
            <a:pPr>
              <a:defRPr/>
            </a:pPr>
            <a:fld id="{FF4E46FE-FD66-4C09-A9B1-0F45AB9EC0C5}"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1613691318" name="Title 1"/>
          <p:cNvSpPr>
            <a:spLocks noGrp="1"/>
          </p:cNvSpPr>
          <p:nvPr>
            <p:ph type="title"/>
          </p:nvPr>
        </p:nvSpPr>
        <p:spPr bwMode="auto"/>
        <p:txBody>
          <a:bodyPr/>
          <a:lstStyle/>
          <a:p>
            <a:pPr>
              <a:defRPr/>
            </a:pPr>
            <a:r>
              <a:rPr lang="en-US"/>
              <a:t>Click to edit Master title style</a:t>
            </a:r>
            <a:endParaRPr/>
          </a:p>
        </p:txBody>
      </p:sp>
      <p:sp>
        <p:nvSpPr>
          <p:cNvPr id="1734872907" name="Date Placeholder 2"/>
          <p:cNvSpPr>
            <a:spLocks noGrp="1"/>
          </p:cNvSpPr>
          <p:nvPr>
            <p:ph type="dt" sz="half" idx="10"/>
          </p:nvPr>
        </p:nvSpPr>
        <p:spPr bwMode="auto"/>
        <p:txBody>
          <a:bodyPr/>
          <a:lstStyle/>
          <a:p>
            <a:pPr>
              <a:defRPr/>
            </a:pPr>
            <a:fld id="{14172FDA-A37B-4D2E-A1DC-1509F8E50779}" type="datetimeFigureOut">
              <a:rPr lang="en-US"/>
              <a:t>10/29/2021</a:t>
            </a:fld>
            <a:endParaRPr lang="en-US"/>
          </a:p>
        </p:txBody>
      </p:sp>
      <p:sp>
        <p:nvSpPr>
          <p:cNvPr id="796982024" name="Footer Placeholder 3"/>
          <p:cNvSpPr>
            <a:spLocks noGrp="1"/>
          </p:cNvSpPr>
          <p:nvPr>
            <p:ph type="ftr" sz="quarter" idx="11"/>
          </p:nvPr>
        </p:nvSpPr>
        <p:spPr bwMode="auto"/>
        <p:txBody>
          <a:bodyPr/>
          <a:lstStyle/>
          <a:p>
            <a:pPr>
              <a:defRPr/>
            </a:pPr>
            <a:endParaRPr lang="en-US"/>
          </a:p>
        </p:txBody>
      </p:sp>
      <p:sp>
        <p:nvSpPr>
          <p:cNvPr id="974973226" name="Slide Number Placeholder 4"/>
          <p:cNvSpPr>
            <a:spLocks noGrp="1"/>
          </p:cNvSpPr>
          <p:nvPr>
            <p:ph type="sldNum" sz="quarter" idx="12"/>
          </p:nvPr>
        </p:nvSpPr>
        <p:spPr bwMode="auto"/>
        <p:txBody>
          <a:bodyPr/>
          <a:lstStyle/>
          <a:p>
            <a:pPr>
              <a:defRPr/>
            </a:pPr>
            <a:fld id="{FF4E46FE-FD66-4C09-A9B1-0F45AB9EC0C5}"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1342355511" name="Date Placeholder 1"/>
          <p:cNvSpPr>
            <a:spLocks noGrp="1"/>
          </p:cNvSpPr>
          <p:nvPr>
            <p:ph type="dt" sz="half" idx="10"/>
          </p:nvPr>
        </p:nvSpPr>
        <p:spPr bwMode="auto"/>
        <p:txBody>
          <a:bodyPr/>
          <a:lstStyle/>
          <a:p>
            <a:pPr>
              <a:defRPr/>
            </a:pPr>
            <a:fld id="{14172FDA-A37B-4D2E-A1DC-1509F8E50779}" type="datetimeFigureOut">
              <a:rPr lang="en-US"/>
              <a:t>10/29/2021</a:t>
            </a:fld>
            <a:endParaRPr lang="en-US"/>
          </a:p>
        </p:txBody>
      </p:sp>
      <p:sp>
        <p:nvSpPr>
          <p:cNvPr id="130306298" name="Footer Placeholder 2"/>
          <p:cNvSpPr>
            <a:spLocks noGrp="1"/>
          </p:cNvSpPr>
          <p:nvPr>
            <p:ph type="ftr" sz="quarter" idx="11"/>
          </p:nvPr>
        </p:nvSpPr>
        <p:spPr bwMode="auto"/>
        <p:txBody>
          <a:bodyPr/>
          <a:lstStyle/>
          <a:p>
            <a:pPr>
              <a:defRPr/>
            </a:pPr>
            <a:endParaRPr lang="en-US"/>
          </a:p>
        </p:txBody>
      </p:sp>
      <p:sp>
        <p:nvSpPr>
          <p:cNvPr id="212617571" name="Slide Number Placeholder 3"/>
          <p:cNvSpPr>
            <a:spLocks noGrp="1"/>
          </p:cNvSpPr>
          <p:nvPr>
            <p:ph type="sldNum" sz="quarter" idx="12"/>
          </p:nvPr>
        </p:nvSpPr>
        <p:spPr bwMode="auto"/>
        <p:txBody>
          <a:bodyPr/>
          <a:lstStyle/>
          <a:p>
            <a:pPr>
              <a:defRPr/>
            </a:pPr>
            <a:fld id="{FF4E46FE-FD66-4C09-A9B1-0F45AB9EC0C5}"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57475846"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35277975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151108715"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573064647" name="Date Placeholder 4"/>
          <p:cNvSpPr>
            <a:spLocks noGrp="1"/>
          </p:cNvSpPr>
          <p:nvPr>
            <p:ph type="dt" sz="half" idx="10"/>
          </p:nvPr>
        </p:nvSpPr>
        <p:spPr bwMode="auto"/>
        <p:txBody>
          <a:bodyPr/>
          <a:lstStyle/>
          <a:p>
            <a:pPr>
              <a:defRPr/>
            </a:pPr>
            <a:fld id="{14172FDA-A37B-4D2E-A1DC-1509F8E50779}" type="datetimeFigureOut">
              <a:rPr lang="en-US"/>
              <a:t>10/29/2021</a:t>
            </a:fld>
            <a:endParaRPr lang="en-US"/>
          </a:p>
        </p:txBody>
      </p:sp>
      <p:sp>
        <p:nvSpPr>
          <p:cNvPr id="56020452" name="Footer Placeholder 5"/>
          <p:cNvSpPr>
            <a:spLocks noGrp="1"/>
          </p:cNvSpPr>
          <p:nvPr>
            <p:ph type="ftr" sz="quarter" idx="11"/>
          </p:nvPr>
        </p:nvSpPr>
        <p:spPr bwMode="auto"/>
        <p:txBody>
          <a:bodyPr/>
          <a:lstStyle/>
          <a:p>
            <a:pPr>
              <a:defRPr/>
            </a:pPr>
            <a:endParaRPr lang="en-US"/>
          </a:p>
        </p:txBody>
      </p:sp>
      <p:sp>
        <p:nvSpPr>
          <p:cNvPr id="781916456" name="Slide Number Placeholder 6"/>
          <p:cNvSpPr>
            <a:spLocks noGrp="1"/>
          </p:cNvSpPr>
          <p:nvPr>
            <p:ph type="sldNum" sz="quarter" idx="12"/>
          </p:nvPr>
        </p:nvSpPr>
        <p:spPr bwMode="auto"/>
        <p:txBody>
          <a:bodyPr/>
          <a:lstStyle/>
          <a:p>
            <a:pPr>
              <a:defRPr/>
            </a:pPr>
            <a:fld id="{FF4E46FE-FD66-4C09-A9B1-0F45AB9EC0C5}"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833657071"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1089997953" name="Picture Placeholder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1662896516"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003774385" name="Date Placeholder 4"/>
          <p:cNvSpPr>
            <a:spLocks noGrp="1"/>
          </p:cNvSpPr>
          <p:nvPr>
            <p:ph type="dt" sz="half" idx="10"/>
          </p:nvPr>
        </p:nvSpPr>
        <p:spPr bwMode="auto"/>
        <p:txBody>
          <a:bodyPr/>
          <a:lstStyle/>
          <a:p>
            <a:pPr>
              <a:defRPr/>
            </a:pPr>
            <a:fld id="{14172FDA-A37B-4D2E-A1DC-1509F8E50779}" type="datetimeFigureOut">
              <a:rPr lang="en-US"/>
              <a:t>10/29/2021</a:t>
            </a:fld>
            <a:endParaRPr lang="en-US"/>
          </a:p>
        </p:txBody>
      </p:sp>
      <p:sp>
        <p:nvSpPr>
          <p:cNvPr id="33055186" name="Footer Placeholder 5"/>
          <p:cNvSpPr>
            <a:spLocks noGrp="1"/>
          </p:cNvSpPr>
          <p:nvPr>
            <p:ph type="ftr" sz="quarter" idx="11"/>
          </p:nvPr>
        </p:nvSpPr>
        <p:spPr bwMode="auto"/>
        <p:txBody>
          <a:bodyPr/>
          <a:lstStyle/>
          <a:p>
            <a:pPr>
              <a:defRPr/>
            </a:pPr>
            <a:endParaRPr lang="en-US"/>
          </a:p>
        </p:txBody>
      </p:sp>
      <p:sp>
        <p:nvSpPr>
          <p:cNvPr id="1191053693" name="Slide Number Placeholder 6"/>
          <p:cNvSpPr>
            <a:spLocks noGrp="1"/>
          </p:cNvSpPr>
          <p:nvPr>
            <p:ph type="sldNum" sz="quarter" idx="12"/>
          </p:nvPr>
        </p:nvSpPr>
        <p:spPr bwMode="auto"/>
        <p:txBody>
          <a:bodyPr/>
          <a:lstStyle/>
          <a:p>
            <a:pPr>
              <a:defRPr/>
            </a:pPr>
            <a:fld id="{FF4E46FE-FD66-4C09-A9B1-0F45AB9EC0C5}"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1206147204"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1946078889"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221146058"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14172FDA-A37B-4D2E-A1DC-1509F8E50779}" type="datetimeFigureOut">
              <a:rPr lang="en-US"/>
              <a:t>10/29/2021</a:t>
            </a:fld>
            <a:endParaRPr lang="en-US"/>
          </a:p>
        </p:txBody>
      </p:sp>
      <p:sp>
        <p:nvSpPr>
          <p:cNvPr id="377853641"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1809392144"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F4E46FE-FD66-4C09-A9B1-0F45AB9EC0C5}"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a:lnSpc>
          <a:spcPct val="90000"/>
        </a:lnSpc>
        <a:spcBef>
          <a:spcPts val="0"/>
        </a:spcBef>
        <a:buNone/>
        <a:defRPr sz="440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rtl="0">
        <a:defRPr sz="1800">
          <a:solidFill>
            <a:schemeClr val="tx1"/>
          </a:solidFill>
          <a:latin typeface="+mn-lt"/>
          <a:ea typeface="+mn-ea"/>
          <a:cs typeface="+mn-cs"/>
        </a:defRPr>
      </a:lvl1pPr>
      <a:lvl2pPr marL="457200" algn="l" defTabSz="914400" rtl="0">
        <a:defRPr sz="1800">
          <a:solidFill>
            <a:schemeClr val="tx1"/>
          </a:solidFill>
          <a:latin typeface="+mn-lt"/>
          <a:ea typeface="+mn-ea"/>
          <a:cs typeface="+mn-cs"/>
        </a:defRPr>
      </a:lvl2pPr>
      <a:lvl3pPr marL="914400" algn="l" defTabSz="914400" rtl="0">
        <a:defRPr sz="1800">
          <a:solidFill>
            <a:schemeClr val="tx1"/>
          </a:solidFill>
          <a:latin typeface="+mn-lt"/>
          <a:ea typeface="+mn-ea"/>
          <a:cs typeface="+mn-cs"/>
        </a:defRPr>
      </a:lvl3pPr>
      <a:lvl4pPr marL="1371600" algn="l" defTabSz="914400" rtl="0">
        <a:defRPr sz="1800">
          <a:solidFill>
            <a:schemeClr val="tx1"/>
          </a:solidFill>
          <a:latin typeface="+mn-lt"/>
          <a:ea typeface="+mn-ea"/>
          <a:cs typeface="+mn-cs"/>
        </a:defRPr>
      </a:lvl4pPr>
      <a:lvl5pPr marL="1828800" algn="l" defTabSz="914400" rtl="0">
        <a:defRPr sz="1800">
          <a:solidFill>
            <a:schemeClr val="tx1"/>
          </a:solidFill>
          <a:latin typeface="+mn-lt"/>
          <a:ea typeface="+mn-ea"/>
          <a:cs typeface="+mn-cs"/>
        </a:defRPr>
      </a:lvl5pPr>
      <a:lvl6pPr marL="2286000" algn="l" defTabSz="914400" rtl="0">
        <a:defRPr sz="1800">
          <a:solidFill>
            <a:schemeClr val="tx1"/>
          </a:solidFill>
          <a:latin typeface="+mn-lt"/>
          <a:ea typeface="+mn-ea"/>
          <a:cs typeface="+mn-cs"/>
        </a:defRPr>
      </a:lvl6pPr>
      <a:lvl7pPr marL="2743200" algn="l" defTabSz="914400" rtl="0">
        <a:defRPr sz="1800">
          <a:solidFill>
            <a:schemeClr val="tx1"/>
          </a:solidFill>
          <a:latin typeface="+mn-lt"/>
          <a:ea typeface="+mn-ea"/>
          <a:cs typeface="+mn-cs"/>
        </a:defRPr>
      </a:lvl7pPr>
      <a:lvl8pPr marL="3200400" algn="l" defTabSz="914400" rtl="0">
        <a:defRPr sz="1800">
          <a:solidFill>
            <a:schemeClr val="tx1"/>
          </a:solidFill>
          <a:latin typeface="+mn-lt"/>
          <a:ea typeface="+mn-ea"/>
          <a:cs typeface="+mn-cs"/>
        </a:defRPr>
      </a:lvl8pPr>
      <a:lvl9pPr marL="3657600" algn="l" defTabSz="914400" rtl="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vraghu2@emory.edu" TargetMode="External"/><Relationship Id="rId4" Type="http://schemas.openxmlformats.org/officeDocument/2006/relationships/hyperlink" Target="https://join.slack.com/t/dsacdatavisualization/shared_invite/zt-n8og4puv-dXJF0sPciQ2hWib7GcKPdw" TargetMode="External"/><Relationship Id="rId5" Type="http://schemas.openxmlformats.org/officeDocument/2006/relationships/image" Target="../media/image1.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notepad-plus-plus.org/" TargetMode="External"/><Relationship Id="rId4" Type="http://schemas.openxmlformats.org/officeDocument/2006/relationships/hyperlink" Target="https://www.sublimetext.com/download"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notepad-plus-plus.org/" TargetMode="External"/><Relationship Id="rId4" Type="http://schemas.openxmlformats.org/officeDocument/2006/relationships/hyperlink" Target="https://www.sublimetext.com/download" TargetMode="Externa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notepad-plus-plus.org/" TargetMode="External"/><Relationship Id="rId4" Type="http://schemas.openxmlformats.org/officeDocument/2006/relationships/hyperlink" Target="https://www.sublimetext.com/download" TargetMode="Externa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notepad-plus-plus.org/" TargetMode="External"/><Relationship Id="rId4" Type="http://schemas.openxmlformats.org/officeDocument/2006/relationships/hyperlink" Target="https://www.sublimetext.com/download" TargetMode="Externa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bioinformatics.babraham.ac.uk/projects/fastqc/" TargetMode="External"/><Relationship Id="rId4" Type="http://schemas.openxmlformats.org/officeDocument/2006/relationships/hyperlink" Target="https://www.multiqc.info/" TargetMode="Externa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hyperlink" Target="https://www.bioinformatics.babraham.ac.uk/projects/trim_galore/" TargetMode="External"/><Relationship Id="rId5" Type="http://schemas.openxmlformats.org/officeDocument/2006/relationships/hyperlink" Target="http://www.usadellab.org/cms/?page=trimmomatic" TargetMode="External"/><Relationship Id="rId6" Type="http://schemas.openxmlformats.org/officeDocument/2006/relationships/hyperlink" Target="https://cutadapt.readthedocs.io/en/stable/" TargetMode="External"/><Relationship Id="rId7" Type="http://schemas.openxmlformats.org/officeDocument/2006/relationships/image" Target="../media/image6.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9.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darlinglab.org/mauve/mauve.html" TargetMode="Externa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github.com/ablab/spades" TargetMode="External"/><Relationship Id="rId4" Type="http://schemas.openxmlformats.org/officeDocument/2006/relationships/hyperlink" Target="https://github.com/ncbi/SKESA" TargetMode="External"/><Relationship Id="rId5" Type="http://schemas.openxmlformats.org/officeDocument/2006/relationships/hyperlink" Target="https://github.com/rrwick/Unicycler" TargetMode="External"/><Relationship Id="rId6" Type="http://schemas.openxmlformats.org/officeDocument/2006/relationships/hyperlink" Target="http://bio-bwa.sourceforge.net/" TargetMode="External"/><Relationship Id="rId7" Type="http://schemas.openxmlformats.org/officeDocument/2006/relationships/hyperlink" Target="http://bowtie-bio.sourceforge.net/bowtie2/index.shtml" TargetMode="Externa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hyperlink" Target="https://github.com/ablab/quast" TargetMode="Externa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0.png"/><Relationship Id="rId4" Type="http://schemas.openxmlformats.org/officeDocument/2006/relationships/image" Target="../media/image11.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2.jp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hyperlink" Target="https://github.com/tseemann/prokka" TargetMode="External"/><Relationship Id="rId4" Type="http://schemas.openxmlformats.org/officeDocument/2006/relationships/hyperlink" Target="https://github.com/ncbi/pgap" TargetMode="External"/><Relationship Id="rId5" Type="http://schemas.openxmlformats.org/officeDocument/2006/relationships/hyperlink" Target="https://github.com/hyattpd/Prodigal" TargetMode="External"/><Relationship Id="rId6" Type="http://schemas.openxmlformats.org/officeDocument/2006/relationships/hyperlink" Target="http://exon.gatech.edu/GeneMark/" TargetMode="External"/><Relationship Id="rId7" Type="http://schemas.openxmlformats.org/officeDocument/2006/relationships/hyperlink" Target="https://genome.crg.es/software/geneid/index.html" TargetMode="External"/><Relationship Id="rId8" Type="http://schemas.openxmlformats.org/officeDocument/2006/relationships/hyperlink" Target="https://ccb.jhu.edu/software/jigsaw/index.shtml" TargetMode="External"/><Relationship Id="rId9" Type="http://schemas.openxmlformats.org/officeDocument/2006/relationships/hyperlink" Target="http://bioinf.uni-greifswald.de/augustus/" TargetMode="External"/></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blast.ncbi.nlm.nih.gov/Blast.cgi" TargetMode="External"/><Relationship Id="rId4" Type="http://schemas.openxmlformats.org/officeDocument/2006/relationships/hyperlink" Target="https://github.com/bbuchfink/diamond" TargetMode="External"/><Relationship Id="rId5" Type="http://schemas.openxmlformats.org/officeDocument/2006/relationships/hyperlink" Target="http://www.mgc.ac.cn/VFs/" TargetMode="External"/><Relationship Id="rId6" Type="http://schemas.openxmlformats.org/officeDocument/2006/relationships/hyperlink" Target="https://card.mcmaster.ca/" TargetMode="External"/><Relationship Id="rId7" Type="http://schemas.openxmlformats.org/officeDocument/2006/relationships/hyperlink" Target="http://www.cbs.dtu.dk/services/SignalP/" TargetMode="External"/><Relationship Id="rId8" Type="http://schemas.openxmlformats.org/officeDocument/2006/relationships/hyperlink" Target="http://www.cbs.dtu.dk/services/LipoP/" TargetMode="External"/><Relationship Id="rId9" Type="http://schemas.openxmlformats.org/officeDocument/2006/relationships/hyperlink" Target="http://www.cbs.dtu.dk/services/TMHMM/" TargetMode="External"/><Relationship Id="rId10" Type="http://schemas.openxmlformats.org/officeDocument/2006/relationships/hyperlink" Target="https://www.genome.jp/kegg/pathway.html" TargetMode="External"/><Relationship Id="rId11" Type="http://schemas.openxmlformats.org/officeDocument/2006/relationships/hyperlink" Target="https://david.ncifcrf.gov/" TargetMode="External"/><Relationship Id="rId12" Type="http://schemas.openxmlformats.org/officeDocument/2006/relationships/hyperlink" Target="http://www.pantherdb.org/" TargetMode="External"/><Relationship Id="rId13" Type="http://schemas.openxmlformats.org/officeDocument/2006/relationships/hyperlink" Target="https://www.ncbi.nlm.nih.gov/Structure/lexington/lexington.cgi" TargetMode="External"/><Relationship Id="rId14" Type="http://schemas.openxmlformats.org/officeDocument/2006/relationships/hyperlink" Target="https://swissmodel.expasy.org/" TargetMode="External"/><Relationship Id="rId15" Type="http://schemas.openxmlformats.org/officeDocument/2006/relationships/hyperlink" Target="http://www.sbg.bio.ic.ac.uk/phyre2/html/page.cgi?id=index" TargetMode="External"/><Relationship Id="rId16" Type="http://schemas.openxmlformats.org/officeDocument/2006/relationships/hyperlink" Target="https://zhanggroup.org/I-TASSER/" TargetMode="External"/></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4.png"/><Relationship Id="rId4" Type="http://schemas.openxmlformats.org/officeDocument/2006/relationships/hyperlink" Target="https://useast.ensembl.org/info/website/upload/gff.html" TargetMode="Externa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hyperlink" Target="https://www.wikiwand.com/en/SAM_(file_format)" TargetMode="External"/></Relationships>
</file>

<file path=ppt/slides/_rels/slide4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hyperlink" Target="http://www.htslib.org/" TargetMode="External"/><Relationship Id="rId4" Type="http://schemas.openxmlformats.org/officeDocument/2006/relationships/hyperlink" Target="https://github.com/freebayes/freebayes" TargetMode="External"/><Relationship Id="rId5" Type="http://schemas.openxmlformats.org/officeDocument/2006/relationships/hyperlink" Target="https://gatk.broadinstitute.org/hc/en-us" TargetMode="External"/></Relationships>
</file>

<file path=ppt/slides/_rels/slide4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s://genome.ucsc.edu/cgi-bin/hgGateway" TargetMode="External"/><Relationship Id="rId4" Type="http://schemas.openxmlformats.org/officeDocument/2006/relationships/hyperlink" Target="https://software.broadinstitute.org/software/igv/" TargetMode="External"/></Relationships>
</file>

<file path=ppt/slides/_rels/slide4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5.png"/></Relationships>
</file>

<file path=ppt/slides/_rels/slide49.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9.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5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hyperlink" Target="https://github.com/tseemann/snippy" TargetMode="External"/><Relationship Id="rId4" Type="http://schemas.openxmlformats.org/officeDocument/2006/relationships/hyperlink" Target="https://bactopia.github.io/" TargetMode="External"/><Relationship Id="rId5" Type="http://schemas.openxmlformats.org/officeDocument/2006/relationships/hyperlink" Target="https://gatk.broadinstitute.org/hc/en-us" TargetMode="External"/></Relationships>
</file>

<file path=ppt/slides/_rels/slide51.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1.xml"/></Relationships>
</file>

<file path=ppt/slides/_rels/slide52.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2.xml"/></Relationships>
</file>

<file path=ppt/slides/_rels/slide53.xml.rels><?xml version="1.0" encoding="UTF-8" standalone="yes"?><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3.xml"/><Relationship Id="rId3" Type="http://schemas.openxmlformats.org/officeDocument/2006/relationships/hyperlink" Target="https://join.slack.com/t/dsacdatavisualization/shared_invite/zt-n8og4puv-dXJF0sPciQ2hWib7GcKPdw" TargetMode="Externa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youtube.com/results?search_query=illumina+sequencing" TargetMode="External"/><Relationship Id="rId4" Type="http://schemas.openxmlformats.org/officeDocument/2006/relationships/hyperlink" Target="https://www.youtube.com/results?search_query=pacific+biosciences+sequencing+method" TargetMode="External"/><Relationship Id="rId5" Type="http://schemas.openxmlformats.org/officeDocument/2006/relationships/hyperlink" Target="https://www.youtube.com/results?search_query=oxford+nanopore+sequencing" TargetMode="External"/><Relationship Id="rId6" Type="http://schemas.openxmlformats.org/officeDocument/2006/relationships/hyperlink" Target="https://www.illumina.com/systems/sequencing-platforms.html" TargetMode="Externa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notepad-plus-plus.org/" TargetMode="External"/><Relationship Id="rId4" Type="http://schemas.openxmlformats.org/officeDocument/2006/relationships/hyperlink" Target="https://www.sublimetext.com/download" TargetMode="External"/><Relationship Id="rId5" Type="http://schemas.openxmlformats.org/officeDocument/2006/relationships/image" Target="../media/image3.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notepad-plus-plus.org/" TargetMode="External"/><Relationship Id="rId4" Type="http://schemas.openxmlformats.org/officeDocument/2006/relationships/hyperlink" Target="https://www.sublimetext.com/download" TargetMode="External"/><Relationship Id="rId5" Type="http://schemas.openxmlformats.org/officeDocument/2006/relationships/image" Target="../media/image4.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notepad-plus-plus.org/" TargetMode="External"/><Relationship Id="rId4" Type="http://schemas.openxmlformats.org/officeDocument/2006/relationships/hyperlink" Target="https://www.sublimetext.com/download"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47843276" name="Title 1"/>
          <p:cNvSpPr>
            <a:spLocks noGrp="1"/>
          </p:cNvSpPr>
          <p:nvPr>
            <p:ph type="ctrTitle"/>
          </p:nvPr>
        </p:nvSpPr>
        <p:spPr bwMode="auto">
          <a:xfrm>
            <a:off x="527775" y="62466"/>
            <a:ext cx="11136450" cy="1895210"/>
          </a:xfrm>
        </p:spPr>
        <p:txBody>
          <a:bodyPr>
            <a:normAutofit/>
          </a:bodyPr>
          <a:lstStyle/>
          <a:p>
            <a:pPr>
              <a:defRPr/>
            </a:pPr>
            <a:r>
              <a:rPr lang="en-US"/>
              <a:t>Genome assembly, annotation and variant calling – Part I</a:t>
            </a:r>
            <a:endParaRPr/>
          </a:p>
        </p:txBody>
      </p:sp>
      <p:sp>
        <p:nvSpPr>
          <p:cNvPr id="1039605200" name="Subtitle 2"/>
          <p:cNvSpPr>
            <a:spLocks noGrp="1"/>
          </p:cNvSpPr>
          <p:nvPr>
            <p:ph type="subTitle" idx="1"/>
          </p:nvPr>
        </p:nvSpPr>
        <p:spPr bwMode="auto">
          <a:xfrm>
            <a:off x="7039038" y="2773553"/>
            <a:ext cx="4725423" cy="3602699"/>
          </a:xfrm>
        </p:spPr>
        <p:txBody>
          <a:bodyPr>
            <a:normAutofit/>
          </a:bodyPr>
          <a:lstStyle/>
          <a:p>
            <a:pPr>
              <a:defRPr/>
            </a:pPr>
            <a:r>
              <a:rPr lang="en-US"/>
              <a:t>DSAC Data Visualization and Analysis Committee</a:t>
            </a:r>
            <a:endParaRPr/>
          </a:p>
          <a:p>
            <a:pPr>
              <a:defRPr/>
            </a:pPr>
            <a:r>
              <a:rPr lang="en-US"/>
              <a:t>October 2021</a:t>
            </a:r>
            <a:endParaRPr/>
          </a:p>
          <a:p>
            <a:pPr>
              <a:defRPr/>
            </a:pPr>
            <a:endParaRPr lang="en-US"/>
          </a:p>
          <a:p>
            <a:pPr>
              <a:defRPr/>
            </a:pPr>
            <a:r>
              <a:rPr lang="en-US"/>
              <a:t>Vishnu Raghuram</a:t>
            </a:r>
            <a:endParaRPr/>
          </a:p>
          <a:p>
            <a:pPr>
              <a:defRPr/>
            </a:pPr>
            <a:r>
              <a:rPr lang="en-US"/>
              <a:t>( </a:t>
            </a:r>
            <a:r>
              <a:rPr lang="en-US" u="sng">
                <a:hlinkClick r:id="rId3" tooltip=""/>
              </a:rPr>
              <a:t>vraghu2@emory.edu</a:t>
            </a:r>
            <a:r>
              <a:rPr lang="en-US"/>
              <a:t>)</a:t>
            </a:r>
            <a:endParaRPr/>
          </a:p>
          <a:p>
            <a:pPr>
              <a:defRPr/>
            </a:pPr>
            <a:r>
              <a:rPr lang="en-US" u="sng">
                <a:hlinkClick r:id="rId4" tooltip=""/>
              </a:rPr>
              <a:t>DVA slack group </a:t>
            </a:r>
            <a:endParaRPr lang="en-US"/>
          </a:p>
        </p:txBody>
      </p:sp>
      <p:pic>
        <p:nvPicPr>
          <p:cNvPr id="1458611877" name="Picture 6" descr="Text&#10;&#10;Description automatically generated"/>
          <p:cNvPicPr>
            <a:picLocks noChangeAspect="1"/>
          </p:cNvPicPr>
          <p:nvPr/>
        </p:nvPicPr>
        <p:blipFill>
          <a:blip r:embed="rId5"/>
          <a:stretch/>
        </p:blipFill>
        <p:spPr bwMode="auto">
          <a:xfrm>
            <a:off x="404597" y="2040960"/>
            <a:ext cx="6634441" cy="4644109"/>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1949649" name="Content Placeholder 2"/>
          <p:cNvSpPr>
            <a:spLocks noGrp="1"/>
          </p:cNvSpPr>
          <p:nvPr>
            <p:ph idx="1"/>
          </p:nvPr>
        </p:nvSpPr>
        <p:spPr bwMode="auto"/>
        <p:txBody>
          <a:bodyPr/>
          <a:lstStyle/>
          <a:p>
            <a:pPr>
              <a:defRPr/>
            </a:pPr>
            <a:r>
              <a:rPr lang="en-US"/>
              <a:t>You get </a:t>
            </a:r>
            <a:r>
              <a:rPr lang="en-US" b="1"/>
              <a:t>two</a:t>
            </a:r>
            <a:r>
              <a:rPr lang="en-US"/>
              <a:t> large files with the extension </a:t>
            </a:r>
            <a:r>
              <a:rPr lang="en-US">
                <a:latin typeface="Consolas"/>
              </a:rPr>
              <a:t>.</a:t>
            </a:r>
            <a:r>
              <a:rPr lang="en-US">
                <a:latin typeface="Consolas"/>
              </a:rPr>
              <a:t>fastq</a:t>
            </a:r>
            <a:r>
              <a:rPr lang="en-US">
                <a:latin typeface="Consolas"/>
              </a:rPr>
              <a:t> </a:t>
            </a:r>
            <a:r>
              <a:rPr lang="en-US"/>
              <a:t>– paired end files</a:t>
            </a:r>
            <a:endParaRPr/>
          </a:p>
          <a:p>
            <a:pPr>
              <a:defRPr/>
            </a:pPr>
            <a:r>
              <a:rPr lang="en-US">
                <a:latin typeface="Consolas"/>
              </a:rPr>
              <a:t>.</a:t>
            </a:r>
            <a:r>
              <a:rPr lang="en-US">
                <a:latin typeface="Consolas"/>
              </a:rPr>
              <a:t>fastq</a:t>
            </a:r>
            <a:r>
              <a:rPr lang="en-US">
                <a:latin typeface="Consolas"/>
              </a:rPr>
              <a:t> </a:t>
            </a:r>
            <a:r>
              <a:rPr lang="en-US"/>
              <a:t>files are </a:t>
            </a:r>
            <a:r>
              <a:rPr lang="en-US" b="1"/>
              <a:t>plain-text files</a:t>
            </a:r>
            <a:r>
              <a:rPr lang="en-US"/>
              <a:t>. They can be viewed in a text editor. (</a:t>
            </a:r>
            <a:r>
              <a:rPr lang="en-US" u="sng">
                <a:hlinkClick r:id="rId3" tooltip=""/>
              </a:rPr>
              <a:t>notepad++</a:t>
            </a:r>
            <a:r>
              <a:rPr lang="en-US"/>
              <a:t>, </a:t>
            </a:r>
            <a:r>
              <a:rPr lang="en-US" u="sng">
                <a:hlinkClick r:id="rId4" tooltip=""/>
              </a:rPr>
              <a:t>sublime</a:t>
            </a:r>
            <a:r>
              <a:rPr lang="en-US"/>
              <a:t>)</a:t>
            </a:r>
            <a:endParaRPr lang="en-US">
              <a:latin typeface="Consolas"/>
            </a:endParaRPr>
          </a:p>
          <a:p>
            <a:pPr>
              <a:defRPr/>
            </a:pPr>
            <a:endParaRPr lang="en-US"/>
          </a:p>
        </p:txBody>
      </p:sp>
      <p:sp>
        <p:nvSpPr>
          <p:cNvPr id="1716395178" name="TextBox 5"/>
          <p:cNvSpPr txBox="1"/>
          <p:nvPr/>
        </p:nvSpPr>
        <p:spPr bwMode="auto">
          <a:xfrm>
            <a:off x="1209923" y="3317681"/>
            <a:ext cx="9772153" cy="2677656"/>
          </a:xfrm>
          <a:prstGeom prst="rect">
            <a:avLst/>
          </a:prstGeom>
          <a:solidFill>
            <a:schemeClr val="bg2">
              <a:lumMod val="90000"/>
            </a:schemeClr>
          </a:solidFill>
          <a:ln>
            <a:solidFill>
              <a:schemeClr val="tx1"/>
            </a:solidFill>
          </a:ln>
        </p:spPr>
        <p:txBody>
          <a:bodyPr wrap="square" rtlCol="0">
            <a:spAutoFit/>
          </a:bodyPr>
          <a:lstStyle/>
          <a:p>
            <a:pPr>
              <a:defRPr/>
            </a:pPr>
            <a:r>
              <a:rPr lang="en-US" sz="1400" b="1">
                <a:solidFill>
                  <a:srgbClr val="FF0000"/>
                </a:solidFill>
                <a:latin typeface="Consolas"/>
              </a:rPr>
              <a:t>@NB501145:172:HLWCFAFXY:1:11101:19388:1080 1:N:0:CGAGGCTG+NTCCTTAC</a:t>
            </a:r>
            <a:endParaRPr/>
          </a:p>
          <a:p>
            <a:pPr>
              <a:defRPr/>
            </a:pPr>
            <a:r>
              <a:rPr lang="en-US" sz="1400">
                <a:solidFill>
                  <a:srgbClr val="0070C0"/>
                </a:solidFill>
                <a:latin typeface="Consolas"/>
              </a:rPr>
              <a:t>CCATGAGTGACCCCAAGCTCAAGCCCTGCCCGCTCTGCAGCAGCACGAACATTCGAATGCTGGAACCCGAGCTGCTCGACACCGCTGCCTGGAACTGTGCCATTGAATGCCAGGACTGCCAGGTTCACATCGGGCCGTCCTACTGCGAG</a:t>
            </a:r>
            <a:endParaRPr/>
          </a:p>
          <a:p>
            <a:pPr>
              <a:defRPr/>
            </a:pPr>
            <a:r>
              <a:rPr lang="en-US" sz="1400">
                <a:latin typeface="Consolas"/>
              </a:rPr>
              <a:t>+</a:t>
            </a:r>
            <a:endParaRPr/>
          </a:p>
          <a:p>
            <a:pPr>
              <a:defRPr/>
            </a:pPr>
            <a:r>
              <a:rPr lang="en-US" sz="1400">
                <a:latin typeface="Consolas"/>
              </a:rPr>
              <a:t>AA/AA/EEEAAEEAE/EEEAAAAEEEEEEEEEE/EEEEEEAEEEAEE/E&lt;E/EEEEEAEEEEEE/EAEEAEE&lt;EEEEEAEEEEA/&lt;EAAAAE/EEEEEEAEEAEE&lt;AEEEE/EEAEEEEEAEEE/EEEEEAEEEEAEAAE&lt;&lt;E&lt;EEE/E</a:t>
            </a:r>
            <a:endParaRPr/>
          </a:p>
          <a:p>
            <a:pPr>
              <a:defRPr/>
            </a:pPr>
            <a:r>
              <a:rPr lang="en-US" sz="1400" b="1">
                <a:solidFill>
                  <a:srgbClr val="FF0000"/>
                </a:solidFill>
                <a:latin typeface="Consolas"/>
              </a:rPr>
              <a:t>@NB501145:172:HLWCFAFXY:1:11101:6231:1084 1:N:0:CGAGGCTG+NTCCTTAC</a:t>
            </a:r>
            <a:endParaRPr/>
          </a:p>
          <a:p>
            <a:pPr>
              <a:defRPr/>
            </a:pPr>
            <a:r>
              <a:rPr lang="en-US" sz="1400">
                <a:solidFill>
                  <a:srgbClr val="0070C0"/>
                </a:solidFill>
                <a:latin typeface="Consolas"/>
              </a:rPr>
              <a:t>TACCTGGCCAGGGCCGGGCGCGAGATCCACCTGAAGGCCGGGCAGAAGATGGTGATCGAGGCTGACAGCGAACTGACGGTGAAGGCCGGCGGCAGCTTCATCCGGCTTGACGCAAGCGGCATCGCCATCAGCGGCCCGCTGGCACGGAT</a:t>
            </a:r>
            <a:endParaRPr/>
          </a:p>
          <a:p>
            <a:pPr>
              <a:defRPr/>
            </a:pPr>
            <a:r>
              <a:rPr lang="en-US" sz="1400">
                <a:latin typeface="Consolas"/>
              </a:rPr>
              <a:t>+</a:t>
            </a:r>
            <a:endParaRPr/>
          </a:p>
          <a:p>
            <a:pPr>
              <a:defRPr/>
            </a:pPr>
            <a:r>
              <a:rPr lang="en-US" sz="1400">
                <a:latin typeface="Consolas"/>
              </a:rPr>
              <a:t>AAAAAEEEEEEEEEEEEEEEEEEEEEEEAEEEEEEEEEEEEEEEEEEEEEEEEEAEEEEEEEEE/EEEEEE/EEEAEEEEAAAEEEEEEEEEEEEEEAAEEAEEEEEAEEAEE/AEAEEEEAEEEAEAEEAEEE&lt;A&lt;AE/AEEE&lt;AEAA</a:t>
            </a:r>
            <a:endParaRPr/>
          </a:p>
        </p:txBody>
      </p:sp>
      <p:sp>
        <p:nvSpPr>
          <p:cNvPr id="2119805920" name="TextBox 6"/>
          <p:cNvSpPr txBox="1"/>
          <p:nvPr/>
        </p:nvSpPr>
        <p:spPr bwMode="auto">
          <a:xfrm flipH="1">
            <a:off x="3999836" y="6176963"/>
            <a:ext cx="4192326" cy="369332"/>
          </a:xfrm>
          <a:prstGeom prst="rect">
            <a:avLst/>
          </a:prstGeom>
          <a:noFill/>
        </p:spPr>
        <p:txBody>
          <a:bodyPr wrap="square" rtlCol="0">
            <a:spAutoFit/>
          </a:bodyPr>
          <a:lstStyle/>
          <a:p>
            <a:pPr>
              <a:defRPr/>
            </a:pPr>
            <a:r>
              <a:rPr lang="en-US" b="1">
                <a:solidFill>
                  <a:srgbClr val="FF0000"/>
                </a:solidFill>
              </a:rPr>
              <a:t>Read identifier        </a:t>
            </a:r>
            <a:r>
              <a:rPr lang="en-US">
                <a:solidFill>
                  <a:srgbClr val="0070C0"/>
                </a:solidFill>
              </a:rPr>
              <a:t>Sequence</a:t>
            </a:r>
            <a:r>
              <a:rPr lang="en-US" b="1">
                <a:solidFill>
                  <a:srgbClr val="0070C0"/>
                </a:solidFill>
              </a:rPr>
              <a:t>        </a:t>
            </a:r>
            <a:r>
              <a:rPr lang="en-US"/>
              <a:t>Quality</a:t>
            </a:r>
            <a:endParaRPr lang="en-US" b="1"/>
          </a:p>
        </p:txBody>
      </p:sp>
      <p:sp>
        <p:nvSpPr>
          <p:cNvPr id="1156749088" name="TextBox 7"/>
          <p:cNvSpPr txBox="1"/>
          <p:nvPr/>
        </p:nvSpPr>
        <p:spPr bwMode="auto">
          <a:xfrm flipH="1">
            <a:off x="3999837" y="6176963"/>
            <a:ext cx="4192326" cy="369332"/>
          </a:xfrm>
          <a:prstGeom prst="rect">
            <a:avLst/>
          </a:prstGeom>
          <a:noFill/>
        </p:spPr>
        <p:txBody>
          <a:bodyPr wrap="square" rtlCol="0">
            <a:spAutoFit/>
          </a:bodyPr>
          <a:lstStyle/>
          <a:p>
            <a:pPr>
              <a:defRPr/>
            </a:pPr>
            <a:r>
              <a:rPr lang="en-US" b="1">
                <a:solidFill>
                  <a:srgbClr val="FF0000"/>
                </a:solidFill>
              </a:rPr>
              <a:t>Read identifier        </a:t>
            </a:r>
            <a:r>
              <a:rPr lang="en-US">
                <a:solidFill>
                  <a:srgbClr val="0070C0"/>
                </a:solidFill>
              </a:rPr>
              <a:t>Sequence</a:t>
            </a:r>
            <a:r>
              <a:rPr lang="en-US" b="1">
                <a:solidFill>
                  <a:srgbClr val="0070C0"/>
                </a:solidFill>
              </a:rPr>
              <a:t>        </a:t>
            </a:r>
            <a:r>
              <a:rPr lang="en-US"/>
              <a:t>Quality</a:t>
            </a:r>
            <a:endParaRPr lang="en-US" b="1"/>
          </a:p>
        </p:txBody>
      </p:sp>
      <p:sp>
        <p:nvSpPr>
          <p:cNvPr id="1039682632" name="Title 3"/>
          <p:cNvSpPr txBox="1"/>
          <p:nvPr/>
        </p:nvSpPr>
        <p:spPr bwMode="auto">
          <a:xfrm>
            <a:off x="415600" y="593367"/>
            <a:ext cx="11360800" cy="763600"/>
          </a:xfrm>
          <a:prstGeom prst="rect">
            <a:avLst/>
          </a:prstGeom>
        </p:spPr>
        <p:txBody>
          <a:bodyPr vert="horz" lIns="91440" tIns="45720" rIns="91440" bIns="45720" rtlCol="0" anchor="ctr">
            <a:normAutofit fontScale="92500"/>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Raw reads – what you get out of the sequencer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96515402" name="Content Placeholder 2"/>
          <p:cNvSpPr>
            <a:spLocks noGrp="1"/>
          </p:cNvSpPr>
          <p:nvPr>
            <p:ph idx="1"/>
          </p:nvPr>
        </p:nvSpPr>
        <p:spPr bwMode="auto"/>
        <p:txBody>
          <a:bodyPr/>
          <a:lstStyle/>
          <a:p>
            <a:pPr>
              <a:defRPr/>
            </a:pPr>
            <a:r>
              <a:rPr lang="en-US"/>
              <a:t>You get </a:t>
            </a:r>
            <a:r>
              <a:rPr lang="en-US" b="1"/>
              <a:t>two</a:t>
            </a:r>
            <a:r>
              <a:rPr lang="en-US"/>
              <a:t> large files with the extension </a:t>
            </a:r>
            <a:r>
              <a:rPr lang="en-US">
                <a:latin typeface="Consolas"/>
              </a:rPr>
              <a:t>.</a:t>
            </a:r>
            <a:r>
              <a:rPr lang="en-US">
                <a:latin typeface="Consolas"/>
              </a:rPr>
              <a:t>fastq</a:t>
            </a:r>
            <a:r>
              <a:rPr lang="en-US">
                <a:latin typeface="Consolas"/>
              </a:rPr>
              <a:t> </a:t>
            </a:r>
            <a:r>
              <a:rPr lang="en-US"/>
              <a:t>– paired end files</a:t>
            </a:r>
            <a:endParaRPr/>
          </a:p>
          <a:p>
            <a:pPr>
              <a:defRPr/>
            </a:pPr>
            <a:r>
              <a:rPr lang="en-US">
                <a:latin typeface="Consolas"/>
              </a:rPr>
              <a:t>.</a:t>
            </a:r>
            <a:r>
              <a:rPr lang="en-US">
                <a:latin typeface="Consolas"/>
              </a:rPr>
              <a:t>fastq</a:t>
            </a:r>
            <a:r>
              <a:rPr lang="en-US">
                <a:latin typeface="Consolas"/>
              </a:rPr>
              <a:t> </a:t>
            </a:r>
            <a:r>
              <a:rPr lang="en-US"/>
              <a:t>files are </a:t>
            </a:r>
            <a:r>
              <a:rPr lang="en-US" b="1"/>
              <a:t>plain-text files</a:t>
            </a:r>
            <a:r>
              <a:rPr lang="en-US"/>
              <a:t>. They can be viewed in a text editor. (</a:t>
            </a:r>
            <a:r>
              <a:rPr lang="en-US" u="sng">
                <a:hlinkClick r:id="rId3" tooltip=""/>
              </a:rPr>
              <a:t>notepad++</a:t>
            </a:r>
            <a:r>
              <a:rPr lang="en-US"/>
              <a:t>, </a:t>
            </a:r>
            <a:r>
              <a:rPr lang="en-US" u="sng">
                <a:hlinkClick r:id="rId4" tooltip=""/>
              </a:rPr>
              <a:t>sublime</a:t>
            </a:r>
            <a:r>
              <a:rPr lang="en-US"/>
              <a:t>)</a:t>
            </a:r>
            <a:endParaRPr lang="en-US">
              <a:latin typeface="Consolas"/>
            </a:endParaRPr>
          </a:p>
          <a:p>
            <a:pPr>
              <a:defRPr/>
            </a:pPr>
            <a:endParaRPr lang="en-US"/>
          </a:p>
        </p:txBody>
      </p:sp>
      <p:sp>
        <p:nvSpPr>
          <p:cNvPr id="237410463" name="TextBox 5"/>
          <p:cNvSpPr txBox="1"/>
          <p:nvPr/>
        </p:nvSpPr>
        <p:spPr bwMode="auto">
          <a:xfrm>
            <a:off x="1209923" y="3317681"/>
            <a:ext cx="9772153" cy="2677656"/>
          </a:xfrm>
          <a:prstGeom prst="rect">
            <a:avLst/>
          </a:prstGeom>
          <a:solidFill>
            <a:schemeClr val="bg2">
              <a:lumMod val="90000"/>
            </a:schemeClr>
          </a:solidFill>
          <a:ln>
            <a:solidFill>
              <a:schemeClr val="tx1"/>
            </a:solidFill>
          </a:ln>
        </p:spPr>
        <p:txBody>
          <a:bodyPr wrap="square" rtlCol="0">
            <a:spAutoFit/>
          </a:bodyPr>
          <a:lstStyle/>
          <a:p>
            <a:pPr>
              <a:defRPr/>
            </a:pPr>
            <a:r>
              <a:rPr lang="en-US" sz="1400" b="1">
                <a:solidFill>
                  <a:srgbClr val="FF0000"/>
                </a:solidFill>
                <a:latin typeface="Consolas"/>
              </a:rPr>
              <a:t>@NB501145:172:HLWCFAFXY:1:11101:19388:1080 1:N:0:CGAGGCTG+NTCCTTAC</a:t>
            </a:r>
            <a:endParaRPr/>
          </a:p>
          <a:p>
            <a:pPr>
              <a:defRPr/>
            </a:pPr>
            <a:r>
              <a:rPr lang="en-US" sz="1400">
                <a:solidFill>
                  <a:srgbClr val="0070C0"/>
                </a:solidFill>
                <a:latin typeface="Consolas"/>
              </a:rPr>
              <a:t>CCATGAGTGACCCCAAGCTCAAGCCCTGCCCGCTCTGCAGCAGCACGAACATTCGAATGCTGGAACCCGAGCTGCTCGACACCGCTGCCTGGAACTGTGCCATTGAATGCCAGGACTGCCAGGTTCACATCGGGCCGTCCTACTGCGAG</a:t>
            </a:r>
            <a:endParaRPr/>
          </a:p>
          <a:p>
            <a:pPr>
              <a:defRPr/>
            </a:pPr>
            <a:r>
              <a:rPr lang="en-US" sz="1400">
                <a:latin typeface="Consolas"/>
              </a:rPr>
              <a:t>+</a:t>
            </a:r>
            <a:endParaRPr/>
          </a:p>
          <a:p>
            <a:pPr>
              <a:defRPr/>
            </a:pPr>
            <a:r>
              <a:rPr lang="en-US" sz="1400">
                <a:latin typeface="Consolas"/>
              </a:rPr>
              <a:t>AA/AA/EEEAAEEAE/EEEAAAAEEEEEEEEEE/EEEEEEAEEEAEE/E&lt;E/EEEEEAEEEEEE/EAEEAEE&lt;EEEEEAEEEEA/&lt;EAAAAE/EEEEEEAEEAEE&lt;AEEEE/EEAEEEEEAEEE/EEEEEAEEEEAEAAE&lt;&lt;E&lt;EEE/E</a:t>
            </a:r>
            <a:endParaRPr/>
          </a:p>
          <a:p>
            <a:pPr>
              <a:defRPr/>
            </a:pPr>
            <a:r>
              <a:rPr lang="en-US" sz="1400" b="1">
                <a:solidFill>
                  <a:srgbClr val="FF0000"/>
                </a:solidFill>
                <a:latin typeface="Consolas"/>
              </a:rPr>
              <a:t>@NB501145:172:HLWCFAFXY:1:11101:6231:1084 1:N:0:CGAGGCTG+NTCCTTAC</a:t>
            </a:r>
            <a:endParaRPr/>
          </a:p>
          <a:p>
            <a:pPr>
              <a:defRPr/>
            </a:pPr>
            <a:r>
              <a:rPr lang="en-US" sz="1400">
                <a:solidFill>
                  <a:srgbClr val="0070C0"/>
                </a:solidFill>
                <a:latin typeface="Consolas"/>
              </a:rPr>
              <a:t>TACCTGGCCAGGGCCGGGCGCGAGATCCACCTGAAGGCCGGGCAGAAGATGGTGATCGAGGCTGACAGCGAACTGACGGTGAAGGCCGGCGGCAGCTTCATCCGGCTTGACGCAAGCGGCATCGCCATCAGCGGCCCGCTGGCACGGAT</a:t>
            </a:r>
            <a:endParaRPr/>
          </a:p>
          <a:p>
            <a:pPr>
              <a:defRPr/>
            </a:pPr>
            <a:r>
              <a:rPr lang="en-US" sz="1400">
                <a:latin typeface="Consolas"/>
              </a:rPr>
              <a:t>+</a:t>
            </a:r>
            <a:endParaRPr/>
          </a:p>
          <a:p>
            <a:pPr>
              <a:defRPr/>
            </a:pPr>
            <a:r>
              <a:rPr lang="en-US" sz="1400">
                <a:latin typeface="Consolas"/>
              </a:rPr>
              <a:t>AAAAAEEEEEEEEEEEEEEEEEEEEEEEAEEEEEEEEEEEEEEEEEEEEEEEEEAEEEEEEEEE/EEEEEE/EEEAEEEEAAAEEEEEEEEEEEEEEAAEEAEEEEEAEEAEE/AEAEEEEAEEEAEAEEAEEE&lt;A&lt;AE/AEEE&lt;AEAA</a:t>
            </a:r>
            <a:endParaRPr/>
          </a:p>
        </p:txBody>
      </p:sp>
      <p:sp>
        <p:nvSpPr>
          <p:cNvPr id="1792699142" name="TextBox 6"/>
          <p:cNvSpPr txBox="1"/>
          <p:nvPr/>
        </p:nvSpPr>
        <p:spPr bwMode="auto">
          <a:xfrm flipH="1">
            <a:off x="3999836" y="6176963"/>
            <a:ext cx="4192326" cy="369332"/>
          </a:xfrm>
          <a:prstGeom prst="rect">
            <a:avLst/>
          </a:prstGeom>
          <a:noFill/>
        </p:spPr>
        <p:txBody>
          <a:bodyPr wrap="square" rtlCol="0">
            <a:spAutoFit/>
          </a:bodyPr>
          <a:lstStyle/>
          <a:p>
            <a:pPr>
              <a:defRPr/>
            </a:pPr>
            <a:r>
              <a:rPr lang="en-US" b="1">
                <a:solidFill>
                  <a:srgbClr val="FF0000"/>
                </a:solidFill>
              </a:rPr>
              <a:t>Read identifier        </a:t>
            </a:r>
            <a:r>
              <a:rPr lang="en-US">
                <a:solidFill>
                  <a:srgbClr val="0070C0"/>
                </a:solidFill>
              </a:rPr>
              <a:t>Sequence</a:t>
            </a:r>
            <a:r>
              <a:rPr lang="en-US" b="1">
                <a:solidFill>
                  <a:srgbClr val="0070C0"/>
                </a:solidFill>
              </a:rPr>
              <a:t>        </a:t>
            </a:r>
            <a:r>
              <a:rPr lang="en-US"/>
              <a:t>Quality</a:t>
            </a:r>
            <a:endParaRPr lang="en-US" b="1"/>
          </a:p>
        </p:txBody>
      </p:sp>
      <p:sp>
        <p:nvSpPr>
          <p:cNvPr id="822185563" name="Rectangle 7"/>
          <p:cNvSpPr/>
          <p:nvPr/>
        </p:nvSpPr>
        <p:spPr bwMode="auto">
          <a:xfrm>
            <a:off x="3999834" y="6176963"/>
            <a:ext cx="1629687" cy="43057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727997365" name="Title 3"/>
          <p:cNvSpPr txBox="1"/>
          <p:nvPr/>
        </p:nvSpPr>
        <p:spPr bwMode="auto">
          <a:xfrm>
            <a:off x="415600" y="593367"/>
            <a:ext cx="11360800" cy="763600"/>
          </a:xfrm>
          <a:prstGeom prst="rect">
            <a:avLst/>
          </a:prstGeom>
        </p:spPr>
        <p:txBody>
          <a:bodyPr vert="horz" lIns="91440" tIns="45720" rIns="91440" bIns="45720" rtlCol="0" anchor="ctr">
            <a:normAutofit fontScale="92500"/>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Raw reads – what you get out of the sequencer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14636075" name="Content Placeholder 2"/>
          <p:cNvSpPr>
            <a:spLocks noGrp="1"/>
          </p:cNvSpPr>
          <p:nvPr>
            <p:ph idx="1"/>
          </p:nvPr>
        </p:nvSpPr>
        <p:spPr bwMode="auto"/>
        <p:txBody>
          <a:bodyPr/>
          <a:lstStyle/>
          <a:p>
            <a:pPr>
              <a:defRPr/>
            </a:pPr>
            <a:r>
              <a:rPr lang="en-US"/>
              <a:t>You get </a:t>
            </a:r>
            <a:r>
              <a:rPr lang="en-US" b="1"/>
              <a:t>two</a:t>
            </a:r>
            <a:r>
              <a:rPr lang="en-US"/>
              <a:t> large files with the extension </a:t>
            </a:r>
            <a:r>
              <a:rPr lang="en-US">
                <a:latin typeface="Consolas"/>
              </a:rPr>
              <a:t>.</a:t>
            </a:r>
            <a:r>
              <a:rPr lang="en-US">
                <a:latin typeface="Consolas"/>
              </a:rPr>
              <a:t>fastq</a:t>
            </a:r>
            <a:r>
              <a:rPr lang="en-US">
                <a:latin typeface="Consolas"/>
              </a:rPr>
              <a:t> </a:t>
            </a:r>
            <a:r>
              <a:rPr lang="en-US"/>
              <a:t>– paired end files</a:t>
            </a:r>
            <a:endParaRPr/>
          </a:p>
          <a:p>
            <a:pPr>
              <a:defRPr/>
            </a:pPr>
            <a:r>
              <a:rPr lang="en-US">
                <a:latin typeface="Consolas"/>
              </a:rPr>
              <a:t>.</a:t>
            </a:r>
            <a:r>
              <a:rPr lang="en-US">
                <a:latin typeface="Consolas"/>
              </a:rPr>
              <a:t>fastq</a:t>
            </a:r>
            <a:r>
              <a:rPr lang="en-US">
                <a:latin typeface="Consolas"/>
              </a:rPr>
              <a:t> </a:t>
            </a:r>
            <a:r>
              <a:rPr lang="en-US"/>
              <a:t>files are </a:t>
            </a:r>
            <a:r>
              <a:rPr lang="en-US" b="1"/>
              <a:t>plain-text files</a:t>
            </a:r>
            <a:r>
              <a:rPr lang="en-US"/>
              <a:t>. They can be viewed in a text editor. (</a:t>
            </a:r>
            <a:r>
              <a:rPr lang="en-US" u="sng">
                <a:hlinkClick r:id="rId3" tooltip=""/>
              </a:rPr>
              <a:t>notepad++</a:t>
            </a:r>
            <a:r>
              <a:rPr lang="en-US"/>
              <a:t>, </a:t>
            </a:r>
            <a:r>
              <a:rPr lang="en-US" u="sng">
                <a:hlinkClick r:id="rId4" tooltip=""/>
              </a:rPr>
              <a:t>sublime</a:t>
            </a:r>
            <a:r>
              <a:rPr lang="en-US"/>
              <a:t>)</a:t>
            </a:r>
            <a:endParaRPr lang="en-US">
              <a:latin typeface="Consolas"/>
            </a:endParaRPr>
          </a:p>
          <a:p>
            <a:pPr>
              <a:defRPr/>
            </a:pPr>
            <a:endParaRPr lang="en-US"/>
          </a:p>
        </p:txBody>
      </p:sp>
      <p:sp>
        <p:nvSpPr>
          <p:cNvPr id="2135378209" name="TextBox 5"/>
          <p:cNvSpPr txBox="1"/>
          <p:nvPr/>
        </p:nvSpPr>
        <p:spPr bwMode="auto">
          <a:xfrm>
            <a:off x="1209923" y="3317681"/>
            <a:ext cx="9772153" cy="2677656"/>
          </a:xfrm>
          <a:prstGeom prst="rect">
            <a:avLst/>
          </a:prstGeom>
          <a:solidFill>
            <a:schemeClr val="bg2">
              <a:lumMod val="90000"/>
            </a:schemeClr>
          </a:solidFill>
          <a:ln>
            <a:solidFill>
              <a:schemeClr val="tx1"/>
            </a:solidFill>
          </a:ln>
        </p:spPr>
        <p:txBody>
          <a:bodyPr wrap="square" rtlCol="0">
            <a:spAutoFit/>
          </a:bodyPr>
          <a:lstStyle/>
          <a:p>
            <a:pPr>
              <a:defRPr/>
            </a:pPr>
            <a:r>
              <a:rPr lang="en-US" sz="1400" b="1">
                <a:solidFill>
                  <a:srgbClr val="FF0000"/>
                </a:solidFill>
                <a:latin typeface="Consolas"/>
              </a:rPr>
              <a:t>@NB501145:172:HLWCFAFXY:1:11101:19388:1080 1:N:0:CGAGGCTG+NTCCTTAC</a:t>
            </a:r>
            <a:endParaRPr/>
          </a:p>
          <a:p>
            <a:pPr>
              <a:defRPr/>
            </a:pPr>
            <a:r>
              <a:rPr lang="en-US" sz="1400">
                <a:solidFill>
                  <a:srgbClr val="0070C0"/>
                </a:solidFill>
                <a:latin typeface="Consolas"/>
              </a:rPr>
              <a:t>CCATGAGTGACCCCAAGCTCAAGCCCTGCCCGCTCTGCAGCAGCACGAACATTCGAATGCTGGAACCCGAGCTGCTCGACACCGCTGCCTGGAACTGTGCCATTGAATGCCAGGACTGCCAGGTTCACATCGGGCCGTCCTACTGCGAG</a:t>
            </a:r>
            <a:endParaRPr/>
          </a:p>
          <a:p>
            <a:pPr>
              <a:defRPr/>
            </a:pPr>
            <a:r>
              <a:rPr lang="en-US" sz="1400">
                <a:latin typeface="Consolas"/>
              </a:rPr>
              <a:t>+</a:t>
            </a:r>
            <a:endParaRPr/>
          </a:p>
          <a:p>
            <a:pPr>
              <a:defRPr/>
            </a:pPr>
            <a:r>
              <a:rPr lang="en-US" sz="1400">
                <a:latin typeface="Consolas"/>
              </a:rPr>
              <a:t>AA/AA/EEEAAEEAE/EEEAAAAEEEEEEEEEE/EEEEEEAEEEAEE/E&lt;E/EEEEEAEEEEEE/EAEEAEE&lt;EEEEEAEEEEA/&lt;EAAAAE/EEEEEEAEEAEE&lt;AEEEE/EEAEEEEEAEEE/EEEEEAEEEEAEAAE&lt;&lt;E&lt;EEE/E</a:t>
            </a:r>
            <a:endParaRPr/>
          </a:p>
          <a:p>
            <a:pPr>
              <a:defRPr/>
            </a:pPr>
            <a:r>
              <a:rPr lang="en-US" sz="1400" b="1">
                <a:solidFill>
                  <a:srgbClr val="FF0000"/>
                </a:solidFill>
                <a:latin typeface="Consolas"/>
              </a:rPr>
              <a:t>@NB501145:172:HLWCFAFXY:1:11101:6231:1084 1:N:0:CGAGGCTG+NTCCTTAC</a:t>
            </a:r>
            <a:endParaRPr/>
          </a:p>
          <a:p>
            <a:pPr>
              <a:defRPr/>
            </a:pPr>
            <a:r>
              <a:rPr lang="en-US" sz="1400">
                <a:solidFill>
                  <a:srgbClr val="0070C0"/>
                </a:solidFill>
                <a:latin typeface="Consolas"/>
              </a:rPr>
              <a:t>TACCTGGCCAGGGCCGGGCGCGAGATCCACCTGAAGGCCGGGCAGAAGATGGTGATCGAGGCTGACAGCGAACTGACGGTGAAGGCCGGCGGCAGCTTCATCCGGCTTGACGCAAGCGGCATCGCCATCAGCGGCCCGCTGGCACGGAT</a:t>
            </a:r>
            <a:endParaRPr/>
          </a:p>
          <a:p>
            <a:pPr>
              <a:defRPr/>
            </a:pPr>
            <a:r>
              <a:rPr lang="en-US" sz="1400">
                <a:latin typeface="Consolas"/>
              </a:rPr>
              <a:t>+</a:t>
            </a:r>
            <a:endParaRPr/>
          </a:p>
          <a:p>
            <a:pPr>
              <a:defRPr/>
            </a:pPr>
            <a:r>
              <a:rPr lang="en-US" sz="1400">
                <a:latin typeface="Consolas"/>
              </a:rPr>
              <a:t>AAAAAEEEEEEEEEEEEEEEEEEEEEEEAEEEEEEEEEEEEEEEEEEEEEEEEEAEEEEEEEEE/EEEEEE/EEEAEEEEAAAEEEEEEEEEEEEEEAAEEAEEEEEAEEAEE/AEAEEEEAEEEAEAEEAEEE&lt;A&lt;AE/AEEE&lt;AEAA</a:t>
            </a:r>
            <a:endParaRPr/>
          </a:p>
        </p:txBody>
      </p:sp>
      <p:sp>
        <p:nvSpPr>
          <p:cNvPr id="1149017919" name="TextBox 6"/>
          <p:cNvSpPr txBox="1"/>
          <p:nvPr/>
        </p:nvSpPr>
        <p:spPr bwMode="auto">
          <a:xfrm flipH="1">
            <a:off x="3999836" y="6176963"/>
            <a:ext cx="4192326" cy="369332"/>
          </a:xfrm>
          <a:prstGeom prst="rect">
            <a:avLst/>
          </a:prstGeom>
          <a:noFill/>
        </p:spPr>
        <p:txBody>
          <a:bodyPr wrap="square" rtlCol="0">
            <a:spAutoFit/>
          </a:bodyPr>
          <a:lstStyle/>
          <a:p>
            <a:pPr>
              <a:defRPr/>
            </a:pPr>
            <a:r>
              <a:rPr lang="en-US" b="1">
                <a:solidFill>
                  <a:srgbClr val="FF0000"/>
                </a:solidFill>
              </a:rPr>
              <a:t>Read identifier        </a:t>
            </a:r>
            <a:r>
              <a:rPr lang="en-US">
                <a:solidFill>
                  <a:srgbClr val="0070C0"/>
                </a:solidFill>
              </a:rPr>
              <a:t>Sequence</a:t>
            </a:r>
            <a:r>
              <a:rPr lang="en-US" b="1">
                <a:solidFill>
                  <a:srgbClr val="0070C0"/>
                </a:solidFill>
              </a:rPr>
              <a:t>        </a:t>
            </a:r>
            <a:r>
              <a:rPr lang="en-US"/>
              <a:t>Quality</a:t>
            </a:r>
            <a:endParaRPr lang="en-US" b="1"/>
          </a:p>
        </p:txBody>
      </p:sp>
      <p:sp>
        <p:nvSpPr>
          <p:cNvPr id="445638436" name="Rectangle 3"/>
          <p:cNvSpPr/>
          <p:nvPr/>
        </p:nvSpPr>
        <p:spPr bwMode="auto">
          <a:xfrm>
            <a:off x="5923722" y="6176963"/>
            <a:ext cx="985962" cy="43057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765661727" name="Title 3"/>
          <p:cNvSpPr txBox="1"/>
          <p:nvPr/>
        </p:nvSpPr>
        <p:spPr bwMode="auto">
          <a:xfrm>
            <a:off x="415600" y="593367"/>
            <a:ext cx="11360800" cy="763600"/>
          </a:xfrm>
          <a:prstGeom prst="rect">
            <a:avLst/>
          </a:prstGeom>
        </p:spPr>
        <p:txBody>
          <a:bodyPr vert="horz" lIns="91440" tIns="45720" rIns="91440" bIns="45720" rtlCol="0" anchor="ctr">
            <a:normAutofit fontScale="92500"/>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Raw reads – what you get out of the sequencer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36047219" name="Content Placeholder 2"/>
          <p:cNvSpPr>
            <a:spLocks noGrp="1"/>
          </p:cNvSpPr>
          <p:nvPr>
            <p:ph idx="1"/>
          </p:nvPr>
        </p:nvSpPr>
        <p:spPr bwMode="auto"/>
        <p:txBody>
          <a:bodyPr/>
          <a:lstStyle/>
          <a:p>
            <a:pPr>
              <a:defRPr/>
            </a:pPr>
            <a:r>
              <a:rPr lang="en-US"/>
              <a:t>You get </a:t>
            </a:r>
            <a:r>
              <a:rPr lang="en-US" b="1"/>
              <a:t>two</a:t>
            </a:r>
            <a:r>
              <a:rPr lang="en-US"/>
              <a:t> large files with the extension </a:t>
            </a:r>
            <a:r>
              <a:rPr lang="en-US">
                <a:latin typeface="Consolas"/>
              </a:rPr>
              <a:t>.</a:t>
            </a:r>
            <a:r>
              <a:rPr lang="en-US">
                <a:latin typeface="Consolas"/>
              </a:rPr>
              <a:t>fastq</a:t>
            </a:r>
            <a:r>
              <a:rPr lang="en-US">
                <a:latin typeface="Consolas"/>
              </a:rPr>
              <a:t> </a:t>
            </a:r>
            <a:r>
              <a:rPr lang="en-US"/>
              <a:t>– paired end files</a:t>
            </a:r>
            <a:endParaRPr/>
          </a:p>
          <a:p>
            <a:pPr>
              <a:defRPr/>
            </a:pPr>
            <a:r>
              <a:rPr lang="en-US">
                <a:latin typeface="Consolas"/>
              </a:rPr>
              <a:t>.</a:t>
            </a:r>
            <a:r>
              <a:rPr lang="en-US">
                <a:latin typeface="Consolas"/>
              </a:rPr>
              <a:t>fastq</a:t>
            </a:r>
            <a:r>
              <a:rPr lang="en-US">
                <a:latin typeface="Consolas"/>
              </a:rPr>
              <a:t> </a:t>
            </a:r>
            <a:r>
              <a:rPr lang="en-US"/>
              <a:t>files are </a:t>
            </a:r>
            <a:r>
              <a:rPr lang="en-US" b="1"/>
              <a:t>plain-text files</a:t>
            </a:r>
            <a:r>
              <a:rPr lang="en-US"/>
              <a:t>. They can be viewed in a text editor. (</a:t>
            </a:r>
            <a:r>
              <a:rPr lang="en-US" u="sng">
                <a:hlinkClick r:id="rId3" tooltip=""/>
              </a:rPr>
              <a:t>notepad++</a:t>
            </a:r>
            <a:r>
              <a:rPr lang="en-US"/>
              <a:t>, </a:t>
            </a:r>
            <a:r>
              <a:rPr lang="en-US" u="sng">
                <a:hlinkClick r:id="rId4" tooltip=""/>
              </a:rPr>
              <a:t>sublime</a:t>
            </a:r>
            <a:r>
              <a:rPr lang="en-US"/>
              <a:t>)</a:t>
            </a:r>
            <a:endParaRPr lang="en-US">
              <a:latin typeface="Consolas"/>
            </a:endParaRPr>
          </a:p>
          <a:p>
            <a:pPr>
              <a:defRPr/>
            </a:pPr>
            <a:endParaRPr lang="en-US"/>
          </a:p>
        </p:txBody>
      </p:sp>
      <p:sp>
        <p:nvSpPr>
          <p:cNvPr id="1866416258" name="TextBox 5"/>
          <p:cNvSpPr txBox="1"/>
          <p:nvPr/>
        </p:nvSpPr>
        <p:spPr bwMode="auto">
          <a:xfrm>
            <a:off x="1209923" y="3317681"/>
            <a:ext cx="9772153" cy="2677656"/>
          </a:xfrm>
          <a:prstGeom prst="rect">
            <a:avLst/>
          </a:prstGeom>
          <a:solidFill>
            <a:schemeClr val="bg2">
              <a:lumMod val="90000"/>
            </a:schemeClr>
          </a:solidFill>
          <a:ln>
            <a:solidFill>
              <a:schemeClr val="tx1"/>
            </a:solidFill>
          </a:ln>
        </p:spPr>
        <p:txBody>
          <a:bodyPr wrap="square" rtlCol="0">
            <a:spAutoFit/>
          </a:bodyPr>
          <a:lstStyle/>
          <a:p>
            <a:pPr>
              <a:defRPr/>
            </a:pPr>
            <a:r>
              <a:rPr lang="en-US" sz="1400" b="1">
                <a:solidFill>
                  <a:srgbClr val="FF0000"/>
                </a:solidFill>
                <a:latin typeface="Consolas"/>
              </a:rPr>
              <a:t>@NB501145:172:HLWCFAFXY:1:11101:19388:1080 1:N:0:CGAGGCTG+NTCCTTAC</a:t>
            </a:r>
            <a:endParaRPr/>
          </a:p>
          <a:p>
            <a:pPr>
              <a:defRPr/>
            </a:pPr>
            <a:r>
              <a:rPr lang="en-US" sz="1400">
                <a:solidFill>
                  <a:srgbClr val="0070C0"/>
                </a:solidFill>
                <a:latin typeface="Consolas"/>
              </a:rPr>
              <a:t>CCATGAGTGACCCCAAGCTCAAGCCCTGCCCGCTCTGCAGCAGCACGAACATTCGAATGCTGGAACCCGAGCTGCTCGACACCGCTGCCTGGAACTGTGCCATTGAATGCCAGGACTGCCAGGTTCACATCGGGCCGTCCTACTGCGAG</a:t>
            </a:r>
            <a:endParaRPr/>
          </a:p>
          <a:p>
            <a:pPr>
              <a:defRPr/>
            </a:pPr>
            <a:r>
              <a:rPr lang="en-US" sz="1400">
                <a:latin typeface="Consolas"/>
              </a:rPr>
              <a:t>+</a:t>
            </a:r>
            <a:endParaRPr/>
          </a:p>
          <a:p>
            <a:pPr>
              <a:defRPr/>
            </a:pPr>
            <a:r>
              <a:rPr lang="en-US" sz="1400">
                <a:latin typeface="Consolas"/>
              </a:rPr>
              <a:t>AA/AA/EEEAAEEAE/EEEAAAAEEEEEEEEEE/EEEEEEAEEEAEE/E&lt;E/EEEEEAEEEEEE/EAEEAEE&lt;EEEEEAEEEEA/&lt;EAAAAE/EEEEEEAEEAEE&lt;AEEEE/EEAEEEEEAEEE/EEEEEAEEEEAEAAE&lt;&lt;E&lt;EEE/E</a:t>
            </a:r>
            <a:endParaRPr/>
          </a:p>
          <a:p>
            <a:pPr>
              <a:defRPr/>
            </a:pPr>
            <a:r>
              <a:rPr lang="en-US" sz="1400" b="1">
                <a:solidFill>
                  <a:srgbClr val="FF0000"/>
                </a:solidFill>
                <a:latin typeface="Consolas"/>
              </a:rPr>
              <a:t>@NB501145:172:HLWCFAFXY:1:11101:6231:1084 1:N:0:CGAGGCTG+NTCCTTAC</a:t>
            </a:r>
            <a:endParaRPr/>
          </a:p>
          <a:p>
            <a:pPr>
              <a:defRPr/>
            </a:pPr>
            <a:r>
              <a:rPr lang="en-US" sz="1400">
                <a:solidFill>
                  <a:srgbClr val="0070C0"/>
                </a:solidFill>
                <a:latin typeface="Consolas"/>
              </a:rPr>
              <a:t>TACCTGGCCAGGGCCGGGCGCGAGATCCACCTGAAGGCCGGGCAGAAGATGGTGATCGAGGCTGACAGCGAACTGACGGTGAAGGCCGGCGGCAGCTTCATCCGGCTTGACGCAAGCGGCATCGCCATCAGCGGCCCGCTGGCACGGAT</a:t>
            </a:r>
            <a:endParaRPr/>
          </a:p>
          <a:p>
            <a:pPr>
              <a:defRPr/>
            </a:pPr>
            <a:r>
              <a:rPr lang="en-US" sz="1400">
                <a:latin typeface="Consolas"/>
              </a:rPr>
              <a:t>+</a:t>
            </a:r>
            <a:endParaRPr/>
          </a:p>
          <a:p>
            <a:pPr>
              <a:defRPr/>
            </a:pPr>
            <a:r>
              <a:rPr lang="en-US" sz="1400">
                <a:latin typeface="Consolas"/>
              </a:rPr>
              <a:t>AAAAAEEEEEEEEEEEEEEEEEEEEEEEAEEEEEEEEEEEEEEEEEEEEEEEEEAEEEEEEEEE/EEEEEE/EEEAEEEEAAAEEEEEEEEEEEEEEAAEEAEEEEEAEEAEE/AEAEEEEAEEEAEAEEAEEE&lt;A&lt;AE/AEEE&lt;AEAA</a:t>
            </a:r>
            <a:endParaRPr/>
          </a:p>
        </p:txBody>
      </p:sp>
      <p:sp>
        <p:nvSpPr>
          <p:cNvPr id="1186127845" name="TextBox 6"/>
          <p:cNvSpPr txBox="1"/>
          <p:nvPr/>
        </p:nvSpPr>
        <p:spPr bwMode="auto">
          <a:xfrm flipH="1">
            <a:off x="3999836" y="6176963"/>
            <a:ext cx="4192326" cy="369332"/>
          </a:xfrm>
          <a:prstGeom prst="rect">
            <a:avLst/>
          </a:prstGeom>
          <a:noFill/>
        </p:spPr>
        <p:txBody>
          <a:bodyPr wrap="square" rtlCol="0">
            <a:spAutoFit/>
          </a:bodyPr>
          <a:lstStyle/>
          <a:p>
            <a:pPr>
              <a:defRPr/>
            </a:pPr>
            <a:r>
              <a:rPr lang="en-US" b="1">
                <a:solidFill>
                  <a:srgbClr val="FF0000"/>
                </a:solidFill>
              </a:rPr>
              <a:t>Read identifier        </a:t>
            </a:r>
            <a:r>
              <a:rPr lang="en-US">
                <a:solidFill>
                  <a:srgbClr val="0070C0"/>
                </a:solidFill>
              </a:rPr>
              <a:t>Sequence</a:t>
            </a:r>
            <a:r>
              <a:rPr lang="en-US" b="1">
                <a:solidFill>
                  <a:srgbClr val="0070C0"/>
                </a:solidFill>
              </a:rPr>
              <a:t>        </a:t>
            </a:r>
            <a:r>
              <a:rPr lang="en-US"/>
              <a:t>Quality</a:t>
            </a:r>
            <a:endParaRPr lang="en-US" b="1"/>
          </a:p>
        </p:txBody>
      </p:sp>
      <p:sp>
        <p:nvSpPr>
          <p:cNvPr id="159823575" name="Rectangle 3"/>
          <p:cNvSpPr/>
          <p:nvPr/>
        </p:nvSpPr>
        <p:spPr bwMode="auto">
          <a:xfrm>
            <a:off x="7124369" y="6176963"/>
            <a:ext cx="985962" cy="43057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540245173" name="Title 3"/>
          <p:cNvSpPr txBox="1"/>
          <p:nvPr/>
        </p:nvSpPr>
        <p:spPr bwMode="auto">
          <a:xfrm>
            <a:off x="415600" y="593367"/>
            <a:ext cx="11360800" cy="763600"/>
          </a:xfrm>
          <a:prstGeom prst="rect">
            <a:avLst/>
          </a:prstGeom>
        </p:spPr>
        <p:txBody>
          <a:bodyPr vert="horz" lIns="91440" tIns="45720" rIns="91440" bIns="45720" rtlCol="0" anchor="ctr">
            <a:normAutofit fontScale="92500"/>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Raw reads – what you get out of the sequencer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56295209" name="Content Placeholder 2"/>
          <p:cNvSpPr>
            <a:spLocks noGrp="1"/>
          </p:cNvSpPr>
          <p:nvPr>
            <p:ph idx="1"/>
          </p:nvPr>
        </p:nvSpPr>
        <p:spPr bwMode="auto"/>
        <p:txBody>
          <a:bodyPr>
            <a:normAutofit/>
          </a:bodyPr>
          <a:lstStyle/>
          <a:p>
            <a:pPr>
              <a:defRPr/>
            </a:pPr>
            <a:r>
              <a:rPr lang="en-US"/>
              <a:t>The purpose of quality checks are straightforward – you want what you paid for. </a:t>
            </a:r>
            <a:endParaRPr/>
          </a:p>
          <a:p>
            <a:pPr lvl="1">
              <a:defRPr/>
            </a:pPr>
            <a:r>
              <a:rPr lang="en-US"/>
              <a:t>Per-base sequence quality</a:t>
            </a:r>
            <a:endParaRPr/>
          </a:p>
          <a:p>
            <a:pPr lvl="1">
              <a:defRPr/>
            </a:pPr>
            <a:r>
              <a:rPr lang="en-US"/>
              <a:t>Adapter removal</a:t>
            </a:r>
            <a:endParaRPr/>
          </a:p>
          <a:p>
            <a:pPr lvl="1">
              <a:defRPr/>
            </a:pPr>
            <a:r>
              <a:rPr lang="en-US"/>
              <a:t>Average quality per read</a:t>
            </a:r>
            <a:endParaRPr/>
          </a:p>
          <a:p>
            <a:pPr lvl="1">
              <a:defRPr/>
            </a:pPr>
            <a:r>
              <a:rPr lang="en-US"/>
              <a:t>Per-base N content</a:t>
            </a:r>
            <a:endParaRPr/>
          </a:p>
          <a:p>
            <a:pPr lvl="1">
              <a:defRPr/>
            </a:pPr>
            <a:r>
              <a:rPr lang="en-US"/>
              <a:t>Read length distribution</a:t>
            </a:r>
            <a:endParaRPr/>
          </a:p>
        </p:txBody>
      </p:sp>
      <p:sp>
        <p:nvSpPr>
          <p:cNvPr id="1589680931"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Raw reads – first steps: Quality check</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76835861" name="Content Placeholder 2"/>
          <p:cNvSpPr>
            <a:spLocks noGrp="1"/>
          </p:cNvSpPr>
          <p:nvPr>
            <p:ph idx="1"/>
          </p:nvPr>
        </p:nvSpPr>
        <p:spPr bwMode="auto"/>
        <p:txBody>
          <a:bodyPr>
            <a:normAutofit/>
          </a:bodyPr>
          <a:lstStyle/>
          <a:p>
            <a:pPr>
              <a:defRPr/>
            </a:pPr>
            <a:r>
              <a:rPr lang="en-US"/>
              <a:t>The purpose of quality checks are straightforward – you want what you paid for. </a:t>
            </a:r>
            <a:endParaRPr/>
          </a:p>
          <a:p>
            <a:pPr lvl="1">
              <a:defRPr/>
            </a:pPr>
            <a:r>
              <a:rPr lang="en-US">
                <a:solidFill>
                  <a:srgbClr val="0070C0"/>
                </a:solidFill>
              </a:rPr>
              <a:t>Per-base sequence quality</a:t>
            </a:r>
            <a:endParaRPr/>
          </a:p>
          <a:p>
            <a:pPr lvl="1">
              <a:defRPr/>
            </a:pPr>
            <a:r>
              <a:rPr lang="en-US">
                <a:solidFill>
                  <a:srgbClr val="0070C0"/>
                </a:solidFill>
              </a:rPr>
              <a:t>Adapter removal</a:t>
            </a:r>
            <a:endParaRPr/>
          </a:p>
          <a:p>
            <a:pPr lvl="1">
              <a:defRPr/>
            </a:pPr>
            <a:r>
              <a:rPr lang="en-US">
                <a:solidFill>
                  <a:schemeClr val="accent2">
                    <a:lumMod val="50000"/>
                  </a:schemeClr>
                </a:solidFill>
              </a:rPr>
              <a:t>Average quality per read</a:t>
            </a:r>
            <a:endParaRPr/>
          </a:p>
          <a:p>
            <a:pPr lvl="1">
              <a:defRPr/>
            </a:pPr>
            <a:r>
              <a:rPr lang="en-US">
                <a:solidFill>
                  <a:schemeClr val="accent2">
                    <a:lumMod val="50000"/>
                  </a:schemeClr>
                </a:solidFill>
              </a:rPr>
              <a:t>Per-base N content</a:t>
            </a:r>
            <a:endParaRPr/>
          </a:p>
          <a:p>
            <a:pPr lvl="1">
              <a:defRPr/>
            </a:pPr>
            <a:r>
              <a:rPr lang="en-US">
                <a:solidFill>
                  <a:schemeClr val="accent2">
                    <a:lumMod val="50000"/>
                  </a:schemeClr>
                </a:solidFill>
              </a:rPr>
              <a:t>Read length distribution</a:t>
            </a:r>
            <a:endParaRPr/>
          </a:p>
        </p:txBody>
      </p:sp>
      <p:sp>
        <p:nvSpPr>
          <p:cNvPr id="88079448" name="Right Brace 1"/>
          <p:cNvSpPr/>
          <p:nvPr/>
        </p:nvSpPr>
        <p:spPr bwMode="auto">
          <a:xfrm>
            <a:off x="4850296" y="2759103"/>
            <a:ext cx="241358" cy="669897"/>
          </a:xfrm>
          <a:prstGeom prst="rightBrace">
            <a:avLst>
              <a:gd name="adj1" fmla="val 833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a:p>
        </p:txBody>
      </p:sp>
      <p:sp>
        <p:nvSpPr>
          <p:cNvPr id="1242227298" name="Right Brace 4"/>
          <p:cNvSpPr/>
          <p:nvPr/>
        </p:nvSpPr>
        <p:spPr bwMode="auto">
          <a:xfrm>
            <a:off x="4850296" y="3563937"/>
            <a:ext cx="241358" cy="968305"/>
          </a:xfrm>
          <a:prstGeom prst="rightBrace">
            <a:avLst>
              <a:gd name="adj1" fmla="val 8333"/>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defRPr/>
            </a:pPr>
            <a:endParaRPr lang="en-US"/>
          </a:p>
        </p:txBody>
      </p:sp>
      <p:sp>
        <p:nvSpPr>
          <p:cNvPr id="148888316" name="TextBox 5"/>
          <p:cNvSpPr txBox="1"/>
          <p:nvPr/>
        </p:nvSpPr>
        <p:spPr bwMode="auto">
          <a:xfrm>
            <a:off x="5182522" y="2909385"/>
            <a:ext cx="1067203" cy="369332"/>
          </a:xfrm>
          <a:prstGeom prst="rect">
            <a:avLst/>
          </a:prstGeom>
          <a:noFill/>
        </p:spPr>
        <p:txBody>
          <a:bodyPr wrap="square" rtlCol="0">
            <a:spAutoFit/>
          </a:bodyPr>
          <a:lstStyle/>
          <a:p>
            <a:pPr>
              <a:defRPr/>
            </a:pPr>
            <a:r>
              <a:rPr lang="en-US">
                <a:solidFill>
                  <a:srgbClr val="0070C0"/>
                </a:solidFill>
              </a:rPr>
              <a:t>Per read</a:t>
            </a:r>
            <a:endParaRPr/>
          </a:p>
        </p:txBody>
      </p:sp>
      <p:sp>
        <p:nvSpPr>
          <p:cNvPr id="1985844350" name="TextBox 6"/>
          <p:cNvSpPr txBox="1"/>
          <p:nvPr/>
        </p:nvSpPr>
        <p:spPr bwMode="auto">
          <a:xfrm>
            <a:off x="5219628" y="3863424"/>
            <a:ext cx="1067203" cy="369332"/>
          </a:xfrm>
          <a:prstGeom prst="rect">
            <a:avLst/>
          </a:prstGeom>
          <a:noFill/>
        </p:spPr>
        <p:txBody>
          <a:bodyPr wrap="square" rtlCol="0">
            <a:spAutoFit/>
          </a:bodyPr>
          <a:lstStyle/>
          <a:p>
            <a:pPr>
              <a:defRPr/>
            </a:pPr>
            <a:r>
              <a:rPr lang="en-US">
                <a:solidFill>
                  <a:schemeClr val="accent2">
                    <a:lumMod val="50000"/>
                  </a:schemeClr>
                </a:solidFill>
              </a:rPr>
              <a:t>Overall</a:t>
            </a:r>
            <a:endParaRPr/>
          </a:p>
        </p:txBody>
      </p:sp>
      <p:sp>
        <p:nvSpPr>
          <p:cNvPr id="927089920"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Raw reads – first steps: Quality check</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44331281" name="Content Placeholder 2"/>
          <p:cNvSpPr>
            <a:spLocks noGrp="1"/>
          </p:cNvSpPr>
          <p:nvPr>
            <p:ph idx="1"/>
          </p:nvPr>
        </p:nvSpPr>
        <p:spPr bwMode="auto"/>
        <p:txBody>
          <a:bodyPr>
            <a:normAutofit/>
          </a:bodyPr>
          <a:lstStyle/>
          <a:p>
            <a:pPr>
              <a:defRPr/>
            </a:pPr>
            <a:r>
              <a:rPr lang="en-US"/>
              <a:t>The purpose of quality checks are straightforward – you want what you paid for. </a:t>
            </a:r>
            <a:endParaRPr/>
          </a:p>
          <a:p>
            <a:pPr lvl="1">
              <a:defRPr/>
            </a:pPr>
            <a:r>
              <a:rPr lang="en-US"/>
              <a:t>Per-base sequence quality</a:t>
            </a:r>
            <a:endParaRPr/>
          </a:p>
          <a:p>
            <a:pPr lvl="1">
              <a:defRPr/>
            </a:pPr>
            <a:r>
              <a:rPr lang="en-US"/>
              <a:t>Adapter removal</a:t>
            </a:r>
            <a:endParaRPr/>
          </a:p>
          <a:p>
            <a:pPr lvl="1">
              <a:defRPr/>
            </a:pPr>
            <a:r>
              <a:rPr lang="en-US"/>
              <a:t>Average quality per read</a:t>
            </a:r>
            <a:endParaRPr/>
          </a:p>
          <a:p>
            <a:pPr lvl="1">
              <a:defRPr/>
            </a:pPr>
            <a:r>
              <a:rPr lang="en-US"/>
              <a:t>Per-base N content</a:t>
            </a:r>
            <a:endParaRPr/>
          </a:p>
          <a:p>
            <a:pPr lvl="1">
              <a:defRPr/>
            </a:pPr>
            <a:r>
              <a:rPr lang="en-US"/>
              <a:t>Read length distribution</a:t>
            </a:r>
            <a:endParaRPr/>
          </a:p>
          <a:p>
            <a:pPr>
              <a:defRPr/>
            </a:pPr>
            <a:r>
              <a:rPr lang="en-US"/>
              <a:t>How do I calculate these metrics? </a:t>
            </a:r>
            <a:endParaRPr/>
          </a:p>
          <a:p>
            <a:pPr lvl="1">
              <a:defRPr/>
            </a:pPr>
            <a:r>
              <a:rPr lang="en-US"/>
              <a:t>FastQC</a:t>
            </a:r>
            <a:r>
              <a:rPr lang="en-US"/>
              <a:t> (</a:t>
            </a:r>
            <a:r>
              <a:rPr lang="en-US" u="sng">
                <a:hlinkClick r:id="rId3" tooltip=""/>
              </a:rPr>
              <a:t>https://www.bioinformatics.babraham.ac.uk/projects/fastqc/</a:t>
            </a:r>
            <a:r>
              <a:rPr lang="en-US"/>
              <a:t>)</a:t>
            </a:r>
            <a:endParaRPr/>
          </a:p>
          <a:p>
            <a:pPr lvl="1">
              <a:defRPr/>
            </a:pPr>
            <a:r>
              <a:rPr lang="en-US"/>
              <a:t>MultiQC</a:t>
            </a:r>
            <a:r>
              <a:rPr lang="en-US"/>
              <a:t> (</a:t>
            </a:r>
            <a:r>
              <a:rPr lang="en-US" u="sng">
                <a:hlinkClick r:id="rId4" tooltip=""/>
              </a:rPr>
              <a:t>https://www.multiqc.info/</a:t>
            </a:r>
            <a:r>
              <a:rPr lang="en-US"/>
              <a:t>)</a:t>
            </a:r>
            <a:endParaRPr/>
          </a:p>
          <a:p>
            <a:pPr lvl="1">
              <a:defRPr/>
            </a:pPr>
            <a:endParaRPr lang="en-US"/>
          </a:p>
        </p:txBody>
      </p:sp>
      <p:sp>
        <p:nvSpPr>
          <p:cNvPr id="1473059"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Raw reads – first steps: Quality check</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343777371" name="Picture 6"/>
          <p:cNvPicPr>
            <a:picLocks noChangeAspect="1"/>
          </p:cNvPicPr>
          <p:nvPr/>
        </p:nvPicPr>
        <p:blipFill>
          <a:blip r:embed="rId3"/>
          <a:stretch/>
        </p:blipFill>
        <p:spPr bwMode="auto">
          <a:xfrm>
            <a:off x="295382" y="1572651"/>
            <a:ext cx="5568042" cy="4230468"/>
          </a:xfrm>
          <a:prstGeom prst="rect">
            <a:avLst/>
          </a:prstGeom>
        </p:spPr>
      </p:pic>
      <p:sp>
        <p:nvSpPr>
          <p:cNvPr id="313318380" name="TextBox 8"/>
          <p:cNvSpPr txBox="1"/>
          <p:nvPr/>
        </p:nvSpPr>
        <p:spPr bwMode="auto">
          <a:xfrm>
            <a:off x="1850926" y="6106602"/>
            <a:ext cx="2456953" cy="369332"/>
          </a:xfrm>
          <a:prstGeom prst="rect">
            <a:avLst/>
          </a:prstGeom>
          <a:noFill/>
        </p:spPr>
        <p:txBody>
          <a:bodyPr wrap="square" rtlCol="0">
            <a:spAutoFit/>
          </a:bodyPr>
          <a:lstStyle/>
          <a:p>
            <a:pPr>
              <a:defRPr/>
            </a:pPr>
            <a:r>
              <a:rPr lang="en-US"/>
              <a:t>Before quality trimming</a:t>
            </a:r>
            <a:endParaRPr/>
          </a:p>
        </p:txBody>
      </p:sp>
      <p:sp>
        <p:nvSpPr>
          <p:cNvPr id="927833794" name="TextBox 9"/>
          <p:cNvSpPr txBox="1"/>
          <p:nvPr/>
        </p:nvSpPr>
        <p:spPr bwMode="auto">
          <a:xfrm>
            <a:off x="6095999" y="2242268"/>
            <a:ext cx="5711687" cy="1200329"/>
          </a:xfrm>
          <a:prstGeom prst="rect">
            <a:avLst/>
          </a:prstGeom>
          <a:noFill/>
        </p:spPr>
        <p:txBody>
          <a:bodyPr wrap="square" rtlCol="0">
            <a:spAutoFit/>
          </a:bodyPr>
          <a:lstStyle/>
          <a:p>
            <a:pPr>
              <a:defRPr/>
            </a:pPr>
            <a:r>
              <a:rPr lang="en-US"/>
              <a:t>Tools:</a:t>
            </a:r>
            <a:endParaRPr/>
          </a:p>
          <a:p>
            <a:pPr marL="285750" indent="-285750">
              <a:buFont typeface="Arial"/>
              <a:buChar char="•"/>
              <a:defRPr/>
            </a:pPr>
            <a:r>
              <a:rPr lang="en-US" u="sng">
                <a:hlinkClick r:id="rId4" tooltip=""/>
              </a:rPr>
              <a:t>trim_galore</a:t>
            </a:r>
            <a:endParaRPr lang="en-US"/>
          </a:p>
          <a:p>
            <a:pPr marL="285750" indent="-285750">
              <a:buFont typeface="Arial"/>
              <a:buChar char="•"/>
              <a:defRPr/>
            </a:pPr>
            <a:r>
              <a:rPr lang="en-US" u="sng">
                <a:hlinkClick r:id="rId5" tooltip=""/>
              </a:rPr>
              <a:t>trimmomatic</a:t>
            </a:r>
            <a:endParaRPr lang="en-US"/>
          </a:p>
          <a:p>
            <a:pPr marL="285750" indent="-285750">
              <a:buFont typeface="Arial"/>
              <a:buChar char="•"/>
              <a:defRPr/>
            </a:pPr>
            <a:r>
              <a:rPr lang="en-US" u="sng">
                <a:hlinkClick r:id="rId6" tooltip=""/>
              </a:rPr>
              <a:t>cutadapt</a:t>
            </a:r>
            <a:endParaRPr lang="en-US"/>
          </a:p>
        </p:txBody>
      </p:sp>
      <p:sp>
        <p:nvSpPr>
          <p:cNvPr id="1396802743"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Raw reads – first steps: Quality check</a:t>
            </a:r>
            <a:endParaRPr/>
          </a:p>
        </p:txBody>
      </p:sp>
      <p:pic>
        <p:nvPicPr>
          <p:cNvPr id="1337080941" name="Picture 4" descr="Illumina dye sequencing - Wikipedia"/>
          <p:cNvPicPr>
            <a:picLocks noChangeAspect="1" noChangeArrowheads="1"/>
          </p:cNvPicPr>
          <p:nvPr/>
        </p:nvPicPr>
        <p:blipFill>
          <a:blip r:embed="rId7"/>
          <a:stretch/>
        </p:blipFill>
        <p:spPr bwMode="auto">
          <a:xfrm>
            <a:off x="7882402" y="2082199"/>
            <a:ext cx="4014216" cy="3211372"/>
          </a:xfrm>
          <a:prstGeom prst="rect">
            <a:avLst/>
          </a:prstGeom>
          <a:noFill/>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2058464199" name="Picture 4"/>
          <p:cNvPicPr>
            <a:picLocks noChangeAspect="1"/>
          </p:cNvPicPr>
          <p:nvPr/>
        </p:nvPicPr>
        <p:blipFill>
          <a:blip r:embed="rId3"/>
          <a:stretch/>
        </p:blipFill>
        <p:spPr bwMode="auto">
          <a:xfrm>
            <a:off x="5863424" y="1572651"/>
            <a:ext cx="5699854" cy="4215899"/>
          </a:xfrm>
          <a:prstGeom prst="rect">
            <a:avLst/>
          </a:prstGeom>
        </p:spPr>
      </p:pic>
      <p:pic>
        <p:nvPicPr>
          <p:cNvPr id="592023457" name="Picture 6"/>
          <p:cNvPicPr>
            <a:picLocks noChangeAspect="1"/>
          </p:cNvPicPr>
          <p:nvPr/>
        </p:nvPicPr>
        <p:blipFill>
          <a:blip r:embed="rId4"/>
          <a:stretch/>
        </p:blipFill>
        <p:spPr bwMode="auto">
          <a:xfrm>
            <a:off x="295382" y="1572651"/>
            <a:ext cx="5568042" cy="4230468"/>
          </a:xfrm>
          <a:prstGeom prst="rect">
            <a:avLst/>
          </a:prstGeom>
        </p:spPr>
      </p:pic>
      <p:sp>
        <p:nvSpPr>
          <p:cNvPr id="1366607984" name="TextBox 5"/>
          <p:cNvSpPr txBox="1"/>
          <p:nvPr/>
        </p:nvSpPr>
        <p:spPr bwMode="auto">
          <a:xfrm>
            <a:off x="1850926" y="6106602"/>
            <a:ext cx="2456953" cy="369332"/>
          </a:xfrm>
          <a:prstGeom prst="rect">
            <a:avLst/>
          </a:prstGeom>
          <a:noFill/>
        </p:spPr>
        <p:txBody>
          <a:bodyPr wrap="square" rtlCol="0">
            <a:spAutoFit/>
          </a:bodyPr>
          <a:lstStyle/>
          <a:p>
            <a:pPr>
              <a:defRPr/>
            </a:pPr>
            <a:r>
              <a:rPr lang="en-US"/>
              <a:t>Before quality trimming</a:t>
            </a:r>
            <a:endParaRPr/>
          </a:p>
        </p:txBody>
      </p:sp>
      <p:sp>
        <p:nvSpPr>
          <p:cNvPr id="1043265644" name="TextBox 7"/>
          <p:cNvSpPr txBox="1"/>
          <p:nvPr/>
        </p:nvSpPr>
        <p:spPr bwMode="auto">
          <a:xfrm>
            <a:off x="7484874" y="6106602"/>
            <a:ext cx="2456953" cy="369332"/>
          </a:xfrm>
          <a:prstGeom prst="rect">
            <a:avLst/>
          </a:prstGeom>
          <a:noFill/>
        </p:spPr>
        <p:txBody>
          <a:bodyPr wrap="square" rtlCol="0">
            <a:spAutoFit/>
          </a:bodyPr>
          <a:lstStyle/>
          <a:p>
            <a:pPr>
              <a:defRPr/>
            </a:pPr>
            <a:r>
              <a:rPr lang="en-US"/>
              <a:t>After quality trimming</a:t>
            </a:r>
            <a:endParaRPr/>
          </a:p>
        </p:txBody>
      </p:sp>
      <p:sp>
        <p:nvSpPr>
          <p:cNvPr id="644348917"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Raw reads – first steps: Quality check</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77964257" name="Google Shape;131;p22"/>
          <p:cNvSpPr/>
          <p:nvPr/>
        </p:nvSpPr>
        <p:spPr bwMode="auto">
          <a:xfrm>
            <a:off x="337508" y="3535833"/>
            <a:ext cx="1553633" cy="1161000"/>
          </a:xfrm>
          <a:prstGeom prst="flowChartMagneticDisk">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Raw Reads (</a:t>
            </a:r>
            <a:r>
              <a:rPr lang="en" sz="1600">
                <a:latin typeface="Consolas"/>
                <a:ea typeface="Times New Roman"/>
                <a:cs typeface="Times New Roman"/>
              </a:rPr>
              <a:t>.fastq</a:t>
            </a:r>
            <a:r>
              <a:rPr lang="en">
                <a:ea typeface="Times New Roman"/>
                <a:cs typeface="Times New Roman"/>
              </a:rPr>
              <a:t>)</a:t>
            </a:r>
            <a:endParaRPr>
              <a:ea typeface="Times New Roman"/>
              <a:cs typeface="Times New Roman"/>
            </a:endParaRPr>
          </a:p>
        </p:txBody>
      </p:sp>
      <p:sp>
        <p:nvSpPr>
          <p:cNvPr id="103685728" name="Google Shape;132;p22"/>
          <p:cNvSpPr/>
          <p:nvPr/>
        </p:nvSpPr>
        <p:spPr bwMode="auto">
          <a:xfrm>
            <a:off x="5280825" y="2340967"/>
            <a:ext cx="1687200" cy="1010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i="1">
                <a:ea typeface="Times New Roman"/>
                <a:cs typeface="Times New Roman"/>
              </a:rPr>
              <a:t>De novo</a:t>
            </a:r>
            <a:endParaRPr i="1">
              <a:ea typeface="Times New Roman"/>
              <a:cs typeface="Times New Roman"/>
            </a:endParaRPr>
          </a:p>
        </p:txBody>
      </p:sp>
      <p:sp>
        <p:nvSpPr>
          <p:cNvPr id="1923262868" name="Google Shape;133;p22"/>
          <p:cNvSpPr/>
          <p:nvPr/>
        </p:nvSpPr>
        <p:spPr bwMode="auto">
          <a:xfrm>
            <a:off x="5286358" y="5052760"/>
            <a:ext cx="1687200" cy="1010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Reference</a:t>
            </a:r>
            <a:endParaRPr>
              <a:ea typeface="Times New Roman"/>
              <a:cs typeface="Times New Roman"/>
            </a:endParaRPr>
          </a:p>
        </p:txBody>
      </p:sp>
      <p:sp>
        <p:nvSpPr>
          <p:cNvPr id="469172636" name="Google Shape;135;p22"/>
          <p:cNvSpPr/>
          <p:nvPr/>
        </p:nvSpPr>
        <p:spPr bwMode="auto">
          <a:xfrm>
            <a:off x="7523854" y="3600599"/>
            <a:ext cx="1816000" cy="1007381"/>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b="1">
                <a:ea typeface="Times New Roman"/>
                <a:cs typeface="Times New Roman"/>
              </a:rPr>
              <a:t>Draft Assembly</a:t>
            </a:r>
            <a:endParaRPr/>
          </a:p>
          <a:p>
            <a:pPr algn="ctr">
              <a:defRPr/>
            </a:pPr>
            <a:r>
              <a:rPr lang="en">
                <a:ea typeface="Times New Roman"/>
                <a:cs typeface="Times New Roman"/>
              </a:rPr>
              <a:t>(</a:t>
            </a:r>
            <a:r>
              <a:rPr lang="en">
                <a:latin typeface="Consolas"/>
                <a:ea typeface="Times New Roman"/>
                <a:cs typeface="Times New Roman"/>
              </a:rPr>
              <a:t>.fasta</a:t>
            </a:r>
            <a:r>
              <a:rPr lang="en">
                <a:ea typeface="Times New Roman"/>
                <a:cs typeface="Times New Roman"/>
              </a:rPr>
              <a:t>) </a:t>
            </a:r>
            <a:endParaRPr>
              <a:ea typeface="Times New Roman"/>
              <a:cs typeface="Times New Roman"/>
            </a:endParaRPr>
          </a:p>
        </p:txBody>
      </p:sp>
      <p:sp>
        <p:nvSpPr>
          <p:cNvPr id="1798349355" name="Google Shape;137;p22"/>
          <p:cNvSpPr/>
          <p:nvPr/>
        </p:nvSpPr>
        <p:spPr bwMode="auto">
          <a:xfrm>
            <a:off x="10035725" y="2557712"/>
            <a:ext cx="1952074" cy="585112"/>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Annotation</a:t>
            </a:r>
            <a:endParaRPr/>
          </a:p>
          <a:p>
            <a:pPr algn="ctr">
              <a:defRPr/>
            </a:pPr>
            <a:r>
              <a:rPr lang="en">
                <a:ea typeface="Times New Roman"/>
                <a:cs typeface="Times New Roman"/>
              </a:rPr>
              <a:t>(</a:t>
            </a:r>
            <a:r>
              <a:rPr lang="en" sz="1600">
                <a:latin typeface="Consolas"/>
                <a:ea typeface="Times New Roman"/>
                <a:cs typeface="Times New Roman"/>
              </a:rPr>
              <a:t>.gbk</a:t>
            </a:r>
            <a:r>
              <a:rPr lang="en" sz="1600">
                <a:ea typeface="Times New Roman"/>
                <a:cs typeface="Times New Roman"/>
              </a:rPr>
              <a:t>, </a:t>
            </a:r>
            <a:r>
              <a:rPr lang="en" sz="1600">
                <a:latin typeface="Consolas"/>
                <a:ea typeface="Times New Roman"/>
                <a:cs typeface="Times New Roman"/>
              </a:rPr>
              <a:t>.gff</a:t>
            </a:r>
            <a:r>
              <a:rPr lang="en">
                <a:ea typeface="Times New Roman"/>
                <a:cs typeface="Times New Roman"/>
              </a:rPr>
              <a:t>)</a:t>
            </a:r>
            <a:endParaRPr>
              <a:ea typeface="Times New Roman"/>
              <a:cs typeface="Times New Roman"/>
            </a:endParaRPr>
          </a:p>
        </p:txBody>
      </p:sp>
      <p:cxnSp>
        <p:nvCxnSpPr>
          <p:cNvPr id="1344983862" name="Google Shape;140;p22"/>
          <p:cNvCxnSpPr>
            <a:stCxn id="1377964257" idx="4"/>
          </p:cNvCxnSpPr>
          <p:nvPr/>
        </p:nvCxnSpPr>
        <p:spPr bwMode="auto">
          <a:xfrm>
            <a:off x="1891140" y="4116333"/>
            <a:ext cx="650400" cy="0"/>
          </a:xfrm>
          <a:prstGeom prst="straightConnector1">
            <a:avLst/>
          </a:prstGeom>
          <a:noFill/>
          <a:ln w="28575" cap="flat" cmpd="sng">
            <a:solidFill>
              <a:schemeClr val="dk2"/>
            </a:solidFill>
            <a:prstDash val="solid"/>
            <a:round/>
            <a:headEnd type="none" w="med" len="med"/>
            <a:tailEnd type="triangle" w="med" len="med"/>
          </a:ln>
        </p:spPr>
      </p:cxnSp>
      <p:sp>
        <p:nvSpPr>
          <p:cNvPr id="1362382095" name="Google Shape;141;p22"/>
          <p:cNvSpPr/>
          <p:nvPr/>
        </p:nvSpPr>
        <p:spPr bwMode="auto">
          <a:xfrm>
            <a:off x="4300659" y="2846368"/>
            <a:ext cx="951733" cy="1259633"/>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none" w="med" len="med"/>
          </a:ln>
        </p:spPr>
      </p:sp>
      <p:cxnSp>
        <p:nvCxnSpPr>
          <p:cNvPr id="1885564138" name="Google Shape;142;p22"/>
          <p:cNvCxnSpPr/>
          <p:nvPr/>
        </p:nvCxnSpPr>
        <p:spPr bwMode="auto">
          <a:xfrm>
            <a:off x="4748525" y="2846367"/>
            <a:ext cx="532400" cy="0"/>
          </a:xfrm>
          <a:prstGeom prst="straightConnector1">
            <a:avLst/>
          </a:prstGeom>
          <a:noFill/>
          <a:ln w="28575" cap="flat" cmpd="sng">
            <a:solidFill>
              <a:schemeClr val="dk2"/>
            </a:solidFill>
            <a:prstDash val="solid"/>
            <a:round/>
            <a:headEnd type="none" w="med" len="med"/>
            <a:tailEnd type="triangle" w="med" len="med"/>
          </a:ln>
        </p:spPr>
      </p:cxnSp>
      <p:sp>
        <p:nvSpPr>
          <p:cNvPr id="456009166" name="Google Shape;143;p22"/>
          <p:cNvSpPr/>
          <p:nvPr/>
        </p:nvSpPr>
        <p:spPr bwMode="auto">
          <a:xfrm rot="10800000" flipH="1">
            <a:off x="4297892" y="4119916"/>
            <a:ext cx="951733" cy="1441651"/>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none" w="med" len="med"/>
          </a:ln>
        </p:spPr>
      </p:sp>
      <p:cxnSp>
        <p:nvCxnSpPr>
          <p:cNvPr id="1182563826" name="Google Shape;144;p22"/>
          <p:cNvCxnSpPr/>
          <p:nvPr/>
        </p:nvCxnSpPr>
        <p:spPr bwMode="auto">
          <a:xfrm>
            <a:off x="4748525" y="5561567"/>
            <a:ext cx="532400" cy="0"/>
          </a:xfrm>
          <a:prstGeom prst="straightConnector1">
            <a:avLst/>
          </a:prstGeom>
          <a:noFill/>
          <a:ln w="28575" cap="flat" cmpd="sng">
            <a:solidFill>
              <a:schemeClr val="dk2"/>
            </a:solidFill>
            <a:prstDash val="solid"/>
            <a:round/>
            <a:headEnd type="none" w="med" len="med"/>
            <a:tailEnd type="triangle" w="med" len="med"/>
          </a:ln>
        </p:spPr>
      </p:cxnSp>
      <p:sp>
        <p:nvSpPr>
          <p:cNvPr id="2133784446" name="Google Shape;146;p22"/>
          <p:cNvSpPr/>
          <p:nvPr/>
        </p:nvSpPr>
        <p:spPr bwMode="auto">
          <a:xfrm>
            <a:off x="7118123" y="2786560"/>
            <a:ext cx="356000" cy="2771600"/>
          </a:xfrm>
          <a:prstGeom prst="rightBrace">
            <a:avLst>
              <a:gd name="adj1" fmla="val 8333"/>
              <a:gd name="adj2" fmla="val 49547"/>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defRPr/>
            </a:pPr>
            <a:endParaRPr/>
          </a:p>
        </p:txBody>
      </p:sp>
      <p:cxnSp>
        <p:nvCxnSpPr>
          <p:cNvPr id="1488890075" name="Google Shape;150;p22"/>
          <p:cNvCxnSpPr/>
          <p:nvPr/>
        </p:nvCxnSpPr>
        <p:spPr bwMode="auto">
          <a:xfrm>
            <a:off x="860906" y="1971600"/>
            <a:ext cx="2707200" cy="0"/>
          </a:xfrm>
          <a:prstGeom prst="straightConnector1">
            <a:avLst/>
          </a:prstGeom>
          <a:noFill/>
          <a:ln w="28575" cap="flat" cmpd="sng">
            <a:solidFill>
              <a:schemeClr val="dk2"/>
            </a:solidFill>
            <a:prstDash val="solid"/>
            <a:round/>
            <a:headEnd type="triangle" w="med" len="med"/>
            <a:tailEnd type="triangle" w="med" len="med"/>
          </a:ln>
        </p:spPr>
      </p:cxnSp>
      <p:cxnSp>
        <p:nvCxnSpPr>
          <p:cNvPr id="1060321249" name="Google Shape;151;p22"/>
          <p:cNvCxnSpPr/>
          <p:nvPr/>
        </p:nvCxnSpPr>
        <p:spPr bwMode="auto">
          <a:xfrm>
            <a:off x="4578192" y="1975000"/>
            <a:ext cx="2965600" cy="0"/>
          </a:xfrm>
          <a:prstGeom prst="straightConnector1">
            <a:avLst/>
          </a:prstGeom>
          <a:noFill/>
          <a:ln w="28575" cap="flat" cmpd="sng">
            <a:solidFill>
              <a:schemeClr val="dk2"/>
            </a:solidFill>
            <a:prstDash val="solid"/>
            <a:round/>
            <a:headEnd type="triangle" w="med" len="med"/>
            <a:tailEnd type="triangle" w="med" len="med"/>
          </a:ln>
        </p:spPr>
      </p:cxnSp>
      <p:cxnSp>
        <p:nvCxnSpPr>
          <p:cNvPr id="1929822732" name="Google Shape;152;p22"/>
          <p:cNvCxnSpPr/>
          <p:nvPr/>
        </p:nvCxnSpPr>
        <p:spPr bwMode="auto">
          <a:xfrm>
            <a:off x="9362392" y="1971600"/>
            <a:ext cx="2435200" cy="0"/>
          </a:xfrm>
          <a:prstGeom prst="straightConnector1">
            <a:avLst/>
          </a:prstGeom>
          <a:noFill/>
          <a:ln w="28575" cap="flat" cmpd="sng">
            <a:solidFill>
              <a:schemeClr val="dk2"/>
            </a:solidFill>
            <a:prstDash val="solid"/>
            <a:round/>
            <a:headEnd type="triangle" w="med" len="med"/>
            <a:tailEnd type="triangle" w="med" len="med"/>
          </a:ln>
        </p:spPr>
      </p:cxnSp>
      <p:sp>
        <p:nvSpPr>
          <p:cNvPr id="1223487390" name="Google Shape;153;p22"/>
          <p:cNvSpPr txBox="1"/>
          <p:nvPr/>
        </p:nvSpPr>
        <p:spPr bwMode="auto">
          <a:xfrm>
            <a:off x="1228406" y="1565733"/>
            <a:ext cx="2169200" cy="261200"/>
          </a:xfrm>
          <a:prstGeom prst="rect">
            <a:avLst/>
          </a:prstGeom>
          <a:noFill/>
          <a:ln>
            <a:noFill/>
          </a:ln>
        </p:spPr>
        <p:txBody>
          <a:bodyPr spcFirstLastPara="1" wrap="square" lIns="121900" tIns="121900" rIns="121900" bIns="121900" anchor="t" anchorCtr="0">
            <a:noAutofit/>
          </a:bodyPr>
          <a:lstStyle/>
          <a:p>
            <a:pPr algn="ctr">
              <a:defRPr/>
            </a:pPr>
            <a:r>
              <a:rPr lang="en" b="1">
                <a:ea typeface="Times New Roman"/>
                <a:cs typeface="Times New Roman"/>
              </a:rPr>
              <a:t>Pre-Assembly</a:t>
            </a:r>
            <a:endParaRPr b="1">
              <a:ea typeface="Times New Roman"/>
              <a:cs typeface="Times New Roman"/>
            </a:endParaRPr>
          </a:p>
        </p:txBody>
      </p:sp>
      <p:sp>
        <p:nvSpPr>
          <p:cNvPr id="1209400272" name="Google Shape;154;p22"/>
          <p:cNvSpPr txBox="1"/>
          <p:nvPr/>
        </p:nvSpPr>
        <p:spPr bwMode="auto">
          <a:xfrm>
            <a:off x="5045358" y="1558733"/>
            <a:ext cx="2169200" cy="261200"/>
          </a:xfrm>
          <a:prstGeom prst="rect">
            <a:avLst/>
          </a:prstGeom>
          <a:noFill/>
          <a:ln>
            <a:noFill/>
          </a:ln>
        </p:spPr>
        <p:txBody>
          <a:bodyPr spcFirstLastPara="1" wrap="square" lIns="121900" tIns="121900" rIns="121900" bIns="121900" anchor="t" anchorCtr="0">
            <a:noAutofit/>
          </a:bodyPr>
          <a:lstStyle/>
          <a:p>
            <a:pPr algn="ctr">
              <a:defRPr/>
            </a:pPr>
            <a:r>
              <a:rPr lang="en" b="1">
                <a:ea typeface="Times New Roman"/>
                <a:cs typeface="Times New Roman"/>
              </a:rPr>
              <a:t>Assembly</a:t>
            </a:r>
            <a:endParaRPr b="1">
              <a:ea typeface="Times New Roman"/>
              <a:cs typeface="Times New Roman"/>
            </a:endParaRPr>
          </a:p>
        </p:txBody>
      </p:sp>
      <p:sp>
        <p:nvSpPr>
          <p:cNvPr id="1858274384" name="Google Shape;155;p22"/>
          <p:cNvSpPr txBox="1"/>
          <p:nvPr/>
        </p:nvSpPr>
        <p:spPr bwMode="auto">
          <a:xfrm>
            <a:off x="9553058" y="1558733"/>
            <a:ext cx="2169200" cy="261200"/>
          </a:xfrm>
          <a:prstGeom prst="rect">
            <a:avLst/>
          </a:prstGeom>
          <a:noFill/>
          <a:ln>
            <a:noFill/>
          </a:ln>
        </p:spPr>
        <p:txBody>
          <a:bodyPr spcFirstLastPara="1" wrap="square" lIns="121900" tIns="121900" rIns="121900" bIns="121900" anchor="t" anchorCtr="0">
            <a:noAutofit/>
          </a:bodyPr>
          <a:lstStyle/>
          <a:p>
            <a:pPr algn="ctr">
              <a:defRPr/>
            </a:pPr>
            <a:r>
              <a:rPr lang="en" b="1">
                <a:ea typeface="Times New Roman"/>
                <a:cs typeface="Times New Roman"/>
              </a:rPr>
              <a:t>Post-Assembly</a:t>
            </a:r>
            <a:endParaRPr b="1">
              <a:ea typeface="Times New Roman"/>
              <a:cs typeface="Times New Roman"/>
            </a:endParaRPr>
          </a:p>
        </p:txBody>
      </p:sp>
      <p:sp>
        <p:nvSpPr>
          <p:cNvPr id="1911227137" name="Google Shape;132;p22"/>
          <p:cNvSpPr/>
          <p:nvPr/>
        </p:nvSpPr>
        <p:spPr bwMode="auto">
          <a:xfrm>
            <a:off x="2541115" y="3600600"/>
            <a:ext cx="1687200" cy="1010800"/>
          </a:xfrm>
          <a:prstGeom prst="roundRect">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Quality check</a:t>
            </a:r>
            <a:endParaRPr>
              <a:ea typeface="Times New Roman"/>
              <a:cs typeface="Times New Roman"/>
            </a:endParaRPr>
          </a:p>
        </p:txBody>
      </p:sp>
      <p:sp>
        <p:nvSpPr>
          <p:cNvPr id="1950045659" name="Google Shape;137;p22"/>
          <p:cNvSpPr/>
          <p:nvPr/>
        </p:nvSpPr>
        <p:spPr bwMode="auto">
          <a:xfrm>
            <a:off x="10035725" y="5257653"/>
            <a:ext cx="1952075" cy="585112"/>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Variant calling (</a:t>
            </a:r>
            <a:r>
              <a:rPr lang="en" sz="1600">
                <a:latin typeface="Consolas"/>
                <a:ea typeface="Times New Roman"/>
                <a:cs typeface="Times New Roman"/>
              </a:rPr>
              <a:t>.sam</a:t>
            </a:r>
            <a:r>
              <a:rPr lang="en" sz="1600">
                <a:ea typeface="Times New Roman"/>
                <a:cs typeface="Times New Roman"/>
              </a:rPr>
              <a:t>,</a:t>
            </a:r>
            <a:r>
              <a:rPr lang="en" sz="1600">
                <a:latin typeface="Consolas"/>
                <a:ea typeface="Times New Roman"/>
                <a:cs typeface="Times New Roman"/>
              </a:rPr>
              <a:t>.bam</a:t>
            </a:r>
            <a:r>
              <a:rPr lang="en" sz="1600">
                <a:ea typeface="Times New Roman"/>
                <a:cs typeface="Times New Roman"/>
              </a:rPr>
              <a:t>,</a:t>
            </a:r>
            <a:r>
              <a:rPr lang="en" sz="1600">
                <a:latin typeface="Consolas"/>
                <a:ea typeface="Times New Roman"/>
                <a:cs typeface="Times New Roman"/>
              </a:rPr>
              <a:t>.vcf</a:t>
            </a:r>
            <a:r>
              <a:rPr lang="en">
                <a:ea typeface="Times New Roman"/>
                <a:cs typeface="Times New Roman"/>
              </a:rPr>
              <a:t>)</a:t>
            </a:r>
            <a:endParaRPr>
              <a:ea typeface="Times New Roman"/>
              <a:cs typeface="Times New Roman"/>
            </a:endParaRPr>
          </a:p>
        </p:txBody>
      </p:sp>
      <p:sp>
        <p:nvSpPr>
          <p:cNvPr id="912620613" name="Google Shape;141;p22"/>
          <p:cNvSpPr/>
          <p:nvPr/>
        </p:nvSpPr>
        <p:spPr bwMode="auto">
          <a:xfrm>
            <a:off x="9355925" y="2844294"/>
            <a:ext cx="679800" cy="1261706"/>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triangle" w="med" len="med"/>
          </a:ln>
        </p:spPr>
      </p:sp>
      <p:sp>
        <p:nvSpPr>
          <p:cNvPr id="1798471191" name="Google Shape;143;p22"/>
          <p:cNvSpPr/>
          <p:nvPr/>
        </p:nvSpPr>
        <p:spPr bwMode="auto">
          <a:xfrm rot="10800000" flipH="1">
            <a:off x="9355925" y="4116333"/>
            <a:ext cx="679800" cy="1433875"/>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triangle" w="med" len="med"/>
          </a:ln>
        </p:spPr>
      </p:sp>
      <p:sp>
        <p:nvSpPr>
          <p:cNvPr id="932102025" name="Title 3"/>
          <p:cNvSpPr>
            <a:spLocks noGrp="1"/>
          </p:cNvSpPr>
          <p:nvPr>
            <p:ph type="title"/>
          </p:nvPr>
        </p:nvSpPr>
        <p:spPr bwMode="auto"/>
        <p:txBody>
          <a:bodyPr/>
          <a:lstStyle/>
          <a:p>
            <a:pPr>
              <a:defRPr/>
            </a:pPr>
            <a:r>
              <a:rPr lang="en-US"/>
              <a:t>Pipeline</a:t>
            </a:r>
            <a:endParaRPr/>
          </a:p>
        </p:txBody>
      </p:sp>
      <p:sp>
        <p:nvSpPr>
          <p:cNvPr id="1080512389" name="L-Shape 1"/>
          <p:cNvSpPr/>
          <p:nvPr/>
        </p:nvSpPr>
        <p:spPr bwMode="auto">
          <a:xfrm rot="18760832">
            <a:off x="878575" y="2946323"/>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614312743" name="L-Shape 28"/>
          <p:cNvSpPr/>
          <p:nvPr/>
        </p:nvSpPr>
        <p:spPr bwMode="auto">
          <a:xfrm rot="18760832">
            <a:off x="3218248" y="2935003"/>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96271168" name="Title 1"/>
          <p:cNvSpPr>
            <a:spLocks noGrp="1"/>
          </p:cNvSpPr>
          <p:nvPr>
            <p:ph type="title"/>
          </p:nvPr>
        </p:nvSpPr>
        <p:spPr bwMode="auto"/>
        <p:txBody>
          <a:bodyPr/>
          <a:lstStyle/>
          <a:p>
            <a:pPr>
              <a:defRPr/>
            </a:pPr>
            <a:r>
              <a:rPr lang="en-US"/>
              <a:t>What is genome assembly and why do it?</a:t>
            </a:r>
            <a:endParaRPr/>
          </a:p>
        </p:txBody>
      </p:sp>
      <p:sp>
        <p:nvSpPr>
          <p:cNvPr id="67231584" name="Content Placeholder 2"/>
          <p:cNvSpPr>
            <a:spLocks noGrp="1"/>
          </p:cNvSpPr>
          <p:nvPr>
            <p:ph idx="1"/>
          </p:nvPr>
        </p:nvSpPr>
        <p:spPr bwMode="auto"/>
        <p:txBody>
          <a:bodyPr>
            <a:normAutofit/>
          </a:bodyPr>
          <a:lstStyle/>
          <a:p>
            <a:pPr>
              <a:defRPr/>
            </a:pPr>
            <a:r>
              <a:rPr lang="en-US"/>
              <a:t>The output from a </a:t>
            </a:r>
            <a:r>
              <a:rPr lang="en-US" b="1"/>
              <a:t>sequencing machine </a:t>
            </a:r>
            <a:r>
              <a:rPr lang="en-US"/>
              <a:t>contains large numbers of fragments (</a:t>
            </a:r>
            <a:r>
              <a:rPr lang="en-US" b="1"/>
              <a:t>reads</a:t>
            </a:r>
            <a:r>
              <a:rPr lang="en-US"/>
              <a:t>) of your original genome in no particular order. </a:t>
            </a:r>
            <a:endParaRPr/>
          </a:p>
          <a:p>
            <a:pPr>
              <a:defRPr/>
            </a:pPr>
            <a:r>
              <a:rPr lang="en-US"/>
              <a:t>These reads are quite short (~150bp) – too short to obtain a lot of meaningful information as most genes are much longer than 150bp. </a:t>
            </a:r>
            <a:endParaRPr/>
          </a:p>
          <a:p>
            <a:pPr>
              <a:defRPr/>
            </a:pPr>
            <a:r>
              <a:rPr lang="en-US"/>
              <a:t>The same region of the genome will be repeated multiple times (</a:t>
            </a:r>
            <a:r>
              <a:rPr lang="en-US" b="1"/>
              <a:t>depth</a:t>
            </a:r>
            <a:r>
              <a:rPr lang="en-US"/>
              <a:t>)</a:t>
            </a:r>
            <a:endParaRPr/>
          </a:p>
          <a:p>
            <a:pPr>
              <a:defRPr/>
            </a:pPr>
            <a:r>
              <a:rPr lang="en-US"/>
              <a:t>Your whole original genome might not be represented (</a:t>
            </a:r>
            <a:r>
              <a:rPr lang="en-US" b="1"/>
              <a:t>coverage</a:t>
            </a:r>
            <a:r>
              <a:rPr lang="en-US"/>
              <a:t>)</a:t>
            </a:r>
            <a:endParaRPr/>
          </a:p>
          <a:p>
            <a:pPr>
              <a:defRPr/>
            </a:pPr>
            <a:r>
              <a:rPr lang="en-US"/>
              <a:t>Assembling your reads involves stitching together these fragments (in the right order) to create the closest possible representation of the original genome.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23158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23158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23158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723158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723158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23158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27602241" name="Content Placeholder 2"/>
          <p:cNvSpPr>
            <a:spLocks noGrp="1"/>
          </p:cNvSpPr>
          <p:nvPr>
            <p:ph idx="1"/>
          </p:nvPr>
        </p:nvSpPr>
        <p:spPr bwMode="auto"/>
        <p:txBody>
          <a:bodyPr/>
          <a:lstStyle/>
          <a:p>
            <a:pPr>
              <a:defRPr/>
            </a:pPr>
            <a:r>
              <a:rPr lang="en-US" i="1"/>
              <a:t>De novo</a:t>
            </a:r>
            <a:r>
              <a:rPr lang="en-US"/>
              <a:t> assembly</a:t>
            </a:r>
            <a:endParaRPr/>
          </a:p>
          <a:p>
            <a:pPr lvl="1">
              <a:defRPr/>
            </a:pPr>
            <a:r>
              <a:rPr lang="en-US"/>
              <a:t>Assembling </a:t>
            </a:r>
            <a:r>
              <a:rPr lang="en-US" b="1"/>
              <a:t>without</a:t>
            </a:r>
            <a:r>
              <a:rPr lang="en-US"/>
              <a:t> a reference genome</a:t>
            </a:r>
            <a:endParaRPr/>
          </a:p>
          <a:p>
            <a:pPr lvl="1">
              <a:defRPr/>
            </a:pPr>
            <a:r>
              <a:rPr lang="en-US"/>
              <a:t>Think of it like putting together pages of a book in the right order but you don’t have any of the page numbers</a:t>
            </a:r>
            <a:endParaRPr/>
          </a:p>
          <a:p>
            <a:pPr lvl="1">
              <a:defRPr/>
            </a:pPr>
            <a:endParaRPr lang="en-US"/>
          </a:p>
          <a:p>
            <a:pPr>
              <a:defRPr/>
            </a:pPr>
            <a:r>
              <a:rPr lang="en-US"/>
              <a:t>Reference assembly</a:t>
            </a:r>
            <a:endParaRPr/>
          </a:p>
          <a:p>
            <a:pPr lvl="1">
              <a:defRPr/>
            </a:pPr>
            <a:r>
              <a:rPr lang="en-US"/>
              <a:t>Assembling </a:t>
            </a:r>
            <a:r>
              <a:rPr lang="en-US" b="1"/>
              <a:t>with</a:t>
            </a:r>
            <a:r>
              <a:rPr lang="en-US"/>
              <a:t> a reference genome</a:t>
            </a:r>
            <a:endParaRPr/>
          </a:p>
          <a:p>
            <a:pPr lvl="1">
              <a:defRPr/>
            </a:pPr>
            <a:r>
              <a:rPr lang="en-US"/>
              <a:t>Using the same analogy, you now have a copy of the intact book as a reference</a:t>
            </a:r>
            <a:endParaRPr/>
          </a:p>
          <a:p>
            <a:pPr marL="457200" lvl="1" indent="0">
              <a:buNone/>
              <a:defRPr/>
            </a:pPr>
            <a:endParaRPr lang="en-US"/>
          </a:p>
          <a:p>
            <a:pPr marL="0" indent="0">
              <a:buNone/>
              <a:defRPr/>
            </a:pPr>
            <a:r>
              <a:rPr lang="en-US"/>
              <a:t>Which is better? </a:t>
            </a:r>
            <a:endParaRPr/>
          </a:p>
        </p:txBody>
      </p:sp>
      <p:sp>
        <p:nvSpPr>
          <p:cNvPr id="208095260"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Genome assembly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76022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760224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76022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760224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760224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760224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760224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7602241"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54105448" name="Content Placeholder 2"/>
          <p:cNvSpPr>
            <a:spLocks noGrp="1"/>
          </p:cNvSpPr>
          <p:nvPr>
            <p:ph idx="1"/>
          </p:nvPr>
        </p:nvSpPr>
        <p:spPr bwMode="auto"/>
        <p:txBody>
          <a:bodyPr/>
          <a:lstStyle/>
          <a:p>
            <a:pPr>
              <a:defRPr/>
            </a:pPr>
            <a:r>
              <a:rPr lang="en-US" b="1"/>
              <a:t>Reads: </a:t>
            </a:r>
            <a:endParaRPr/>
          </a:p>
          <a:p>
            <a:pPr lvl="1">
              <a:defRPr/>
            </a:pPr>
            <a:r>
              <a:rPr lang="en-US"/>
              <a:t>Short strings of sequences that represent a highly fragmented version of the original genome. </a:t>
            </a:r>
            <a:endParaRPr/>
          </a:p>
          <a:p>
            <a:pPr lvl="1">
              <a:defRPr/>
            </a:pPr>
            <a:r>
              <a:rPr lang="en-US"/>
              <a:t>Raw unprocessed output from the sequencer. </a:t>
            </a:r>
            <a:endParaRPr/>
          </a:p>
          <a:p>
            <a:pPr>
              <a:defRPr/>
            </a:pPr>
            <a:r>
              <a:rPr lang="en-US" b="1"/>
              <a:t>Contigs: </a:t>
            </a:r>
            <a:endParaRPr/>
          </a:p>
          <a:p>
            <a:pPr lvl="1">
              <a:defRPr/>
            </a:pPr>
            <a:r>
              <a:rPr lang="en-US"/>
              <a:t>Overlapping reads are stitched together to make “</a:t>
            </a:r>
            <a:r>
              <a:rPr lang="en-US" b="1"/>
              <a:t>contig</a:t>
            </a:r>
            <a:r>
              <a:rPr lang="en-US"/>
              <a:t>uous” strings of DNA. </a:t>
            </a:r>
            <a:endParaRPr/>
          </a:p>
          <a:p>
            <a:pPr lvl="1">
              <a:defRPr/>
            </a:pPr>
            <a:r>
              <a:rPr lang="en-US"/>
              <a:t>The more overlapping reads that are stitched, the longer the contig(s) will be and the fewer contigs you will have. </a:t>
            </a:r>
            <a:endParaRPr/>
          </a:p>
          <a:p>
            <a:pPr lvl="1">
              <a:defRPr/>
            </a:pPr>
            <a:r>
              <a:rPr lang="en-US"/>
              <a:t>In an ideal scenario, a single chromosome will be a single contig. </a:t>
            </a:r>
            <a:endParaRPr/>
          </a:p>
          <a:p>
            <a:pPr lvl="1">
              <a:defRPr/>
            </a:pPr>
            <a:r>
              <a:rPr lang="en-US"/>
              <a:t>A collection of contigs for a given genome will be your </a:t>
            </a:r>
            <a:r>
              <a:rPr lang="en-US" b="1"/>
              <a:t>assembly</a:t>
            </a:r>
            <a:endParaRPr/>
          </a:p>
          <a:p>
            <a:pPr lvl="1">
              <a:defRPr/>
            </a:pPr>
            <a:endParaRPr lang="en-US" b="1"/>
          </a:p>
        </p:txBody>
      </p:sp>
      <p:sp>
        <p:nvSpPr>
          <p:cNvPr id="1226230517"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Genome assembly – some terminology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41054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41054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41054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410544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410544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5410544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410544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410544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105448" grpId="0" build="p"/>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0012947" name="Content Placeholder 2"/>
          <p:cNvSpPr>
            <a:spLocks noGrp="1"/>
          </p:cNvSpPr>
          <p:nvPr>
            <p:ph idx="1"/>
          </p:nvPr>
        </p:nvSpPr>
        <p:spPr bwMode="auto"/>
        <p:txBody>
          <a:bodyPr>
            <a:normAutofit/>
          </a:bodyPr>
          <a:lstStyle/>
          <a:p>
            <a:pPr>
              <a:defRPr/>
            </a:pPr>
            <a:r>
              <a:rPr lang="en-US" b="1"/>
              <a:t>Coverage: </a:t>
            </a:r>
            <a:endParaRPr lang="en-US"/>
          </a:p>
          <a:p>
            <a:pPr lvl="1">
              <a:defRPr/>
            </a:pPr>
            <a:r>
              <a:rPr lang="en-US"/>
              <a:t>The percentage of your original genome that is covered by the reads</a:t>
            </a:r>
            <a:endParaRPr/>
          </a:p>
          <a:p>
            <a:pPr lvl="1">
              <a:defRPr/>
            </a:pPr>
            <a:r>
              <a:rPr lang="en-US"/>
              <a:t>100% coverage means for every nucleotide in the original genome, there is at least one read that represents it.</a:t>
            </a:r>
            <a:endParaRPr/>
          </a:p>
          <a:p>
            <a:pPr lvl="1">
              <a:defRPr/>
            </a:pPr>
            <a:r>
              <a:rPr lang="en-US"/>
              <a:t>For smaller genomes (</a:t>
            </a:r>
            <a:r>
              <a:rPr lang="en-US"/>
              <a:t>eg</a:t>
            </a:r>
            <a:r>
              <a:rPr lang="en-US"/>
              <a:t>: microbial) the coverage will almost always be 100% so it is assumed by default. </a:t>
            </a:r>
            <a:endParaRPr/>
          </a:p>
          <a:p>
            <a:pPr>
              <a:defRPr/>
            </a:pPr>
            <a:r>
              <a:rPr lang="en-US" b="1"/>
              <a:t>Depth:</a:t>
            </a:r>
            <a:endParaRPr/>
          </a:p>
          <a:p>
            <a:pPr lvl="1">
              <a:defRPr/>
            </a:pPr>
            <a:r>
              <a:rPr lang="en-US"/>
              <a:t>The average number of reads a given nucleotide in the is represented in.</a:t>
            </a:r>
            <a:endParaRPr/>
          </a:p>
          <a:p>
            <a:pPr lvl="1">
              <a:defRPr/>
            </a:pPr>
            <a:r>
              <a:rPr lang="en-US"/>
              <a:t>30x depth means on average a any given nucleotide is present in 30 reads.</a:t>
            </a:r>
            <a:endParaRPr/>
          </a:p>
          <a:p>
            <a:pPr lvl="1">
              <a:defRPr/>
            </a:pPr>
            <a:endParaRPr lang="en-US"/>
          </a:p>
        </p:txBody>
      </p:sp>
      <p:sp>
        <p:nvSpPr>
          <p:cNvPr id="482893091"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Genome assembly – some terminology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0129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0129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00129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001294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00129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0129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0129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12947" grpId="0" build="p"/>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08115864" name="Content Placeholder 2"/>
          <p:cNvSpPr>
            <a:spLocks noGrp="1"/>
          </p:cNvSpPr>
          <p:nvPr>
            <p:ph idx="1"/>
          </p:nvPr>
        </p:nvSpPr>
        <p:spPr bwMode="auto">
          <a:xfrm>
            <a:off x="838200" y="1817674"/>
            <a:ext cx="10515600" cy="4351338"/>
          </a:xfrm>
        </p:spPr>
        <p:txBody>
          <a:bodyPr>
            <a:normAutofit/>
          </a:bodyPr>
          <a:lstStyle/>
          <a:p>
            <a:pPr>
              <a:defRPr/>
            </a:pPr>
            <a:r>
              <a:rPr lang="en-US" b="1"/>
              <a:t>Coverage: </a:t>
            </a:r>
            <a:endParaRPr lang="en-US"/>
          </a:p>
          <a:p>
            <a:pPr lvl="1">
              <a:defRPr/>
            </a:pPr>
            <a:r>
              <a:rPr lang="en-US"/>
              <a:t>The percentage of your original genome that is covered by the reads</a:t>
            </a:r>
            <a:endParaRPr/>
          </a:p>
          <a:p>
            <a:pPr lvl="1">
              <a:defRPr/>
            </a:pPr>
            <a:r>
              <a:rPr lang="en-US"/>
              <a:t>100% coverage means for every nucleotide in the original genome, there is at least one read that represents it.</a:t>
            </a:r>
            <a:endParaRPr/>
          </a:p>
          <a:p>
            <a:pPr lvl="1">
              <a:defRPr/>
            </a:pPr>
            <a:r>
              <a:rPr lang="en-US"/>
              <a:t>For smaller genomes (</a:t>
            </a:r>
            <a:r>
              <a:rPr lang="en-US"/>
              <a:t>eg</a:t>
            </a:r>
            <a:r>
              <a:rPr lang="en-US"/>
              <a:t>: microbial) the coverage will almost always be 100% so it is assumed by default. </a:t>
            </a:r>
            <a:endParaRPr/>
          </a:p>
          <a:p>
            <a:pPr>
              <a:defRPr/>
            </a:pPr>
            <a:r>
              <a:rPr lang="en-US" b="1"/>
              <a:t>Depth:</a:t>
            </a:r>
            <a:endParaRPr/>
          </a:p>
          <a:p>
            <a:pPr lvl="1">
              <a:defRPr/>
            </a:pPr>
            <a:r>
              <a:rPr lang="en-US"/>
              <a:t>The average number of reads a given nucleotide in the is represented in.</a:t>
            </a:r>
            <a:endParaRPr/>
          </a:p>
          <a:p>
            <a:pPr lvl="1">
              <a:defRPr/>
            </a:pPr>
            <a:r>
              <a:rPr lang="en-US"/>
              <a:t>30x depth means on average a any given nucleotide is present in 30 reads.</a:t>
            </a:r>
            <a:endParaRPr/>
          </a:p>
        </p:txBody>
      </p:sp>
      <p:sp>
        <p:nvSpPr>
          <p:cNvPr id="1905749856" name="TextBox 3"/>
          <p:cNvSpPr txBox="1"/>
          <p:nvPr/>
        </p:nvSpPr>
        <p:spPr bwMode="auto">
          <a:xfrm>
            <a:off x="838201" y="5715298"/>
            <a:ext cx="10515599" cy="923330"/>
          </a:xfrm>
          <a:prstGeom prst="rect">
            <a:avLst/>
          </a:prstGeom>
          <a:solidFill>
            <a:schemeClr val="bg2">
              <a:lumMod val="90000"/>
            </a:schemeClr>
          </a:solidFill>
          <a:ln w="28575">
            <a:solidFill>
              <a:schemeClr val="tx1"/>
            </a:solidFill>
          </a:ln>
        </p:spPr>
        <p:txBody>
          <a:bodyPr wrap="square" rtlCol="0">
            <a:spAutoFit/>
          </a:bodyPr>
          <a:lstStyle/>
          <a:p>
            <a:pPr algn="ctr">
              <a:defRPr/>
            </a:pPr>
            <a:r>
              <a:rPr lang="en-US" b="1">
                <a:solidFill>
                  <a:srgbClr val="FF0000"/>
                </a:solidFill>
              </a:rPr>
              <a:t>Sometimes you might see something like “30x coverage” in many microbial papers. This means 100% of the genome is represented at a depth of 30x (“coverage” is assumed to be 100%). </a:t>
            </a:r>
            <a:endParaRPr/>
          </a:p>
          <a:p>
            <a:pPr>
              <a:defRPr/>
            </a:pPr>
            <a:endParaRPr lang="en-US">
              <a:solidFill>
                <a:srgbClr val="FF0000"/>
              </a:solidFill>
            </a:endParaRPr>
          </a:p>
        </p:txBody>
      </p:sp>
      <p:sp>
        <p:nvSpPr>
          <p:cNvPr id="790366699"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Genome assembly – some terminology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2017151374" name="Picture 2"/>
          <p:cNvPicPr>
            <a:picLocks noChangeAspect="1" noChangeArrowheads="1"/>
          </p:cNvPicPr>
          <p:nvPr/>
        </p:nvPicPr>
        <p:blipFill>
          <a:blip r:embed="rId3"/>
          <a:stretch/>
        </p:blipFill>
        <p:spPr bwMode="auto">
          <a:xfrm>
            <a:off x="1924214" y="5167312"/>
            <a:ext cx="8590059" cy="1574844"/>
          </a:xfrm>
          <a:prstGeom prst="rect">
            <a:avLst/>
          </a:prstGeom>
          <a:noFill/>
        </p:spPr>
      </p:pic>
      <p:pic>
        <p:nvPicPr>
          <p:cNvPr id="1633586178" name="Picture 4" descr="14 questions with answers in CONTIG MAPPING | Scientific method"/>
          <p:cNvPicPr>
            <a:picLocks noChangeAspect="1" noChangeArrowheads="1"/>
          </p:cNvPicPr>
          <p:nvPr/>
        </p:nvPicPr>
        <p:blipFill>
          <a:blip r:embed="rId4"/>
          <a:srcRect l="0" t="0" r="0" b="25831"/>
          <a:stretch/>
        </p:blipFill>
        <p:spPr bwMode="auto">
          <a:xfrm>
            <a:off x="2047875" y="1690688"/>
            <a:ext cx="8096250" cy="2458444"/>
          </a:xfrm>
          <a:prstGeom prst="rect">
            <a:avLst/>
          </a:prstGeom>
          <a:noFill/>
        </p:spPr>
      </p:pic>
      <p:cxnSp>
        <p:nvCxnSpPr>
          <p:cNvPr id="1143573557" name="Straight Arrow Connector 3"/>
          <p:cNvCxnSpPr/>
          <p:nvPr/>
        </p:nvCxnSpPr>
        <p:spPr bwMode="auto">
          <a:xfrm>
            <a:off x="1558456" y="5065976"/>
            <a:ext cx="0" cy="874644"/>
          </a:xfrm>
          <a:prstGeom prst="straightConnector1">
            <a:avLst/>
          </a:prstGeom>
          <a:ln w="19050">
            <a:solidFill>
              <a:schemeClr val="accent3">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9453484" name="Straight Arrow Connector 6"/>
          <p:cNvCxnSpPr/>
          <p:nvPr/>
        </p:nvCxnSpPr>
        <p:spPr bwMode="auto">
          <a:xfrm>
            <a:off x="1622066" y="4970561"/>
            <a:ext cx="8786191" cy="0"/>
          </a:xfrm>
          <a:prstGeom prst="straightConnector1">
            <a:avLst/>
          </a:prstGeom>
          <a:ln w="19050">
            <a:solidFill>
              <a:schemeClr val="accent3">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96775643" name="TextBox 7"/>
          <p:cNvSpPr txBox="1"/>
          <p:nvPr/>
        </p:nvSpPr>
        <p:spPr bwMode="auto">
          <a:xfrm>
            <a:off x="1622066" y="4514939"/>
            <a:ext cx="1725433" cy="369332"/>
          </a:xfrm>
          <a:prstGeom prst="rect">
            <a:avLst/>
          </a:prstGeom>
          <a:noFill/>
        </p:spPr>
        <p:txBody>
          <a:bodyPr wrap="square" rtlCol="0">
            <a:spAutoFit/>
          </a:bodyPr>
          <a:lstStyle/>
          <a:p>
            <a:pPr>
              <a:defRPr/>
            </a:pPr>
            <a:r>
              <a:rPr lang="en-US">
                <a:solidFill>
                  <a:schemeClr val="accent3">
                    <a:lumMod val="50000"/>
                  </a:schemeClr>
                </a:solidFill>
                <a:latin typeface="Arial"/>
                <a:cs typeface="Arial"/>
              </a:rPr>
              <a:t>Coverage</a:t>
            </a:r>
            <a:endParaRPr/>
          </a:p>
        </p:txBody>
      </p:sp>
      <p:sp>
        <p:nvSpPr>
          <p:cNvPr id="1972318139" name="TextBox 10"/>
          <p:cNvSpPr txBox="1"/>
          <p:nvPr/>
        </p:nvSpPr>
        <p:spPr bwMode="auto">
          <a:xfrm rot="16199999">
            <a:off x="391806" y="4827182"/>
            <a:ext cx="1725433" cy="369332"/>
          </a:xfrm>
          <a:prstGeom prst="rect">
            <a:avLst/>
          </a:prstGeom>
          <a:noFill/>
        </p:spPr>
        <p:txBody>
          <a:bodyPr wrap="square" rtlCol="0">
            <a:spAutoFit/>
          </a:bodyPr>
          <a:lstStyle/>
          <a:p>
            <a:pPr>
              <a:defRPr/>
            </a:pPr>
            <a:r>
              <a:rPr lang="en-US">
                <a:solidFill>
                  <a:schemeClr val="accent3">
                    <a:lumMod val="50000"/>
                  </a:schemeClr>
                </a:solidFill>
                <a:latin typeface="Arial"/>
                <a:cs typeface="Arial"/>
              </a:rPr>
              <a:t>Depth</a:t>
            </a:r>
            <a:endParaRPr/>
          </a:p>
        </p:txBody>
      </p:sp>
      <p:sp>
        <p:nvSpPr>
          <p:cNvPr id="127095021"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Genome assembly – some terminology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88011759" name="Content Placeholder 2"/>
          <p:cNvSpPr>
            <a:spLocks noGrp="1"/>
          </p:cNvSpPr>
          <p:nvPr>
            <p:ph idx="1"/>
          </p:nvPr>
        </p:nvSpPr>
        <p:spPr bwMode="auto"/>
        <p:txBody>
          <a:bodyPr/>
          <a:lstStyle/>
          <a:p>
            <a:pPr>
              <a:defRPr/>
            </a:pPr>
            <a:r>
              <a:rPr lang="en-US"/>
              <a:t>Reference assembly advantages:</a:t>
            </a:r>
            <a:endParaRPr/>
          </a:p>
          <a:p>
            <a:pPr lvl="1">
              <a:defRPr/>
            </a:pPr>
            <a:r>
              <a:rPr lang="en-US"/>
              <a:t>Your final assembly will be more accurate</a:t>
            </a:r>
            <a:endParaRPr/>
          </a:p>
          <a:p>
            <a:pPr lvl="1">
              <a:defRPr/>
            </a:pPr>
            <a:r>
              <a:rPr lang="en-US"/>
              <a:t>You will get fewer contigs and longer contigs</a:t>
            </a:r>
            <a:endParaRPr/>
          </a:p>
          <a:p>
            <a:pPr marL="0" indent="0">
              <a:buNone/>
              <a:defRPr/>
            </a:pPr>
            <a:r>
              <a:rPr lang="en-US"/>
              <a:t>This is if you have a </a:t>
            </a:r>
            <a:r>
              <a:rPr lang="en-US" b="1" u="sng"/>
              <a:t>good</a:t>
            </a:r>
            <a:r>
              <a:rPr lang="en-US"/>
              <a:t> reference. </a:t>
            </a:r>
            <a:endParaRPr/>
          </a:p>
          <a:p>
            <a:pPr>
              <a:defRPr/>
            </a:pPr>
            <a:r>
              <a:rPr lang="en-US"/>
              <a:t>Reference assembly disadvantages: </a:t>
            </a:r>
            <a:endParaRPr/>
          </a:p>
          <a:p>
            <a:pPr lvl="1">
              <a:defRPr/>
            </a:pPr>
            <a:r>
              <a:rPr lang="en-US"/>
              <a:t>The assembled genome will be biased towards the reference</a:t>
            </a:r>
            <a:endParaRPr/>
          </a:p>
          <a:p>
            <a:pPr lvl="1">
              <a:defRPr/>
            </a:pPr>
            <a:r>
              <a:rPr lang="en-US"/>
              <a:t>Large insertions and rearrangements in your assembly will be lost as the reference might not have them (or have them at different locations).</a:t>
            </a:r>
            <a:endParaRPr/>
          </a:p>
          <a:p>
            <a:pPr lvl="2">
              <a:defRPr/>
            </a:pPr>
            <a:r>
              <a:rPr lang="en-US"/>
              <a:t>You can look at rearrangements/inversions with other programs (i.e. </a:t>
            </a:r>
            <a:r>
              <a:rPr lang="en-US" u="sng">
                <a:hlinkClick r:id="rId3" tooltip=""/>
              </a:rPr>
              <a:t>Mauve</a:t>
            </a:r>
            <a:r>
              <a:rPr lang="en-US"/>
              <a:t>)</a:t>
            </a:r>
            <a:endParaRPr/>
          </a:p>
          <a:p>
            <a:pPr lvl="1">
              <a:defRPr/>
            </a:pPr>
            <a:endParaRPr lang="en-US"/>
          </a:p>
          <a:p>
            <a:pPr>
              <a:defRPr/>
            </a:pPr>
            <a:endParaRPr lang="en-US"/>
          </a:p>
        </p:txBody>
      </p:sp>
      <p:sp>
        <p:nvSpPr>
          <p:cNvPr id="1682735170"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Genome assembly – </a:t>
            </a:r>
            <a:r>
              <a:rPr lang="en-US" i="1"/>
              <a:t>de novo </a:t>
            </a:r>
            <a:r>
              <a:rPr lang="en-US"/>
              <a:t>or reference?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80117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880117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880117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880117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880117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880117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8801175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880117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8011759" grpId="0" build="p"/>
    </p:bldLs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97021215" name="Content Placeholder 2"/>
          <p:cNvSpPr>
            <a:spLocks noGrp="1"/>
          </p:cNvSpPr>
          <p:nvPr>
            <p:ph idx="1"/>
          </p:nvPr>
        </p:nvSpPr>
        <p:spPr bwMode="auto"/>
        <p:txBody>
          <a:bodyPr/>
          <a:lstStyle/>
          <a:p>
            <a:pPr>
              <a:defRPr/>
            </a:pPr>
            <a:r>
              <a:rPr lang="en-US" i="1"/>
              <a:t>De novo </a:t>
            </a:r>
            <a:r>
              <a:rPr lang="en-US"/>
              <a:t>assembly advantages:</a:t>
            </a:r>
            <a:endParaRPr/>
          </a:p>
          <a:p>
            <a:pPr lvl="1">
              <a:defRPr/>
            </a:pPr>
            <a:r>
              <a:rPr lang="en-US"/>
              <a:t>Unbiased assemblies</a:t>
            </a:r>
            <a:endParaRPr/>
          </a:p>
          <a:p>
            <a:pPr lvl="1">
              <a:defRPr/>
            </a:pPr>
            <a:r>
              <a:rPr lang="en-US"/>
              <a:t>Will preserve “new” sequences in your genome that a typical reference might not have</a:t>
            </a:r>
            <a:endParaRPr/>
          </a:p>
          <a:p>
            <a:pPr lvl="1">
              <a:defRPr/>
            </a:pPr>
            <a:r>
              <a:rPr lang="en-US"/>
              <a:t>Can produce assemblies from a mixed population where the species composition may be unknown (metagenome assembled genomes)</a:t>
            </a:r>
            <a:endParaRPr/>
          </a:p>
          <a:p>
            <a:pPr>
              <a:defRPr/>
            </a:pPr>
            <a:r>
              <a:rPr lang="en-US" i="1"/>
              <a:t>De novo </a:t>
            </a:r>
            <a:r>
              <a:rPr lang="en-US"/>
              <a:t>assembly disadvantages:</a:t>
            </a:r>
            <a:endParaRPr/>
          </a:p>
          <a:p>
            <a:pPr lvl="1">
              <a:defRPr/>
            </a:pPr>
            <a:r>
              <a:rPr lang="en-US"/>
              <a:t>May be lower quality assemblies</a:t>
            </a:r>
            <a:endParaRPr/>
          </a:p>
          <a:p>
            <a:pPr lvl="1">
              <a:defRPr/>
            </a:pPr>
            <a:r>
              <a:rPr lang="en-US"/>
              <a:t>Will have many contigs and shorter contigs</a:t>
            </a:r>
            <a:endParaRPr/>
          </a:p>
          <a:p>
            <a:pPr lvl="1">
              <a:defRPr/>
            </a:pPr>
            <a:r>
              <a:rPr lang="en-US"/>
              <a:t>It is very hard to resolve repetitive regions on your genome</a:t>
            </a:r>
            <a:endParaRPr/>
          </a:p>
          <a:p>
            <a:pPr lvl="1">
              <a:defRPr/>
            </a:pPr>
            <a:endParaRPr lang="en-US"/>
          </a:p>
          <a:p>
            <a:pPr lvl="1">
              <a:defRPr/>
            </a:pPr>
            <a:endParaRPr lang="en-US"/>
          </a:p>
          <a:p>
            <a:pPr>
              <a:defRPr/>
            </a:pPr>
            <a:endParaRPr lang="en-US"/>
          </a:p>
        </p:txBody>
      </p:sp>
      <p:sp>
        <p:nvSpPr>
          <p:cNvPr id="419611539"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Genome assembly – </a:t>
            </a:r>
            <a:r>
              <a:rPr lang="en-US" i="1"/>
              <a:t>de novo </a:t>
            </a:r>
            <a:r>
              <a:rPr lang="en-US"/>
              <a:t>or reference?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970212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970212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9702121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9702121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970212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970212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9702121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970212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13962404" name="Content Placeholder 2"/>
          <p:cNvSpPr>
            <a:spLocks noGrp="1"/>
          </p:cNvSpPr>
          <p:nvPr>
            <p:ph idx="1"/>
          </p:nvPr>
        </p:nvSpPr>
        <p:spPr bwMode="auto"/>
        <p:txBody>
          <a:bodyPr>
            <a:normAutofit fontScale="92500" lnSpcReduction="10000"/>
          </a:bodyPr>
          <a:lstStyle/>
          <a:p>
            <a:pPr marL="0" indent="0">
              <a:buNone/>
              <a:defRPr/>
            </a:pPr>
            <a:r>
              <a:rPr lang="en-US"/>
              <a:t>So, which one should I use?</a:t>
            </a:r>
            <a:endParaRPr/>
          </a:p>
          <a:p>
            <a:pPr>
              <a:defRPr/>
            </a:pPr>
            <a:r>
              <a:rPr lang="en-US"/>
              <a:t>Use </a:t>
            </a:r>
            <a:r>
              <a:rPr lang="en-US" i="1"/>
              <a:t>de novo</a:t>
            </a:r>
            <a:r>
              <a:rPr lang="en-US"/>
              <a:t> assembly if:</a:t>
            </a:r>
            <a:endParaRPr/>
          </a:p>
          <a:p>
            <a:pPr lvl="1">
              <a:defRPr/>
            </a:pPr>
            <a:r>
              <a:rPr lang="en-US"/>
              <a:t>You do not know the genetic background of your genome</a:t>
            </a:r>
            <a:endParaRPr/>
          </a:p>
          <a:p>
            <a:pPr lvl="1">
              <a:defRPr/>
            </a:pPr>
            <a:r>
              <a:rPr lang="en-US"/>
              <a:t>You think your genome varies substantially from available reference genomes</a:t>
            </a:r>
            <a:endParaRPr/>
          </a:p>
          <a:p>
            <a:pPr lvl="1">
              <a:defRPr/>
            </a:pPr>
            <a:r>
              <a:rPr lang="en-US"/>
              <a:t>You have a mixed population sample with multiple potential genomes</a:t>
            </a:r>
            <a:endParaRPr/>
          </a:p>
          <a:p>
            <a:pPr lvl="1">
              <a:defRPr/>
            </a:pPr>
            <a:r>
              <a:rPr lang="en-US" b="1"/>
              <a:t>Tools: </a:t>
            </a:r>
            <a:r>
              <a:rPr lang="en-US" u="sng">
                <a:hlinkClick r:id="rId3" tooltip=""/>
              </a:rPr>
              <a:t>SPAdes</a:t>
            </a:r>
            <a:r>
              <a:rPr lang="en-US"/>
              <a:t>, </a:t>
            </a:r>
            <a:r>
              <a:rPr lang="en-US" u="sng">
                <a:hlinkClick r:id="rId4" tooltip=""/>
              </a:rPr>
              <a:t>SKESA</a:t>
            </a:r>
            <a:r>
              <a:rPr lang="en-US"/>
              <a:t>, </a:t>
            </a:r>
            <a:r>
              <a:rPr lang="en-US" u="sng">
                <a:hlinkClick r:id="rId5" tooltip=""/>
              </a:rPr>
              <a:t>Unicycler</a:t>
            </a:r>
            <a:endParaRPr lang="en-US"/>
          </a:p>
          <a:p>
            <a:pPr>
              <a:defRPr/>
            </a:pPr>
            <a:r>
              <a:rPr lang="en-US"/>
              <a:t>Use reference-based assembly if:</a:t>
            </a:r>
            <a:endParaRPr/>
          </a:p>
          <a:p>
            <a:pPr lvl="1">
              <a:defRPr/>
            </a:pPr>
            <a:r>
              <a:rPr lang="en-US"/>
              <a:t>You think your genome is very closely related to an available reference</a:t>
            </a:r>
            <a:endParaRPr/>
          </a:p>
          <a:p>
            <a:pPr lvl="1">
              <a:defRPr/>
            </a:pPr>
            <a:r>
              <a:rPr lang="en-US"/>
              <a:t>You made/evolved a mutant of your reference and want to confirm it</a:t>
            </a:r>
            <a:endParaRPr/>
          </a:p>
          <a:p>
            <a:pPr lvl="1">
              <a:defRPr/>
            </a:pPr>
            <a:r>
              <a:rPr lang="en-US"/>
              <a:t>You know the genetic background of your genome and want to align it to an available reference of the same genetic background</a:t>
            </a:r>
            <a:endParaRPr/>
          </a:p>
          <a:p>
            <a:pPr lvl="1">
              <a:defRPr/>
            </a:pPr>
            <a:r>
              <a:rPr lang="en-US" b="1"/>
              <a:t>Tools:</a:t>
            </a:r>
            <a:r>
              <a:rPr lang="en-US"/>
              <a:t> </a:t>
            </a:r>
            <a:r>
              <a:rPr lang="en-US" u="sng">
                <a:hlinkClick r:id="rId6" tooltip=""/>
              </a:rPr>
              <a:t>bwa</a:t>
            </a:r>
            <a:r>
              <a:rPr lang="en-US"/>
              <a:t>, </a:t>
            </a:r>
            <a:r>
              <a:rPr lang="en-US" u="sng">
                <a:hlinkClick r:id="rId7" tooltip=""/>
              </a:rPr>
              <a:t>bowtie2</a:t>
            </a:r>
            <a:endParaRPr lang="en-US"/>
          </a:p>
        </p:txBody>
      </p:sp>
      <p:sp>
        <p:nvSpPr>
          <p:cNvPr id="895014040"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Genome assembly – </a:t>
            </a:r>
            <a:r>
              <a:rPr lang="en-US" i="1"/>
              <a:t>de novo </a:t>
            </a:r>
            <a:r>
              <a:rPr lang="en-US"/>
              <a:t>or reference?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39624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396240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396240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396240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396240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396240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396240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396240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3962404">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396240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396240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39355701" name="Google Shape;131;p22"/>
          <p:cNvSpPr/>
          <p:nvPr/>
        </p:nvSpPr>
        <p:spPr bwMode="auto">
          <a:xfrm>
            <a:off x="337508" y="3535833"/>
            <a:ext cx="1553633" cy="1161000"/>
          </a:xfrm>
          <a:prstGeom prst="flowChartMagneticDisk">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Raw Reads (</a:t>
            </a:r>
            <a:r>
              <a:rPr lang="en" sz="1600">
                <a:latin typeface="Consolas"/>
                <a:ea typeface="Times New Roman"/>
                <a:cs typeface="Times New Roman"/>
              </a:rPr>
              <a:t>.fastq</a:t>
            </a:r>
            <a:r>
              <a:rPr lang="en">
                <a:ea typeface="Times New Roman"/>
                <a:cs typeface="Times New Roman"/>
              </a:rPr>
              <a:t>)</a:t>
            </a:r>
            <a:endParaRPr>
              <a:ea typeface="Times New Roman"/>
              <a:cs typeface="Times New Roman"/>
            </a:endParaRPr>
          </a:p>
        </p:txBody>
      </p:sp>
      <p:sp>
        <p:nvSpPr>
          <p:cNvPr id="1279247570" name="Google Shape;132;p22"/>
          <p:cNvSpPr/>
          <p:nvPr/>
        </p:nvSpPr>
        <p:spPr bwMode="auto">
          <a:xfrm>
            <a:off x="5280825" y="2340967"/>
            <a:ext cx="1687200" cy="1010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i="1">
                <a:ea typeface="Times New Roman"/>
                <a:cs typeface="Times New Roman"/>
              </a:rPr>
              <a:t>De novo</a:t>
            </a:r>
            <a:endParaRPr i="1">
              <a:ea typeface="Times New Roman"/>
              <a:cs typeface="Times New Roman"/>
            </a:endParaRPr>
          </a:p>
        </p:txBody>
      </p:sp>
      <p:sp>
        <p:nvSpPr>
          <p:cNvPr id="2064564884" name="Google Shape;133;p22"/>
          <p:cNvSpPr/>
          <p:nvPr/>
        </p:nvSpPr>
        <p:spPr bwMode="auto">
          <a:xfrm>
            <a:off x="5286358" y="5052760"/>
            <a:ext cx="1687200" cy="1010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Reference</a:t>
            </a:r>
            <a:endParaRPr>
              <a:ea typeface="Times New Roman"/>
              <a:cs typeface="Times New Roman"/>
            </a:endParaRPr>
          </a:p>
        </p:txBody>
      </p:sp>
      <p:sp>
        <p:nvSpPr>
          <p:cNvPr id="285304475" name="Google Shape;135;p22"/>
          <p:cNvSpPr/>
          <p:nvPr/>
        </p:nvSpPr>
        <p:spPr bwMode="auto">
          <a:xfrm>
            <a:off x="7523854" y="3600599"/>
            <a:ext cx="1816000" cy="1007381"/>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b="1">
                <a:ea typeface="Times New Roman"/>
                <a:cs typeface="Times New Roman"/>
              </a:rPr>
              <a:t>Draft Assembly</a:t>
            </a:r>
            <a:endParaRPr/>
          </a:p>
          <a:p>
            <a:pPr algn="ctr">
              <a:defRPr/>
            </a:pPr>
            <a:r>
              <a:rPr lang="en">
                <a:ea typeface="Times New Roman"/>
                <a:cs typeface="Times New Roman"/>
              </a:rPr>
              <a:t>(</a:t>
            </a:r>
            <a:r>
              <a:rPr lang="en">
                <a:latin typeface="Consolas"/>
                <a:ea typeface="Times New Roman"/>
                <a:cs typeface="Times New Roman"/>
              </a:rPr>
              <a:t>.fasta</a:t>
            </a:r>
            <a:r>
              <a:rPr lang="en">
                <a:ea typeface="Times New Roman"/>
                <a:cs typeface="Times New Roman"/>
              </a:rPr>
              <a:t>) </a:t>
            </a:r>
            <a:endParaRPr>
              <a:ea typeface="Times New Roman"/>
              <a:cs typeface="Times New Roman"/>
            </a:endParaRPr>
          </a:p>
        </p:txBody>
      </p:sp>
      <p:sp>
        <p:nvSpPr>
          <p:cNvPr id="802778442" name="Google Shape;137;p22"/>
          <p:cNvSpPr/>
          <p:nvPr/>
        </p:nvSpPr>
        <p:spPr bwMode="auto">
          <a:xfrm>
            <a:off x="10035725" y="2557712"/>
            <a:ext cx="1952074" cy="585112"/>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Annotation</a:t>
            </a:r>
            <a:endParaRPr/>
          </a:p>
          <a:p>
            <a:pPr algn="ctr">
              <a:defRPr/>
            </a:pPr>
            <a:r>
              <a:rPr lang="en">
                <a:ea typeface="Times New Roman"/>
                <a:cs typeface="Times New Roman"/>
              </a:rPr>
              <a:t>(</a:t>
            </a:r>
            <a:r>
              <a:rPr lang="en" sz="1600">
                <a:latin typeface="Consolas"/>
                <a:ea typeface="Times New Roman"/>
                <a:cs typeface="Times New Roman"/>
              </a:rPr>
              <a:t>.gbk</a:t>
            </a:r>
            <a:r>
              <a:rPr lang="en" sz="1600">
                <a:ea typeface="Times New Roman"/>
                <a:cs typeface="Times New Roman"/>
              </a:rPr>
              <a:t>, </a:t>
            </a:r>
            <a:r>
              <a:rPr lang="en" sz="1600">
                <a:latin typeface="Consolas"/>
                <a:ea typeface="Times New Roman"/>
                <a:cs typeface="Times New Roman"/>
              </a:rPr>
              <a:t>.gff</a:t>
            </a:r>
            <a:r>
              <a:rPr lang="en">
                <a:ea typeface="Times New Roman"/>
                <a:cs typeface="Times New Roman"/>
              </a:rPr>
              <a:t>)</a:t>
            </a:r>
            <a:endParaRPr>
              <a:ea typeface="Times New Roman"/>
              <a:cs typeface="Times New Roman"/>
            </a:endParaRPr>
          </a:p>
        </p:txBody>
      </p:sp>
      <p:cxnSp>
        <p:nvCxnSpPr>
          <p:cNvPr id="678304060" name="Google Shape;140;p22"/>
          <p:cNvCxnSpPr>
            <a:stCxn id="1539355701" idx="4"/>
          </p:cNvCxnSpPr>
          <p:nvPr/>
        </p:nvCxnSpPr>
        <p:spPr bwMode="auto">
          <a:xfrm>
            <a:off x="1891140" y="4116333"/>
            <a:ext cx="650400" cy="0"/>
          </a:xfrm>
          <a:prstGeom prst="straightConnector1">
            <a:avLst/>
          </a:prstGeom>
          <a:noFill/>
          <a:ln w="28575" cap="flat" cmpd="sng">
            <a:solidFill>
              <a:schemeClr val="dk2"/>
            </a:solidFill>
            <a:prstDash val="solid"/>
            <a:round/>
            <a:headEnd type="none" w="med" len="med"/>
            <a:tailEnd type="triangle" w="med" len="med"/>
          </a:ln>
        </p:spPr>
      </p:cxnSp>
      <p:sp>
        <p:nvSpPr>
          <p:cNvPr id="1906334858" name="Google Shape;141;p22"/>
          <p:cNvSpPr/>
          <p:nvPr/>
        </p:nvSpPr>
        <p:spPr bwMode="auto">
          <a:xfrm>
            <a:off x="4300659" y="2846368"/>
            <a:ext cx="951733" cy="1259633"/>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none" w="med" len="med"/>
          </a:ln>
        </p:spPr>
      </p:sp>
      <p:cxnSp>
        <p:nvCxnSpPr>
          <p:cNvPr id="87103446" name="Google Shape;142;p22"/>
          <p:cNvCxnSpPr/>
          <p:nvPr/>
        </p:nvCxnSpPr>
        <p:spPr bwMode="auto">
          <a:xfrm>
            <a:off x="4748525" y="2846367"/>
            <a:ext cx="532400" cy="0"/>
          </a:xfrm>
          <a:prstGeom prst="straightConnector1">
            <a:avLst/>
          </a:prstGeom>
          <a:noFill/>
          <a:ln w="28575" cap="flat" cmpd="sng">
            <a:solidFill>
              <a:schemeClr val="dk2"/>
            </a:solidFill>
            <a:prstDash val="solid"/>
            <a:round/>
            <a:headEnd type="none" w="med" len="med"/>
            <a:tailEnd type="triangle" w="med" len="med"/>
          </a:ln>
        </p:spPr>
      </p:cxnSp>
      <p:sp>
        <p:nvSpPr>
          <p:cNvPr id="917817806" name="Google Shape;143;p22"/>
          <p:cNvSpPr/>
          <p:nvPr/>
        </p:nvSpPr>
        <p:spPr bwMode="auto">
          <a:xfrm rot="10800000" flipH="1">
            <a:off x="4297892" y="4119916"/>
            <a:ext cx="951733" cy="1441651"/>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none" w="med" len="med"/>
          </a:ln>
        </p:spPr>
      </p:sp>
      <p:cxnSp>
        <p:nvCxnSpPr>
          <p:cNvPr id="1786724742" name="Google Shape;144;p22"/>
          <p:cNvCxnSpPr/>
          <p:nvPr/>
        </p:nvCxnSpPr>
        <p:spPr bwMode="auto">
          <a:xfrm>
            <a:off x="4748525" y="5561567"/>
            <a:ext cx="532400" cy="0"/>
          </a:xfrm>
          <a:prstGeom prst="straightConnector1">
            <a:avLst/>
          </a:prstGeom>
          <a:noFill/>
          <a:ln w="28575" cap="flat" cmpd="sng">
            <a:solidFill>
              <a:schemeClr val="dk2"/>
            </a:solidFill>
            <a:prstDash val="solid"/>
            <a:round/>
            <a:headEnd type="none" w="med" len="med"/>
            <a:tailEnd type="triangle" w="med" len="med"/>
          </a:ln>
        </p:spPr>
      </p:cxnSp>
      <p:sp>
        <p:nvSpPr>
          <p:cNvPr id="1198339232" name="Google Shape;146;p22"/>
          <p:cNvSpPr/>
          <p:nvPr/>
        </p:nvSpPr>
        <p:spPr bwMode="auto">
          <a:xfrm>
            <a:off x="7118123" y="2786560"/>
            <a:ext cx="356000" cy="2771600"/>
          </a:xfrm>
          <a:prstGeom prst="rightBrace">
            <a:avLst>
              <a:gd name="adj1" fmla="val 8333"/>
              <a:gd name="adj2" fmla="val 49547"/>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defRPr/>
            </a:pPr>
            <a:endParaRPr/>
          </a:p>
        </p:txBody>
      </p:sp>
      <p:cxnSp>
        <p:nvCxnSpPr>
          <p:cNvPr id="566624602" name="Google Shape;150;p22"/>
          <p:cNvCxnSpPr/>
          <p:nvPr/>
        </p:nvCxnSpPr>
        <p:spPr bwMode="auto">
          <a:xfrm>
            <a:off x="860906" y="1971600"/>
            <a:ext cx="2707200" cy="0"/>
          </a:xfrm>
          <a:prstGeom prst="straightConnector1">
            <a:avLst/>
          </a:prstGeom>
          <a:noFill/>
          <a:ln w="28575" cap="flat" cmpd="sng">
            <a:solidFill>
              <a:schemeClr val="dk2"/>
            </a:solidFill>
            <a:prstDash val="solid"/>
            <a:round/>
            <a:headEnd type="triangle" w="med" len="med"/>
            <a:tailEnd type="triangle" w="med" len="med"/>
          </a:ln>
        </p:spPr>
      </p:cxnSp>
      <p:cxnSp>
        <p:nvCxnSpPr>
          <p:cNvPr id="143660678" name="Google Shape;151;p22"/>
          <p:cNvCxnSpPr/>
          <p:nvPr/>
        </p:nvCxnSpPr>
        <p:spPr bwMode="auto">
          <a:xfrm>
            <a:off x="4578192" y="1975000"/>
            <a:ext cx="2965600" cy="0"/>
          </a:xfrm>
          <a:prstGeom prst="straightConnector1">
            <a:avLst/>
          </a:prstGeom>
          <a:noFill/>
          <a:ln w="28575" cap="flat" cmpd="sng">
            <a:solidFill>
              <a:schemeClr val="dk2"/>
            </a:solidFill>
            <a:prstDash val="solid"/>
            <a:round/>
            <a:headEnd type="triangle" w="med" len="med"/>
            <a:tailEnd type="triangle" w="med" len="med"/>
          </a:ln>
        </p:spPr>
      </p:cxnSp>
      <p:cxnSp>
        <p:nvCxnSpPr>
          <p:cNvPr id="1566346195" name="Google Shape;152;p22"/>
          <p:cNvCxnSpPr/>
          <p:nvPr/>
        </p:nvCxnSpPr>
        <p:spPr bwMode="auto">
          <a:xfrm>
            <a:off x="9362392" y="1971600"/>
            <a:ext cx="2435200" cy="0"/>
          </a:xfrm>
          <a:prstGeom prst="straightConnector1">
            <a:avLst/>
          </a:prstGeom>
          <a:noFill/>
          <a:ln w="28575" cap="flat" cmpd="sng">
            <a:solidFill>
              <a:schemeClr val="dk2"/>
            </a:solidFill>
            <a:prstDash val="solid"/>
            <a:round/>
            <a:headEnd type="triangle" w="med" len="med"/>
            <a:tailEnd type="triangle" w="med" len="med"/>
          </a:ln>
        </p:spPr>
      </p:cxnSp>
      <p:sp>
        <p:nvSpPr>
          <p:cNvPr id="1827886934" name="Google Shape;153;p22"/>
          <p:cNvSpPr txBox="1"/>
          <p:nvPr/>
        </p:nvSpPr>
        <p:spPr bwMode="auto">
          <a:xfrm>
            <a:off x="1228406" y="1565733"/>
            <a:ext cx="2169200" cy="261200"/>
          </a:xfrm>
          <a:prstGeom prst="rect">
            <a:avLst/>
          </a:prstGeom>
          <a:noFill/>
          <a:ln>
            <a:noFill/>
          </a:ln>
        </p:spPr>
        <p:txBody>
          <a:bodyPr spcFirstLastPara="1" wrap="square" lIns="121900" tIns="121900" rIns="121900" bIns="121900" anchor="t" anchorCtr="0">
            <a:noAutofit/>
          </a:bodyPr>
          <a:lstStyle/>
          <a:p>
            <a:pPr algn="ctr">
              <a:defRPr/>
            </a:pPr>
            <a:r>
              <a:rPr lang="en" b="1">
                <a:ea typeface="Times New Roman"/>
                <a:cs typeface="Times New Roman"/>
              </a:rPr>
              <a:t>Pre-Assembly</a:t>
            </a:r>
            <a:endParaRPr b="1">
              <a:ea typeface="Times New Roman"/>
              <a:cs typeface="Times New Roman"/>
            </a:endParaRPr>
          </a:p>
        </p:txBody>
      </p:sp>
      <p:sp>
        <p:nvSpPr>
          <p:cNvPr id="627936675" name="Google Shape;154;p22"/>
          <p:cNvSpPr txBox="1"/>
          <p:nvPr/>
        </p:nvSpPr>
        <p:spPr bwMode="auto">
          <a:xfrm>
            <a:off x="5045358" y="1558733"/>
            <a:ext cx="2169200" cy="261200"/>
          </a:xfrm>
          <a:prstGeom prst="rect">
            <a:avLst/>
          </a:prstGeom>
          <a:noFill/>
          <a:ln>
            <a:noFill/>
          </a:ln>
        </p:spPr>
        <p:txBody>
          <a:bodyPr spcFirstLastPara="1" wrap="square" lIns="121900" tIns="121900" rIns="121900" bIns="121900" anchor="t" anchorCtr="0">
            <a:noAutofit/>
          </a:bodyPr>
          <a:lstStyle/>
          <a:p>
            <a:pPr algn="ctr">
              <a:defRPr/>
            </a:pPr>
            <a:r>
              <a:rPr lang="en" b="1">
                <a:ea typeface="Times New Roman"/>
                <a:cs typeface="Times New Roman"/>
              </a:rPr>
              <a:t>Assembly</a:t>
            </a:r>
            <a:endParaRPr b="1">
              <a:ea typeface="Times New Roman"/>
              <a:cs typeface="Times New Roman"/>
            </a:endParaRPr>
          </a:p>
        </p:txBody>
      </p:sp>
      <p:sp>
        <p:nvSpPr>
          <p:cNvPr id="254911529" name="Google Shape;155;p22"/>
          <p:cNvSpPr txBox="1"/>
          <p:nvPr/>
        </p:nvSpPr>
        <p:spPr bwMode="auto">
          <a:xfrm>
            <a:off x="9553058" y="1558733"/>
            <a:ext cx="2169200" cy="261200"/>
          </a:xfrm>
          <a:prstGeom prst="rect">
            <a:avLst/>
          </a:prstGeom>
          <a:noFill/>
          <a:ln>
            <a:noFill/>
          </a:ln>
        </p:spPr>
        <p:txBody>
          <a:bodyPr spcFirstLastPara="1" wrap="square" lIns="121900" tIns="121900" rIns="121900" bIns="121900" anchor="t" anchorCtr="0">
            <a:noAutofit/>
          </a:bodyPr>
          <a:lstStyle/>
          <a:p>
            <a:pPr algn="ctr">
              <a:defRPr/>
            </a:pPr>
            <a:r>
              <a:rPr lang="en" b="1">
                <a:ea typeface="Times New Roman"/>
                <a:cs typeface="Times New Roman"/>
              </a:rPr>
              <a:t>Post-Assembly</a:t>
            </a:r>
            <a:endParaRPr b="1">
              <a:ea typeface="Times New Roman"/>
              <a:cs typeface="Times New Roman"/>
            </a:endParaRPr>
          </a:p>
        </p:txBody>
      </p:sp>
      <p:sp>
        <p:nvSpPr>
          <p:cNvPr id="1427824271" name="Google Shape;132;p22"/>
          <p:cNvSpPr/>
          <p:nvPr/>
        </p:nvSpPr>
        <p:spPr bwMode="auto">
          <a:xfrm>
            <a:off x="2541115" y="3600600"/>
            <a:ext cx="1687200" cy="1010800"/>
          </a:xfrm>
          <a:prstGeom prst="roundRect">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Quality check</a:t>
            </a:r>
            <a:endParaRPr>
              <a:ea typeface="Times New Roman"/>
              <a:cs typeface="Times New Roman"/>
            </a:endParaRPr>
          </a:p>
        </p:txBody>
      </p:sp>
      <p:sp>
        <p:nvSpPr>
          <p:cNvPr id="1700914119" name="Google Shape;137;p22"/>
          <p:cNvSpPr/>
          <p:nvPr/>
        </p:nvSpPr>
        <p:spPr bwMode="auto">
          <a:xfrm>
            <a:off x="10035725" y="5257653"/>
            <a:ext cx="1952075" cy="585112"/>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Variant calling (</a:t>
            </a:r>
            <a:r>
              <a:rPr lang="en" sz="1600">
                <a:latin typeface="Consolas"/>
                <a:ea typeface="Times New Roman"/>
                <a:cs typeface="Times New Roman"/>
              </a:rPr>
              <a:t>.sam</a:t>
            </a:r>
            <a:r>
              <a:rPr lang="en" sz="1600">
                <a:ea typeface="Times New Roman"/>
                <a:cs typeface="Times New Roman"/>
              </a:rPr>
              <a:t>,</a:t>
            </a:r>
            <a:r>
              <a:rPr lang="en" sz="1600">
                <a:latin typeface="Consolas"/>
                <a:ea typeface="Times New Roman"/>
                <a:cs typeface="Times New Roman"/>
              </a:rPr>
              <a:t>.bam</a:t>
            </a:r>
            <a:r>
              <a:rPr lang="en" sz="1600">
                <a:ea typeface="Times New Roman"/>
                <a:cs typeface="Times New Roman"/>
              </a:rPr>
              <a:t>,</a:t>
            </a:r>
            <a:r>
              <a:rPr lang="en" sz="1600">
                <a:latin typeface="Consolas"/>
                <a:ea typeface="Times New Roman"/>
                <a:cs typeface="Times New Roman"/>
              </a:rPr>
              <a:t>.vcf</a:t>
            </a:r>
            <a:r>
              <a:rPr lang="en">
                <a:ea typeface="Times New Roman"/>
                <a:cs typeface="Times New Roman"/>
              </a:rPr>
              <a:t>)</a:t>
            </a:r>
            <a:endParaRPr>
              <a:ea typeface="Times New Roman"/>
              <a:cs typeface="Times New Roman"/>
            </a:endParaRPr>
          </a:p>
        </p:txBody>
      </p:sp>
      <p:sp>
        <p:nvSpPr>
          <p:cNvPr id="865077966" name="Google Shape;141;p22"/>
          <p:cNvSpPr/>
          <p:nvPr/>
        </p:nvSpPr>
        <p:spPr bwMode="auto">
          <a:xfrm>
            <a:off x="9355925" y="2844294"/>
            <a:ext cx="679800" cy="1261706"/>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triangle" w="med" len="med"/>
          </a:ln>
        </p:spPr>
      </p:sp>
      <p:sp>
        <p:nvSpPr>
          <p:cNvPr id="1452124196" name="Google Shape;143;p22"/>
          <p:cNvSpPr/>
          <p:nvPr/>
        </p:nvSpPr>
        <p:spPr bwMode="auto">
          <a:xfrm rot="10800000" flipH="1">
            <a:off x="9355925" y="4116333"/>
            <a:ext cx="679800" cy="1433875"/>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triangle" w="med" len="med"/>
          </a:ln>
        </p:spPr>
      </p:sp>
      <p:sp>
        <p:nvSpPr>
          <p:cNvPr id="1467395880" name="Title 3"/>
          <p:cNvSpPr>
            <a:spLocks noGrp="1"/>
          </p:cNvSpPr>
          <p:nvPr>
            <p:ph type="title"/>
          </p:nvPr>
        </p:nvSpPr>
        <p:spPr bwMode="auto"/>
        <p:txBody>
          <a:bodyPr/>
          <a:lstStyle/>
          <a:p>
            <a:pPr>
              <a:defRPr/>
            </a:pPr>
            <a:r>
              <a:rPr lang="en-US"/>
              <a:t>Pipeline</a:t>
            </a:r>
            <a:endParaRPr/>
          </a:p>
        </p:txBody>
      </p:sp>
      <p:sp>
        <p:nvSpPr>
          <p:cNvPr id="371457034" name="L-Shape 1"/>
          <p:cNvSpPr/>
          <p:nvPr/>
        </p:nvSpPr>
        <p:spPr bwMode="auto">
          <a:xfrm rot="18760832">
            <a:off x="878575" y="2946323"/>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896707716" name="L-Shape 28"/>
          <p:cNvSpPr/>
          <p:nvPr/>
        </p:nvSpPr>
        <p:spPr bwMode="auto">
          <a:xfrm rot="18760832">
            <a:off x="3218248" y="2935003"/>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59473821" name="L-Shape 27"/>
          <p:cNvSpPr/>
          <p:nvPr/>
        </p:nvSpPr>
        <p:spPr bwMode="auto">
          <a:xfrm rot="18760832">
            <a:off x="5728705" y="3812339"/>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2065106" name="Title 1"/>
          <p:cNvSpPr>
            <a:spLocks noGrp="1"/>
          </p:cNvSpPr>
          <p:nvPr>
            <p:ph type="title"/>
          </p:nvPr>
        </p:nvSpPr>
        <p:spPr bwMode="auto"/>
        <p:txBody>
          <a:bodyPr/>
          <a:lstStyle/>
          <a:p>
            <a:pPr>
              <a:defRPr/>
            </a:pPr>
            <a:r>
              <a:rPr lang="en-US"/>
              <a:t>Post-assembly</a:t>
            </a:r>
            <a:endParaRPr/>
          </a:p>
        </p:txBody>
      </p:sp>
      <p:sp>
        <p:nvSpPr>
          <p:cNvPr id="1634073754" name="Text Placeholder 2"/>
          <p:cNvSpPr>
            <a:spLocks noGrp="1"/>
          </p:cNvSpPr>
          <p:nvPr>
            <p:ph type="body" idx="1"/>
          </p:nvPr>
        </p:nvSpPr>
        <p:spPr bwMode="auto"/>
        <p:txBody>
          <a:bodyPr/>
          <a:lstStyle/>
          <a:p>
            <a:pPr marL="152396" indent="0">
              <a:buNone/>
              <a:defRPr/>
            </a:pPr>
            <a:r>
              <a:rPr lang="en-US"/>
              <a:t>You have finished assembling your genome. Now what? </a:t>
            </a:r>
            <a:endParaRPr/>
          </a:p>
          <a:p>
            <a:pPr marL="152396" indent="0">
              <a:buNone/>
              <a:defRPr/>
            </a:pPr>
            <a:endParaRPr lang="en-US"/>
          </a:p>
          <a:p>
            <a:pPr>
              <a:defRPr/>
            </a:pPr>
            <a:r>
              <a:rPr lang="en-US"/>
              <a:t>Typically, assemblers will output a text file with the extension </a:t>
            </a:r>
            <a:r>
              <a:rPr lang="en-US">
                <a:latin typeface="Consolas"/>
              </a:rPr>
              <a:t>.</a:t>
            </a:r>
            <a:r>
              <a:rPr lang="en-US">
                <a:latin typeface="Consolas"/>
              </a:rPr>
              <a:t>fasta</a:t>
            </a:r>
            <a:r>
              <a:rPr lang="en-US">
                <a:latin typeface="Consolas"/>
              </a:rPr>
              <a:t> </a:t>
            </a:r>
            <a:r>
              <a:rPr lang="en-US"/>
              <a:t>(among other files)</a:t>
            </a:r>
            <a:r>
              <a:rPr lang="en-US">
                <a:latin typeface="Consolas"/>
              </a:rPr>
              <a:t> </a:t>
            </a:r>
            <a:endParaRPr/>
          </a:p>
          <a:p>
            <a:pPr>
              <a:defRPr/>
            </a:pPr>
            <a:r>
              <a:rPr lang="en-US"/>
              <a:t>This is your assembly – a collection of contigs the assembler was able to stitch together from your input reads. </a:t>
            </a:r>
            <a:endParaRPr/>
          </a:p>
          <a:p>
            <a:pPr marL="152396" indent="0">
              <a:buNone/>
              <a:defRPr/>
            </a:pPr>
            <a:endParaRPr lang="en-US">
              <a:latin typeface="Consola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89532176" name="Title 1"/>
          <p:cNvSpPr>
            <a:spLocks noGrp="1"/>
          </p:cNvSpPr>
          <p:nvPr>
            <p:ph type="title"/>
          </p:nvPr>
        </p:nvSpPr>
        <p:spPr bwMode="auto"/>
        <p:txBody>
          <a:bodyPr/>
          <a:lstStyle/>
          <a:p>
            <a:pPr>
              <a:defRPr/>
            </a:pPr>
            <a:r>
              <a:rPr lang="en-US"/>
              <a:t>What is genome assembly and why do it?</a:t>
            </a:r>
            <a:endParaRPr/>
          </a:p>
        </p:txBody>
      </p:sp>
      <p:pic>
        <p:nvPicPr>
          <p:cNvPr id="418886627" name="Picture 2" descr="Mapping"/>
          <p:cNvPicPr>
            <a:picLocks noChangeAspect="1" noChangeArrowheads="1"/>
          </p:cNvPicPr>
          <p:nvPr/>
        </p:nvPicPr>
        <p:blipFill>
          <a:blip r:embed="rId3"/>
          <a:stretch/>
        </p:blipFill>
        <p:spPr bwMode="auto">
          <a:xfrm>
            <a:off x="2728642" y="2018047"/>
            <a:ext cx="6734715" cy="3918536"/>
          </a:xfrm>
          <a:prstGeom prst="rect">
            <a:avLst/>
          </a:prstGeom>
          <a:noFill/>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89269114" name="Title 1"/>
          <p:cNvSpPr>
            <a:spLocks noGrp="1"/>
          </p:cNvSpPr>
          <p:nvPr>
            <p:ph type="title"/>
          </p:nvPr>
        </p:nvSpPr>
        <p:spPr bwMode="auto"/>
        <p:txBody>
          <a:bodyPr/>
          <a:lstStyle/>
          <a:p>
            <a:pPr>
              <a:defRPr/>
            </a:pPr>
            <a:r>
              <a:rPr lang="en-US"/>
              <a:t>Post-assembly</a:t>
            </a:r>
            <a:endParaRPr/>
          </a:p>
        </p:txBody>
      </p:sp>
      <p:sp>
        <p:nvSpPr>
          <p:cNvPr id="1599020007" name="Text Placeholder 2"/>
          <p:cNvSpPr>
            <a:spLocks noGrp="1"/>
          </p:cNvSpPr>
          <p:nvPr>
            <p:ph type="body" idx="1"/>
          </p:nvPr>
        </p:nvSpPr>
        <p:spPr bwMode="auto"/>
        <p:txBody>
          <a:bodyPr/>
          <a:lstStyle/>
          <a:p>
            <a:pPr marL="152396" indent="0">
              <a:buNone/>
              <a:defRPr/>
            </a:pPr>
            <a:r>
              <a:rPr lang="en-US"/>
              <a:t>You have finished assembling your genome. Now what? </a:t>
            </a:r>
            <a:endParaRPr/>
          </a:p>
          <a:p>
            <a:pPr marL="152396" indent="0">
              <a:buNone/>
              <a:defRPr/>
            </a:pPr>
            <a:endParaRPr lang="en-US"/>
          </a:p>
          <a:p>
            <a:pPr>
              <a:defRPr/>
            </a:pPr>
            <a:r>
              <a:rPr lang="en-US"/>
              <a:t>Typically, assemblers will output a text file with the extension </a:t>
            </a:r>
            <a:r>
              <a:rPr lang="en-US">
                <a:latin typeface="Consolas"/>
              </a:rPr>
              <a:t>.</a:t>
            </a:r>
            <a:r>
              <a:rPr lang="en-US">
                <a:latin typeface="Consolas"/>
              </a:rPr>
              <a:t>fasta</a:t>
            </a:r>
            <a:r>
              <a:rPr lang="en-US">
                <a:latin typeface="Consolas"/>
              </a:rPr>
              <a:t> </a:t>
            </a:r>
            <a:r>
              <a:rPr lang="en-US"/>
              <a:t>(among other files)</a:t>
            </a:r>
            <a:endParaRPr lang="en-US">
              <a:latin typeface="Consolas"/>
            </a:endParaRPr>
          </a:p>
          <a:p>
            <a:pPr>
              <a:defRPr/>
            </a:pPr>
            <a:r>
              <a:rPr lang="en-US"/>
              <a:t>This is your assembly – a collection of contigs the assembler was able to stitch together from your input reads. </a:t>
            </a:r>
            <a:endParaRPr/>
          </a:p>
          <a:p>
            <a:pPr marL="152396" indent="0">
              <a:buNone/>
              <a:defRPr/>
            </a:pPr>
            <a:endParaRPr lang="en-US">
              <a:latin typeface="Consolas"/>
            </a:endParaRPr>
          </a:p>
        </p:txBody>
      </p:sp>
      <p:sp>
        <p:nvSpPr>
          <p:cNvPr id="1563736505" name="TextBox 4"/>
          <p:cNvSpPr txBox="1"/>
          <p:nvPr/>
        </p:nvSpPr>
        <p:spPr bwMode="auto">
          <a:xfrm>
            <a:off x="3007580" y="4104516"/>
            <a:ext cx="6176839" cy="2246769"/>
          </a:xfrm>
          <a:prstGeom prst="rect">
            <a:avLst/>
          </a:prstGeom>
          <a:solidFill>
            <a:schemeClr val="bg2">
              <a:lumMod val="90000"/>
            </a:schemeClr>
          </a:solidFill>
          <a:ln>
            <a:solidFill>
              <a:schemeClr val="tx1"/>
            </a:solidFill>
          </a:ln>
        </p:spPr>
        <p:txBody>
          <a:bodyPr wrap="square" rtlCol="0">
            <a:spAutoFit/>
          </a:bodyPr>
          <a:lstStyle/>
          <a:p>
            <a:pPr>
              <a:defRPr/>
            </a:pPr>
            <a:r>
              <a:rPr lang="en-US" sz="1400" b="1">
                <a:latin typeface="Consolas"/>
              </a:rPr>
              <a:t>&gt;NODE_1_length_297690_cov_28.001368</a:t>
            </a:r>
            <a:endParaRPr/>
          </a:p>
          <a:p>
            <a:pPr>
              <a:defRPr/>
            </a:pPr>
            <a:r>
              <a:rPr lang="en-US" sz="1400">
                <a:latin typeface="Consolas"/>
              </a:rPr>
              <a:t>AAGTGGTTCGGATCCTCGGTCTCGAAGATCCGCACGTTGTGCCACTCCCAGTCGGGGAAG</a:t>
            </a:r>
            <a:endParaRPr/>
          </a:p>
          <a:p>
            <a:pPr>
              <a:defRPr/>
            </a:pPr>
            <a:r>
              <a:rPr lang="en-US" sz="1400">
                <a:latin typeface="Consolas"/>
              </a:rPr>
              <a:t>CAGCGCTCGAGCCACTCGGCGAGCCGCCTGAGGCTCTCATGGCCCCGGAAGACCAGGGGT</a:t>
            </a:r>
            <a:endParaRPr/>
          </a:p>
          <a:p>
            <a:pPr>
              <a:defRPr/>
            </a:pPr>
            <a:r>
              <a:rPr lang="en-US" sz="1400">
                <a:latin typeface="Consolas"/>
              </a:rPr>
              <a:t>TCACCGCTTTCCGTGGTCCAGTTACCGGCGCAGCCGTCCTCGACGAACAGGCTGTGCCGC</a:t>
            </a:r>
            <a:endParaRPr/>
          </a:p>
          <a:p>
            <a:pPr>
              <a:defRPr/>
            </a:pPr>
            <a:r>
              <a:rPr lang="en-US" sz="1400">
                <a:latin typeface="Consolas"/>
              </a:rPr>
              <a:t>TGTAACCGTTCGGCCCCCTTCATGGCCATGTAGCGCTCCACCGTGGCGCGATTCAGGCGC</a:t>
            </a:r>
            <a:endParaRPr/>
          </a:p>
          <a:p>
            <a:pPr>
              <a:defRPr/>
            </a:pPr>
            <a:r>
              <a:rPr lang="en-US" sz="1400">
                <a:latin typeface="Consolas"/>
              </a:rPr>
              <a:t>CGCAGACGCTCGATGTCGAGGGGTGTTTCCCTGTACCGCTGACCGTTCATGCGCCGCCTC</a:t>
            </a:r>
            <a:endParaRPr/>
          </a:p>
          <a:p>
            <a:pPr>
              <a:defRPr/>
            </a:pPr>
            <a:r>
              <a:rPr lang="en-US" sz="1400">
                <a:latin typeface="Consolas"/>
              </a:rPr>
              <a:t>CGAGAGGGCTCTCCAGGTATGCCGGAGAAACTTTTCCCTCGCGGCATCGGTTATTCGCTG</a:t>
            </a:r>
            <a:endParaRPr/>
          </a:p>
          <a:p>
            <a:pPr>
              <a:defRPr/>
            </a:pPr>
            <a:r>
              <a:rPr lang="en-US" sz="1400">
                <a:latin typeface="Consolas"/>
              </a:rPr>
              <a:t>GCGCGCAGGAGTTCGTCGCTCGGTAAGGGAGCGATATTCGCTGGGCGCATTGTTTATACG</a:t>
            </a:r>
            <a:endParaRPr/>
          </a:p>
          <a:p>
            <a:pPr>
              <a:defRPr/>
            </a:pPr>
            <a:r>
              <a:rPr lang="en-US" sz="1400">
                <a:latin typeface="Consolas"/>
              </a:rPr>
              <a:t>TAGGGTGAAATTTCGCGTTACATATGTTCGCCTGTCGTTTCCAGTTTTCGAAAGGCAATA</a:t>
            </a:r>
            <a:endParaRPr/>
          </a:p>
          <a:p>
            <a:pPr>
              <a:defRPr/>
            </a:pPr>
            <a:r>
              <a:rPr lang="en-US" sz="1400">
                <a:latin typeface="Consolas"/>
              </a:rPr>
              <a:t>GGAGTTTCATCCAGGGTTTCTTTTGGAAACCTGTCGGTAATGGATTCGCAATGCTTTCGT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77438782" name="Title 1"/>
          <p:cNvSpPr>
            <a:spLocks noGrp="1"/>
          </p:cNvSpPr>
          <p:nvPr>
            <p:ph type="title"/>
          </p:nvPr>
        </p:nvSpPr>
        <p:spPr bwMode="auto"/>
        <p:txBody>
          <a:bodyPr/>
          <a:lstStyle/>
          <a:p>
            <a:pPr>
              <a:defRPr/>
            </a:pPr>
            <a:r>
              <a:rPr lang="en-US"/>
              <a:t>Post-assembly</a:t>
            </a:r>
            <a:endParaRPr/>
          </a:p>
        </p:txBody>
      </p:sp>
      <p:sp>
        <p:nvSpPr>
          <p:cNvPr id="1166441965" name="Text Placeholder 2"/>
          <p:cNvSpPr>
            <a:spLocks noGrp="1"/>
          </p:cNvSpPr>
          <p:nvPr>
            <p:ph type="body" idx="1"/>
          </p:nvPr>
        </p:nvSpPr>
        <p:spPr bwMode="auto"/>
        <p:txBody>
          <a:bodyPr/>
          <a:lstStyle/>
          <a:p>
            <a:pPr marL="152396" indent="0">
              <a:buNone/>
              <a:defRPr/>
            </a:pPr>
            <a:r>
              <a:rPr lang="en-US"/>
              <a:t>You have finished assembling your genome. Now what? </a:t>
            </a:r>
            <a:endParaRPr/>
          </a:p>
          <a:p>
            <a:pPr marL="152396" indent="0">
              <a:buNone/>
              <a:defRPr/>
            </a:pPr>
            <a:endParaRPr lang="en-US"/>
          </a:p>
          <a:p>
            <a:pPr>
              <a:defRPr/>
            </a:pPr>
            <a:r>
              <a:rPr lang="en-US"/>
              <a:t>Typically, assemblers will output a text file with the extension </a:t>
            </a:r>
            <a:r>
              <a:rPr lang="en-US">
                <a:latin typeface="Consolas"/>
              </a:rPr>
              <a:t>.</a:t>
            </a:r>
            <a:r>
              <a:rPr lang="en-US">
                <a:latin typeface="Consolas"/>
              </a:rPr>
              <a:t>fasta</a:t>
            </a:r>
            <a:r>
              <a:rPr lang="en-US">
                <a:latin typeface="Consolas"/>
              </a:rPr>
              <a:t> </a:t>
            </a:r>
            <a:r>
              <a:rPr lang="en-US"/>
              <a:t>(among other files)</a:t>
            </a:r>
            <a:endParaRPr/>
          </a:p>
          <a:p>
            <a:pPr>
              <a:defRPr/>
            </a:pPr>
            <a:r>
              <a:rPr lang="en-US"/>
              <a:t>This is your assembly – a collection of contigs the assembler was able to stitch together from your input reads. </a:t>
            </a:r>
            <a:endParaRPr/>
          </a:p>
          <a:p>
            <a:pPr marL="152396" indent="0">
              <a:buNone/>
              <a:defRPr/>
            </a:pPr>
            <a:endParaRPr lang="en-US">
              <a:latin typeface="Consolas"/>
            </a:endParaRPr>
          </a:p>
        </p:txBody>
      </p:sp>
      <p:sp>
        <p:nvSpPr>
          <p:cNvPr id="1372713646" name="TextBox 3"/>
          <p:cNvSpPr txBox="1"/>
          <p:nvPr/>
        </p:nvSpPr>
        <p:spPr bwMode="auto">
          <a:xfrm>
            <a:off x="3007580" y="4104516"/>
            <a:ext cx="6176839" cy="2246769"/>
          </a:xfrm>
          <a:prstGeom prst="rect">
            <a:avLst/>
          </a:prstGeom>
          <a:solidFill>
            <a:schemeClr val="bg2">
              <a:lumMod val="90000"/>
            </a:schemeClr>
          </a:solidFill>
          <a:ln>
            <a:solidFill>
              <a:schemeClr val="tx1"/>
            </a:solidFill>
          </a:ln>
        </p:spPr>
        <p:txBody>
          <a:bodyPr wrap="square" rtlCol="0">
            <a:spAutoFit/>
          </a:bodyPr>
          <a:lstStyle/>
          <a:p>
            <a:pPr>
              <a:defRPr/>
            </a:pPr>
            <a:r>
              <a:rPr lang="en-US" sz="1400" b="1">
                <a:solidFill>
                  <a:srgbClr val="FF0000"/>
                </a:solidFill>
                <a:latin typeface="Consolas"/>
              </a:rPr>
              <a:t>&gt;NODE_1_length_297690_cov_28.001368</a:t>
            </a:r>
            <a:endParaRPr/>
          </a:p>
          <a:p>
            <a:pPr>
              <a:defRPr/>
            </a:pPr>
            <a:r>
              <a:rPr lang="en-US" sz="1400">
                <a:solidFill>
                  <a:srgbClr val="0070C0"/>
                </a:solidFill>
                <a:latin typeface="Consolas"/>
              </a:rPr>
              <a:t>AAGTGGTTCGGATCCTCGGTCTCGAAGATCCGCACGTTGTGCCACTCCCAGTCGGGGAAG</a:t>
            </a:r>
            <a:endParaRPr/>
          </a:p>
          <a:p>
            <a:pPr>
              <a:defRPr/>
            </a:pPr>
            <a:r>
              <a:rPr lang="en-US" sz="1400">
                <a:solidFill>
                  <a:srgbClr val="0070C0"/>
                </a:solidFill>
                <a:latin typeface="Consolas"/>
              </a:rPr>
              <a:t>CAGCGCTCGAGCCACTCGGCGAGCCGCCTGAGGCTCTCATGGCCCCGGAAGACCAGGGGT</a:t>
            </a:r>
            <a:endParaRPr/>
          </a:p>
          <a:p>
            <a:pPr>
              <a:defRPr/>
            </a:pPr>
            <a:r>
              <a:rPr lang="en-US" sz="1400">
                <a:solidFill>
                  <a:srgbClr val="0070C0"/>
                </a:solidFill>
                <a:latin typeface="Consolas"/>
              </a:rPr>
              <a:t>TCACCGCTTTCCGTGGTCCAGTTACCGGCGCAGCCGTCCTCGACGAACAGGCTGTGCCGC</a:t>
            </a:r>
            <a:endParaRPr/>
          </a:p>
          <a:p>
            <a:pPr>
              <a:defRPr/>
            </a:pPr>
            <a:r>
              <a:rPr lang="en-US" sz="1400">
                <a:solidFill>
                  <a:srgbClr val="0070C0"/>
                </a:solidFill>
                <a:latin typeface="Consolas"/>
              </a:rPr>
              <a:t>TGTAACCGTTCGGCCCCCTTCATGGCCATGTAGCGCTCCACCGTGGCGCGATTCAGGCGC</a:t>
            </a:r>
            <a:endParaRPr/>
          </a:p>
          <a:p>
            <a:pPr>
              <a:defRPr/>
            </a:pPr>
            <a:r>
              <a:rPr lang="en-US" sz="1400">
                <a:solidFill>
                  <a:srgbClr val="0070C0"/>
                </a:solidFill>
                <a:latin typeface="Consolas"/>
              </a:rPr>
              <a:t>CGCAGACGCTCGATGTCGAGGGGTGTTTCCCTGTACCGCTGACCGTTCATGCGCCGCCTC</a:t>
            </a:r>
            <a:endParaRPr/>
          </a:p>
          <a:p>
            <a:pPr>
              <a:defRPr/>
            </a:pPr>
            <a:r>
              <a:rPr lang="en-US" sz="1400">
                <a:solidFill>
                  <a:srgbClr val="0070C0"/>
                </a:solidFill>
                <a:latin typeface="Consolas"/>
              </a:rPr>
              <a:t>CGAGAGGGCTCTCCAGGTATGCCGGAGAAACTTTTCCCTCGCGGCATCGGTTATTCGCTG</a:t>
            </a:r>
            <a:endParaRPr/>
          </a:p>
          <a:p>
            <a:pPr>
              <a:defRPr/>
            </a:pPr>
            <a:r>
              <a:rPr lang="en-US" sz="1400">
                <a:solidFill>
                  <a:srgbClr val="0070C0"/>
                </a:solidFill>
                <a:latin typeface="Consolas"/>
              </a:rPr>
              <a:t>GCGCGCAGGAGTTCGTCGCTCGGTAAGGGAGCGATATTCGCTGGGCGCATTGTTTATACG</a:t>
            </a:r>
            <a:endParaRPr/>
          </a:p>
          <a:p>
            <a:pPr>
              <a:defRPr/>
            </a:pPr>
            <a:r>
              <a:rPr lang="en-US" sz="1400">
                <a:solidFill>
                  <a:srgbClr val="0070C0"/>
                </a:solidFill>
                <a:latin typeface="Consolas"/>
              </a:rPr>
              <a:t>TAGGGTGAAATTTCGCGTTACATATGTTCGCCTGTCGTTTCCAGTTTTCGAAAGGCAATA</a:t>
            </a:r>
            <a:endParaRPr/>
          </a:p>
          <a:p>
            <a:pPr>
              <a:defRPr/>
            </a:pPr>
            <a:r>
              <a:rPr lang="en-US" sz="1400">
                <a:solidFill>
                  <a:srgbClr val="0070C0"/>
                </a:solidFill>
                <a:latin typeface="Consolas"/>
              </a:rPr>
              <a:t>GGAGTTTCATCCAGGGTTTCTTTTGGAAACCTGTCGGTAATGGATTCGCAATGCTTTCGT</a:t>
            </a:r>
            <a:endParaRPr/>
          </a:p>
        </p:txBody>
      </p:sp>
      <p:sp>
        <p:nvSpPr>
          <p:cNvPr id="1079591336" name="TextBox 4"/>
          <p:cNvSpPr txBox="1"/>
          <p:nvPr/>
        </p:nvSpPr>
        <p:spPr bwMode="auto">
          <a:xfrm flipH="1">
            <a:off x="4617222" y="6351285"/>
            <a:ext cx="2957554" cy="369332"/>
          </a:xfrm>
          <a:prstGeom prst="rect">
            <a:avLst/>
          </a:prstGeom>
          <a:noFill/>
        </p:spPr>
        <p:txBody>
          <a:bodyPr wrap="square" rtlCol="0">
            <a:spAutoFit/>
          </a:bodyPr>
          <a:lstStyle/>
          <a:p>
            <a:pPr>
              <a:defRPr/>
            </a:pPr>
            <a:r>
              <a:rPr lang="en-US" b="1">
                <a:solidFill>
                  <a:srgbClr val="FF0000"/>
                </a:solidFill>
              </a:rPr>
              <a:t>Contig header        </a:t>
            </a:r>
            <a:r>
              <a:rPr lang="en-US">
                <a:solidFill>
                  <a:srgbClr val="0070C0"/>
                </a:solidFill>
              </a:rPr>
              <a:t>Sequence</a:t>
            </a:r>
            <a:endParaRPr lang="en-US" b="1"/>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8533165" name="Title 1"/>
          <p:cNvSpPr>
            <a:spLocks noGrp="1"/>
          </p:cNvSpPr>
          <p:nvPr>
            <p:ph type="title"/>
          </p:nvPr>
        </p:nvSpPr>
        <p:spPr bwMode="auto"/>
        <p:txBody>
          <a:bodyPr/>
          <a:lstStyle/>
          <a:p>
            <a:pPr>
              <a:defRPr/>
            </a:pPr>
            <a:r>
              <a:rPr lang="en-US"/>
              <a:t>Post-assembly : Another quality check</a:t>
            </a:r>
            <a:endParaRPr/>
          </a:p>
        </p:txBody>
      </p:sp>
      <p:sp>
        <p:nvSpPr>
          <p:cNvPr id="1765998296" name="Text Placeholder 2"/>
          <p:cNvSpPr>
            <a:spLocks noGrp="1"/>
          </p:cNvSpPr>
          <p:nvPr>
            <p:ph type="body" idx="1"/>
          </p:nvPr>
        </p:nvSpPr>
        <p:spPr bwMode="auto"/>
        <p:txBody>
          <a:bodyPr/>
          <a:lstStyle/>
          <a:p>
            <a:pPr>
              <a:defRPr/>
            </a:pPr>
            <a:r>
              <a:rPr lang="en-US"/>
              <a:t>The total number of contigs and the contig lengths are key indicators of assembly quality.</a:t>
            </a:r>
            <a:endParaRPr/>
          </a:p>
          <a:p>
            <a:pPr>
              <a:defRPr/>
            </a:pPr>
            <a:r>
              <a:rPr lang="en-US" u="sng">
                <a:hlinkClick r:id="rId3" tooltip=""/>
              </a:rPr>
              <a:t>Quast</a:t>
            </a:r>
            <a:r>
              <a:rPr lang="en-US"/>
              <a:t> is the standard assembly quality checking tool.</a:t>
            </a:r>
            <a:endParaRPr/>
          </a:p>
          <a:p>
            <a:pPr>
              <a:defRPr/>
            </a:pPr>
            <a:r>
              <a:rPr lang="en-US"/>
              <a:t>Fewer contigs &amp; longer contigs = better assemblies</a:t>
            </a:r>
            <a:endParaRPr/>
          </a:p>
          <a:p>
            <a:pPr>
              <a:defRPr/>
            </a:pPr>
            <a:r>
              <a:rPr lang="en-US" b="1"/>
              <a:t>N50 </a:t>
            </a:r>
            <a:r>
              <a:rPr lang="en-US"/>
              <a:t>value is a commonly used metric - defined as the shortest contig which when combined with all other contigs that are larger, represent 50% of the genome. For </a:t>
            </a:r>
            <a:r>
              <a:rPr lang="en-US"/>
              <a:t>eg</a:t>
            </a:r>
            <a:r>
              <a:rPr lang="en-US"/>
              <a:t>:</a:t>
            </a:r>
            <a:endParaRPr/>
          </a:p>
          <a:p>
            <a:pPr lvl="1">
              <a:defRPr/>
            </a:pPr>
            <a:r>
              <a:rPr lang="en-US"/>
              <a:t>Say you have 100 contigs: C</a:t>
            </a:r>
            <a:r>
              <a:rPr lang="en-US" baseline="30000"/>
              <a:t>1 </a:t>
            </a:r>
            <a:r>
              <a:rPr lang="en-US"/>
              <a:t>,C</a:t>
            </a:r>
            <a:r>
              <a:rPr lang="en-US" baseline="30000"/>
              <a:t>2</a:t>
            </a:r>
            <a:r>
              <a:rPr lang="en-US"/>
              <a:t>,C</a:t>
            </a:r>
            <a:r>
              <a:rPr lang="en-US" baseline="30000"/>
              <a:t>3</a:t>
            </a:r>
            <a:r>
              <a:rPr lang="en-US"/>
              <a:t>…C</a:t>
            </a:r>
            <a:r>
              <a:rPr lang="en-US" baseline="30000"/>
              <a:t>100</a:t>
            </a:r>
            <a:r>
              <a:rPr lang="en-US"/>
              <a:t>, where C</a:t>
            </a:r>
            <a:r>
              <a:rPr lang="en-US" baseline="30000"/>
              <a:t>1</a:t>
            </a:r>
            <a:r>
              <a:rPr lang="en-US"/>
              <a:t> is the longest and  C</a:t>
            </a:r>
            <a:r>
              <a:rPr lang="en-US" baseline="30000"/>
              <a:t>100</a:t>
            </a:r>
            <a:r>
              <a:rPr lang="en-US"/>
              <a:t> is the shortest</a:t>
            </a:r>
            <a:endParaRPr/>
          </a:p>
          <a:p>
            <a:pPr lvl="1">
              <a:defRPr/>
            </a:pPr>
            <a:r>
              <a:rPr lang="en-US"/>
              <a:t>If contigs C</a:t>
            </a:r>
            <a:r>
              <a:rPr lang="en-US" baseline="30000"/>
              <a:t>1</a:t>
            </a:r>
            <a:r>
              <a:rPr lang="en-US"/>
              <a:t> – C</a:t>
            </a:r>
            <a:r>
              <a:rPr lang="en-US" baseline="30000"/>
              <a:t>20</a:t>
            </a:r>
            <a:r>
              <a:rPr lang="en-US"/>
              <a:t> represent 50% of the total genome length, the N50 is the length of C</a:t>
            </a:r>
            <a:r>
              <a:rPr lang="en-US" baseline="30000"/>
              <a:t>20</a:t>
            </a:r>
            <a:r>
              <a:rPr lang="en-US"/>
              <a: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65998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659982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659982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65998296">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65998296">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659982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5998296" grpId="0" build="p"/>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17860891" name="Title 1"/>
          <p:cNvSpPr>
            <a:spLocks noGrp="1"/>
          </p:cNvSpPr>
          <p:nvPr>
            <p:ph type="title"/>
          </p:nvPr>
        </p:nvSpPr>
        <p:spPr bwMode="auto">
          <a:xfrm>
            <a:off x="415600" y="593367"/>
            <a:ext cx="11360800" cy="763600"/>
          </a:xfrm>
        </p:spPr>
        <p:txBody>
          <a:bodyPr/>
          <a:lstStyle/>
          <a:p>
            <a:pPr>
              <a:defRPr/>
            </a:pPr>
            <a:r>
              <a:rPr lang="en-US"/>
              <a:t>Post-assembly : Another quality check</a:t>
            </a:r>
            <a:endParaRPr/>
          </a:p>
        </p:txBody>
      </p:sp>
      <p:pic>
        <p:nvPicPr>
          <p:cNvPr id="98235821" name="Picture 2"/>
          <p:cNvPicPr>
            <a:picLocks noChangeAspect="1" noChangeArrowheads="1"/>
          </p:cNvPicPr>
          <p:nvPr/>
        </p:nvPicPr>
        <p:blipFill>
          <a:blip r:embed="rId3"/>
          <a:stretch/>
        </p:blipFill>
        <p:spPr bwMode="auto">
          <a:xfrm>
            <a:off x="194768" y="1483083"/>
            <a:ext cx="5859770" cy="4294314"/>
          </a:xfrm>
          <a:prstGeom prst="rect">
            <a:avLst/>
          </a:prstGeom>
          <a:noFill/>
        </p:spPr>
      </p:pic>
      <p:pic>
        <p:nvPicPr>
          <p:cNvPr id="183433321" name="Picture 4"/>
          <p:cNvPicPr>
            <a:picLocks noChangeAspect="1" noChangeArrowheads="1"/>
          </p:cNvPicPr>
          <p:nvPr/>
        </p:nvPicPr>
        <p:blipFill>
          <a:blip r:embed="rId4"/>
          <a:stretch/>
        </p:blipFill>
        <p:spPr bwMode="auto">
          <a:xfrm>
            <a:off x="6347613" y="1483083"/>
            <a:ext cx="5680400" cy="4294314"/>
          </a:xfrm>
          <a:prstGeom prst="rect">
            <a:avLst/>
          </a:prstGeom>
          <a:noFill/>
        </p:spPr>
      </p:pic>
      <p:cxnSp>
        <p:nvCxnSpPr>
          <p:cNvPr id="1806416086" name="Straight Connector 2"/>
          <p:cNvCxnSpPr/>
          <p:nvPr/>
        </p:nvCxnSpPr>
        <p:spPr bwMode="auto">
          <a:xfrm>
            <a:off x="3289385" y="1669240"/>
            <a:ext cx="0" cy="3283249"/>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11882629" name="Google Shape;131;p22"/>
          <p:cNvSpPr/>
          <p:nvPr/>
        </p:nvSpPr>
        <p:spPr bwMode="auto">
          <a:xfrm>
            <a:off x="337508" y="3535833"/>
            <a:ext cx="1553633" cy="1161000"/>
          </a:xfrm>
          <a:prstGeom prst="flowChartMagneticDisk">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Raw Reads (</a:t>
            </a:r>
            <a:r>
              <a:rPr lang="en" sz="1600">
                <a:latin typeface="Consolas"/>
                <a:ea typeface="Times New Roman"/>
                <a:cs typeface="Times New Roman"/>
              </a:rPr>
              <a:t>.fastq</a:t>
            </a:r>
            <a:r>
              <a:rPr lang="en">
                <a:ea typeface="Times New Roman"/>
                <a:cs typeface="Times New Roman"/>
              </a:rPr>
              <a:t>)</a:t>
            </a:r>
            <a:endParaRPr>
              <a:ea typeface="Times New Roman"/>
              <a:cs typeface="Times New Roman"/>
            </a:endParaRPr>
          </a:p>
        </p:txBody>
      </p:sp>
      <p:sp>
        <p:nvSpPr>
          <p:cNvPr id="65147576" name="Google Shape;132;p22"/>
          <p:cNvSpPr/>
          <p:nvPr/>
        </p:nvSpPr>
        <p:spPr bwMode="auto">
          <a:xfrm>
            <a:off x="5280825" y="2340967"/>
            <a:ext cx="1687200" cy="1010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i="1">
                <a:ea typeface="Times New Roman"/>
                <a:cs typeface="Times New Roman"/>
              </a:rPr>
              <a:t>De novo</a:t>
            </a:r>
            <a:endParaRPr i="1">
              <a:ea typeface="Times New Roman"/>
              <a:cs typeface="Times New Roman"/>
            </a:endParaRPr>
          </a:p>
        </p:txBody>
      </p:sp>
      <p:sp>
        <p:nvSpPr>
          <p:cNvPr id="1976329227" name="Google Shape;133;p22"/>
          <p:cNvSpPr/>
          <p:nvPr/>
        </p:nvSpPr>
        <p:spPr bwMode="auto">
          <a:xfrm>
            <a:off x="5286358" y="5052760"/>
            <a:ext cx="1687200" cy="1010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Reference</a:t>
            </a:r>
            <a:endParaRPr>
              <a:ea typeface="Times New Roman"/>
              <a:cs typeface="Times New Roman"/>
            </a:endParaRPr>
          </a:p>
        </p:txBody>
      </p:sp>
      <p:sp>
        <p:nvSpPr>
          <p:cNvPr id="1561764917" name="Google Shape;135;p22"/>
          <p:cNvSpPr/>
          <p:nvPr/>
        </p:nvSpPr>
        <p:spPr bwMode="auto">
          <a:xfrm>
            <a:off x="7523854" y="3600599"/>
            <a:ext cx="1816000" cy="1007381"/>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b="1">
                <a:ea typeface="Times New Roman"/>
                <a:cs typeface="Times New Roman"/>
              </a:rPr>
              <a:t>Draft Assembly</a:t>
            </a:r>
            <a:endParaRPr/>
          </a:p>
          <a:p>
            <a:pPr algn="ctr">
              <a:defRPr/>
            </a:pPr>
            <a:r>
              <a:rPr lang="en">
                <a:ea typeface="Times New Roman"/>
                <a:cs typeface="Times New Roman"/>
              </a:rPr>
              <a:t>(</a:t>
            </a:r>
            <a:r>
              <a:rPr lang="en">
                <a:latin typeface="Consolas"/>
                <a:ea typeface="Times New Roman"/>
                <a:cs typeface="Times New Roman"/>
              </a:rPr>
              <a:t>.fasta</a:t>
            </a:r>
            <a:r>
              <a:rPr lang="en">
                <a:ea typeface="Times New Roman"/>
                <a:cs typeface="Times New Roman"/>
              </a:rPr>
              <a:t>) </a:t>
            </a:r>
            <a:endParaRPr>
              <a:ea typeface="Times New Roman"/>
              <a:cs typeface="Times New Roman"/>
            </a:endParaRPr>
          </a:p>
        </p:txBody>
      </p:sp>
      <p:sp>
        <p:nvSpPr>
          <p:cNvPr id="946036209" name="Google Shape;137;p22"/>
          <p:cNvSpPr/>
          <p:nvPr/>
        </p:nvSpPr>
        <p:spPr bwMode="auto">
          <a:xfrm>
            <a:off x="10035725" y="2557712"/>
            <a:ext cx="1952074" cy="585112"/>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Annotation</a:t>
            </a:r>
            <a:endParaRPr/>
          </a:p>
          <a:p>
            <a:pPr algn="ctr">
              <a:defRPr/>
            </a:pPr>
            <a:r>
              <a:rPr lang="en">
                <a:ea typeface="Times New Roman"/>
                <a:cs typeface="Times New Roman"/>
              </a:rPr>
              <a:t>(</a:t>
            </a:r>
            <a:r>
              <a:rPr lang="en" sz="1600">
                <a:latin typeface="Consolas"/>
                <a:ea typeface="Times New Roman"/>
                <a:cs typeface="Times New Roman"/>
              </a:rPr>
              <a:t>.gbk</a:t>
            </a:r>
            <a:r>
              <a:rPr lang="en" sz="1600">
                <a:ea typeface="Times New Roman"/>
                <a:cs typeface="Times New Roman"/>
              </a:rPr>
              <a:t>, </a:t>
            </a:r>
            <a:r>
              <a:rPr lang="en" sz="1600">
                <a:latin typeface="Consolas"/>
                <a:ea typeface="Times New Roman"/>
                <a:cs typeface="Times New Roman"/>
              </a:rPr>
              <a:t>.gff</a:t>
            </a:r>
            <a:r>
              <a:rPr lang="en">
                <a:ea typeface="Times New Roman"/>
                <a:cs typeface="Times New Roman"/>
              </a:rPr>
              <a:t>)</a:t>
            </a:r>
            <a:endParaRPr>
              <a:ea typeface="Times New Roman"/>
              <a:cs typeface="Times New Roman"/>
            </a:endParaRPr>
          </a:p>
        </p:txBody>
      </p:sp>
      <p:cxnSp>
        <p:nvCxnSpPr>
          <p:cNvPr id="381320572" name="Google Shape;140;p22"/>
          <p:cNvCxnSpPr>
            <a:stCxn id="511882629" idx="4"/>
          </p:cNvCxnSpPr>
          <p:nvPr/>
        </p:nvCxnSpPr>
        <p:spPr bwMode="auto">
          <a:xfrm>
            <a:off x="1891140" y="4116333"/>
            <a:ext cx="650400" cy="0"/>
          </a:xfrm>
          <a:prstGeom prst="straightConnector1">
            <a:avLst/>
          </a:prstGeom>
          <a:noFill/>
          <a:ln w="28575" cap="flat" cmpd="sng">
            <a:solidFill>
              <a:schemeClr val="dk2"/>
            </a:solidFill>
            <a:prstDash val="solid"/>
            <a:round/>
            <a:headEnd type="none" w="med" len="med"/>
            <a:tailEnd type="triangle" w="med" len="med"/>
          </a:ln>
        </p:spPr>
      </p:cxnSp>
      <p:sp>
        <p:nvSpPr>
          <p:cNvPr id="1097071126" name="Google Shape;141;p22"/>
          <p:cNvSpPr/>
          <p:nvPr/>
        </p:nvSpPr>
        <p:spPr bwMode="auto">
          <a:xfrm>
            <a:off x="4300659" y="2846368"/>
            <a:ext cx="951733" cy="1259633"/>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none" w="med" len="med"/>
          </a:ln>
        </p:spPr>
      </p:sp>
      <p:cxnSp>
        <p:nvCxnSpPr>
          <p:cNvPr id="999339750" name="Google Shape;142;p22"/>
          <p:cNvCxnSpPr/>
          <p:nvPr/>
        </p:nvCxnSpPr>
        <p:spPr bwMode="auto">
          <a:xfrm>
            <a:off x="4748525" y="2846367"/>
            <a:ext cx="532400" cy="0"/>
          </a:xfrm>
          <a:prstGeom prst="straightConnector1">
            <a:avLst/>
          </a:prstGeom>
          <a:noFill/>
          <a:ln w="28575" cap="flat" cmpd="sng">
            <a:solidFill>
              <a:schemeClr val="dk2"/>
            </a:solidFill>
            <a:prstDash val="solid"/>
            <a:round/>
            <a:headEnd type="none" w="med" len="med"/>
            <a:tailEnd type="triangle" w="med" len="med"/>
          </a:ln>
        </p:spPr>
      </p:cxnSp>
      <p:sp>
        <p:nvSpPr>
          <p:cNvPr id="948226930" name="Google Shape;143;p22"/>
          <p:cNvSpPr/>
          <p:nvPr/>
        </p:nvSpPr>
        <p:spPr bwMode="auto">
          <a:xfrm rot="10800000" flipH="1">
            <a:off x="4297892" y="4119916"/>
            <a:ext cx="951733" cy="1441651"/>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none" w="med" len="med"/>
          </a:ln>
        </p:spPr>
      </p:sp>
      <p:cxnSp>
        <p:nvCxnSpPr>
          <p:cNvPr id="1679547112" name="Google Shape;144;p22"/>
          <p:cNvCxnSpPr/>
          <p:nvPr/>
        </p:nvCxnSpPr>
        <p:spPr bwMode="auto">
          <a:xfrm>
            <a:off x="4748525" y="5561567"/>
            <a:ext cx="532400" cy="0"/>
          </a:xfrm>
          <a:prstGeom prst="straightConnector1">
            <a:avLst/>
          </a:prstGeom>
          <a:noFill/>
          <a:ln w="28575" cap="flat" cmpd="sng">
            <a:solidFill>
              <a:schemeClr val="dk2"/>
            </a:solidFill>
            <a:prstDash val="solid"/>
            <a:round/>
            <a:headEnd type="none" w="med" len="med"/>
            <a:tailEnd type="triangle" w="med" len="med"/>
          </a:ln>
        </p:spPr>
      </p:cxnSp>
      <p:sp>
        <p:nvSpPr>
          <p:cNvPr id="504023219" name="Google Shape;146;p22"/>
          <p:cNvSpPr/>
          <p:nvPr/>
        </p:nvSpPr>
        <p:spPr bwMode="auto">
          <a:xfrm>
            <a:off x="7118123" y="2786560"/>
            <a:ext cx="356000" cy="2771600"/>
          </a:xfrm>
          <a:prstGeom prst="rightBrace">
            <a:avLst>
              <a:gd name="adj1" fmla="val 8333"/>
              <a:gd name="adj2" fmla="val 49547"/>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defRPr/>
            </a:pPr>
            <a:endParaRPr/>
          </a:p>
        </p:txBody>
      </p:sp>
      <p:cxnSp>
        <p:nvCxnSpPr>
          <p:cNvPr id="1936516789" name="Google Shape;150;p22"/>
          <p:cNvCxnSpPr/>
          <p:nvPr/>
        </p:nvCxnSpPr>
        <p:spPr bwMode="auto">
          <a:xfrm>
            <a:off x="860906" y="1971600"/>
            <a:ext cx="2707200" cy="0"/>
          </a:xfrm>
          <a:prstGeom prst="straightConnector1">
            <a:avLst/>
          </a:prstGeom>
          <a:noFill/>
          <a:ln w="28575" cap="flat" cmpd="sng">
            <a:solidFill>
              <a:schemeClr val="dk2"/>
            </a:solidFill>
            <a:prstDash val="solid"/>
            <a:round/>
            <a:headEnd type="triangle" w="med" len="med"/>
            <a:tailEnd type="triangle" w="med" len="med"/>
          </a:ln>
        </p:spPr>
      </p:cxnSp>
      <p:cxnSp>
        <p:nvCxnSpPr>
          <p:cNvPr id="475527287" name="Google Shape;151;p22"/>
          <p:cNvCxnSpPr/>
          <p:nvPr/>
        </p:nvCxnSpPr>
        <p:spPr bwMode="auto">
          <a:xfrm>
            <a:off x="4578192" y="1975000"/>
            <a:ext cx="2965600" cy="0"/>
          </a:xfrm>
          <a:prstGeom prst="straightConnector1">
            <a:avLst/>
          </a:prstGeom>
          <a:noFill/>
          <a:ln w="28575" cap="flat" cmpd="sng">
            <a:solidFill>
              <a:schemeClr val="dk2"/>
            </a:solidFill>
            <a:prstDash val="solid"/>
            <a:round/>
            <a:headEnd type="triangle" w="med" len="med"/>
            <a:tailEnd type="triangle" w="med" len="med"/>
          </a:ln>
        </p:spPr>
      </p:cxnSp>
      <p:cxnSp>
        <p:nvCxnSpPr>
          <p:cNvPr id="338177707" name="Google Shape;152;p22"/>
          <p:cNvCxnSpPr/>
          <p:nvPr/>
        </p:nvCxnSpPr>
        <p:spPr bwMode="auto">
          <a:xfrm>
            <a:off x="9362392" y="1971600"/>
            <a:ext cx="2435200" cy="0"/>
          </a:xfrm>
          <a:prstGeom prst="straightConnector1">
            <a:avLst/>
          </a:prstGeom>
          <a:noFill/>
          <a:ln w="28575" cap="flat" cmpd="sng">
            <a:solidFill>
              <a:schemeClr val="dk2"/>
            </a:solidFill>
            <a:prstDash val="solid"/>
            <a:round/>
            <a:headEnd type="triangle" w="med" len="med"/>
            <a:tailEnd type="triangle" w="med" len="med"/>
          </a:ln>
        </p:spPr>
      </p:cxnSp>
      <p:sp>
        <p:nvSpPr>
          <p:cNvPr id="3350523" name="Google Shape;153;p22"/>
          <p:cNvSpPr txBox="1"/>
          <p:nvPr/>
        </p:nvSpPr>
        <p:spPr bwMode="auto">
          <a:xfrm>
            <a:off x="1228406" y="1565733"/>
            <a:ext cx="2169200" cy="261200"/>
          </a:xfrm>
          <a:prstGeom prst="rect">
            <a:avLst/>
          </a:prstGeom>
          <a:noFill/>
          <a:ln>
            <a:noFill/>
          </a:ln>
        </p:spPr>
        <p:txBody>
          <a:bodyPr spcFirstLastPara="1" wrap="square" lIns="121900" tIns="121900" rIns="121900" bIns="121900" anchor="t" anchorCtr="0">
            <a:noAutofit/>
          </a:bodyPr>
          <a:lstStyle/>
          <a:p>
            <a:pPr algn="ctr">
              <a:defRPr/>
            </a:pPr>
            <a:r>
              <a:rPr lang="en" b="1">
                <a:ea typeface="Times New Roman"/>
                <a:cs typeface="Times New Roman"/>
              </a:rPr>
              <a:t>Pre-Assembly</a:t>
            </a:r>
            <a:endParaRPr b="1">
              <a:ea typeface="Times New Roman"/>
              <a:cs typeface="Times New Roman"/>
            </a:endParaRPr>
          </a:p>
        </p:txBody>
      </p:sp>
      <p:sp>
        <p:nvSpPr>
          <p:cNvPr id="2109510803" name="Google Shape;154;p22"/>
          <p:cNvSpPr txBox="1"/>
          <p:nvPr/>
        </p:nvSpPr>
        <p:spPr bwMode="auto">
          <a:xfrm>
            <a:off x="5045358" y="1558733"/>
            <a:ext cx="2169200" cy="261200"/>
          </a:xfrm>
          <a:prstGeom prst="rect">
            <a:avLst/>
          </a:prstGeom>
          <a:noFill/>
          <a:ln>
            <a:noFill/>
          </a:ln>
        </p:spPr>
        <p:txBody>
          <a:bodyPr spcFirstLastPara="1" wrap="square" lIns="121900" tIns="121900" rIns="121900" bIns="121900" anchor="t" anchorCtr="0">
            <a:noAutofit/>
          </a:bodyPr>
          <a:lstStyle/>
          <a:p>
            <a:pPr algn="ctr">
              <a:defRPr/>
            </a:pPr>
            <a:r>
              <a:rPr lang="en" b="1">
                <a:ea typeface="Times New Roman"/>
                <a:cs typeface="Times New Roman"/>
              </a:rPr>
              <a:t>Assembly</a:t>
            </a:r>
            <a:endParaRPr b="1">
              <a:ea typeface="Times New Roman"/>
              <a:cs typeface="Times New Roman"/>
            </a:endParaRPr>
          </a:p>
        </p:txBody>
      </p:sp>
      <p:sp>
        <p:nvSpPr>
          <p:cNvPr id="512934862" name="Google Shape;155;p22"/>
          <p:cNvSpPr txBox="1"/>
          <p:nvPr/>
        </p:nvSpPr>
        <p:spPr bwMode="auto">
          <a:xfrm>
            <a:off x="9553058" y="1558733"/>
            <a:ext cx="2169200" cy="261200"/>
          </a:xfrm>
          <a:prstGeom prst="rect">
            <a:avLst/>
          </a:prstGeom>
          <a:noFill/>
          <a:ln>
            <a:noFill/>
          </a:ln>
        </p:spPr>
        <p:txBody>
          <a:bodyPr spcFirstLastPara="1" wrap="square" lIns="121900" tIns="121900" rIns="121900" bIns="121900" anchor="t" anchorCtr="0">
            <a:noAutofit/>
          </a:bodyPr>
          <a:lstStyle/>
          <a:p>
            <a:pPr algn="ctr">
              <a:defRPr/>
            </a:pPr>
            <a:r>
              <a:rPr lang="en" b="1">
                <a:ea typeface="Times New Roman"/>
                <a:cs typeface="Times New Roman"/>
              </a:rPr>
              <a:t>Post-Assembly</a:t>
            </a:r>
            <a:endParaRPr b="1">
              <a:ea typeface="Times New Roman"/>
              <a:cs typeface="Times New Roman"/>
            </a:endParaRPr>
          </a:p>
        </p:txBody>
      </p:sp>
      <p:sp>
        <p:nvSpPr>
          <p:cNvPr id="409806039" name="Google Shape;132;p22"/>
          <p:cNvSpPr/>
          <p:nvPr/>
        </p:nvSpPr>
        <p:spPr bwMode="auto">
          <a:xfrm>
            <a:off x="2541115" y="3600600"/>
            <a:ext cx="1687200" cy="1010800"/>
          </a:xfrm>
          <a:prstGeom prst="roundRect">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Quality check</a:t>
            </a:r>
            <a:endParaRPr>
              <a:ea typeface="Times New Roman"/>
              <a:cs typeface="Times New Roman"/>
            </a:endParaRPr>
          </a:p>
        </p:txBody>
      </p:sp>
      <p:sp>
        <p:nvSpPr>
          <p:cNvPr id="1561325562" name="Google Shape;137;p22"/>
          <p:cNvSpPr/>
          <p:nvPr/>
        </p:nvSpPr>
        <p:spPr bwMode="auto">
          <a:xfrm>
            <a:off x="10035725" y="5257653"/>
            <a:ext cx="1952075" cy="585112"/>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Variant calling (</a:t>
            </a:r>
            <a:r>
              <a:rPr lang="en" sz="1600">
                <a:latin typeface="Consolas"/>
                <a:ea typeface="Times New Roman"/>
                <a:cs typeface="Times New Roman"/>
              </a:rPr>
              <a:t>.sam</a:t>
            </a:r>
            <a:r>
              <a:rPr lang="en" sz="1600">
                <a:ea typeface="Times New Roman"/>
                <a:cs typeface="Times New Roman"/>
              </a:rPr>
              <a:t>,</a:t>
            </a:r>
            <a:r>
              <a:rPr lang="en" sz="1600">
                <a:latin typeface="Consolas"/>
                <a:ea typeface="Times New Roman"/>
                <a:cs typeface="Times New Roman"/>
              </a:rPr>
              <a:t>.bam</a:t>
            </a:r>
            <a:r>
              <a:rPr lang="en" sz="1600">
                <a:ea typeface="Times New Roman"/>
                <a:cs typeface="Times New Roman"/>
              </a:rPr>
              <a:t>,</a:t>
            </a:r>
            <a:r>
              <a:rPr lang="en" sz="1600">
                <a:latin typeface="Consolas"/>
                <a:ea typeface="Times New Roman"/>
                <a:cs typeface="Times New Roman"/>
              </a:rPr>
              <a:t>.vcf</a:t>
            </a:r>
            <a:r>
              <a:rPr lang="en">
                <a:ea typeface="Times New Roman"/>
                <a:cs typeface="Times New Roman"/>
              </a:rPr>
              <a:t>)</a:t>
            </a:r>
            <a:endParaRPr>
              <a:ea typeface="Times New Roman"/>
              <a:cs typeface="Times New Roman"/>
            </a:endParaRPr>
          </a:p>
        </p:txBody>
      </p:sp>
      <p:sp>
        <p:nvSpPr>
          <p:cNvPr id="1676680293" name="Google Shape;141;p22"/>
          <p:cNvSpPr/>
          <p:nvPr/>
        </p:nvSpPr>
        <p:spPr bwMode="auto">
          <a:xfrm>
            <a:off x="9355925" y="2844294"/>
            <a:ext cx="679800" cy="1261706"/>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triangle" w="med" len="med"/>
          </a:ln>
        </p:spPr>
      </p:sp>
      <p:sp>
        <p:nvSpPr>
          <p:cNvPr id="652365658" name="Google Shape;143;p22"/>
          <p:cNvSpPr/>
          <p:nvPr/>
        </p:nvSpPr>
        <p:spPr bwMode="auto">
          <a:xfrm rot="10800000" flipH="1">
            <a:off x="9355925" y="4116333"/>
            <a:ext cx="679800" cy="1433875"/>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triangle" w="med" len="med"/>
          </a:ln>
        </p:spPr>
      </p:sp>
      <p:sp>
        <p:nvSpPr>
          <p:cNvPr id="1933680709" name="Title 3"/>
          <p:cNvSpPr>
            <a:spLocks noGrp="1"/>
          </p:cNvSpPr>
          <p:nvPr>
            <p:ph type="title"/>
          </p:nvPr>
        </p:nvSpPr>
        <p:spPr bwMode="auto"/>
        <p:txBody>
          <a:bodyPr/>
          <a:lstStyle/>
          <a:p>
            <a:pPr>
              <a:defRPr/>
            </a:pPr>
            <a:r>
              <a:rPr lang="en-US"/>
              <a:t>Pipeline</a:t>
            </a:r>
            <a:endParaRPr/>
          </a:p>
        </p:txBody>
      </p:sp>
      <p:sp>
        <p:nvSpPr>
          <p:cNvPr id="288428918" name="L-Shape 1"/>
          <p:cNvSpPr/>
          <p:nvPr/>
        </p:nvSpPr>
        <p:spPr bwMode="auto">
          <a:xfrm rot="18760832">
            <a:off x="878575" y="2946323"/>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853968840" name="L-Shape 28"/>
          <p:cNvSpPr/>
          <p:nvPr/>
        </p:nvSpPr>
        <p:spPr bwMode="auto">
          <a:xfrm rot="18760832">
            <a:off x="3218248" y="2935003"/>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85512257" name="L-Shape 27"/>
          <p:cNvSpPr/>
          <p:nvPr/>
        </p:nvSpPr>
        <p:spPr bwMode="auto">
          <a:xfrm rot="18760832">
            <a:off x="5728705" y="3812339"/>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859866159" name="L-Shape 26"/>
          <p:cNvSpPr/>
          <p:nvPr/>
        </p:nvSpPr>
        <p:spPr bwMode="auto">
          <a:xfrm rot="18760832">
            <a:off x="8167053" y="2946323"/>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41847446" name="Content Placeholder 2"/>
          <p:cNvSpPr>
            <a:spLocks noGrp="1"/>
          </p:cNvSpPr>
          <p:nvPr>
            <p:ph idx="1"/>
          </p:nvPr>
        </p:nvSpPr>
        <p:spPr bwMode="auto">
          <a:xfrm>
            <a:off x="415600" y="1547329"/>
            <a:ext cx="6963210" cy="4351338"/>
          </a:xfrm>
        </p:spPr>
        <p:txBody>
          <a:bodyPr>
            <a:normAutofit fontScale="92500"/>
          </a:bodyPr>
          <a:lstStyle/>
          <a:p>
            <a:pPr>
              <a:defRPr/>
            </a:pPr>
            <a:r>
              <a:rPr lang="en-US"/>
              <a:t>Annotation is the process of identifying functional elements along the sequence</a:t>
            </a:r>
            <a:endParaRPr/>
          </a:p>
          <a:p>
            <a:pPr lvl="1">
              <a:defRPr/>
            </a:pPr>
            <a:r>
              <a:rPr lang="en-US"/>
              <a:t>You want to know if your mutations are in places that are significant! </a:t>
            </a:r>
            <a:endParaRPr/>
          </a:p>
          <a:p>
            <a:pPr lvl="1">
              <a:defRPr/>
            </a:pPr>
            <a:r>
              <a:rPr lang="en-US"/>
              <a:t>Critical to properly identify genes, gene order and the proteins they encode</a:t>
            </a:r>
            <a:endParaRPr/>
          </a:p>
          <a:p>
            <a:pPr>
              <a:defRPr/>
            </a:pPr>
            <a:r>
              <a:rPr lang="en-US"/>
              <a:t>Genome annotation can be divided into two steps:</a:t>
            </a:r>
            <a:endParaRPr/>
          </a:p>
          <a:p>
            <a:pPr lvl="1">
              <a:defRPr/>
            </a:pPr>
            <a:r>
              <a:rPr lang="en-US" b="1"/>
              <a:t>Structural annotation </a:t>
            </a:r>
            <a:r>
              <a:rPr lang="en-US"/>
              <a:t>: Predicting Open Reading Frames (ORFs), coding regions, regulatory motifs, introns/exons etc.</a:t>
            </a:r>
            <a:endParaRPr/>
          </a:p>
          <a:p>
            <a:pPr lvl="1">
              <a:defRPr/>
            </a:pPr>
            <a:r>
              <a:rPr lang="en-US" b="1"/>
              <a:t>Functional annotation</a:t>
            </a:r>
            <a:r>
              <a:rPr lang="en-US"/>
              <a:t> : Attaching a potential biological function to protein-coding genes. </a:t>
            </a:r>
            <a:endParaRPr/>
          </a:p>
          <a:p>
            <a:pPr marL="0" indent="0">
              <a:buNone/>
              <a:defRPr/>
            </a:pPr>
            <a:endParaRPr lang="en-US" b="1"/>
          </a:p>
        </p:txBody>
      </p:sp>
      <p:sp>
        <p:nvSpPr>
          <p:cNvPr id="1681113989"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Annotating the genome</a:t>
            </a:r>
            <a:endParaRPr/>
          </a:p>
        </p:txBody>
      </p:sp>
      <p:pic>
        <p:nvPicPr>
          <p:cNvPr id="1744068413" name="Picture 2" descr="Genome Annotation | CityU-Bioinformatics"/>
          <p:cNvPicPr>
            <a:picLocks noChangeAspect="1" noChangeArrowheads="1"/>
          </p:cNvPicPr>
          <p:nvPr/>
        </p:nvPicPr>
        <p:blipFill>
          <a:blip r:embed="rId3"/>
          <a:stretch/>
        </p:blipFill>
        <p:spPr bwMode="auto">
          <a:xfrm>
            <a:off x="7495309" y="2064328"/>
            <a:ext cx="4558770" cy="3422650"/>
          </a:xfrm>
          <a:prstGeom prst="rect">
            <a:avLst/>
          </a:prstGeom>
          <a:noFill/>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18474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18474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18474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184744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4184744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184744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1847446" grpId="0" build="p"/>
    </p:bld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72064220" name="Content Placeholder 2"/>
          <p:cNvSpPr>
            <a:spLocks noGrp="1"/>
          </p:cNvSpPr>
          <p:nvPr>
            <p:ph idx="1"/>
          </p:nvPr>
        </p:nvSpPr>
        <p:spPr bwMode="auto">
          <a:xfrm>
            <a:off x="415600" y="1507572"/>
            <a:ext cx="10515600" cy="4917082"/>
          </a:xfrm>
        </p:spPr>
        <p:txBody>
          <a:bodyPr>
            <a:normAutofit/>
          </a:bodyPr>
          <a:lstStyle/>
          <a:p>
            <a:pPr>
              <a:defRPr/>
            </a:pPr>
            <a:r>
              <a:rPr lang="en-US"/>
              <a:t>Gene prediction is reference-based or </a:t>
            </a:r>
            <a:r>
              <a:rPr lang="en-US" i="1"/>
              <a:t>ab-initio</a:t>
            </a:r>
            <a:r>
              <a:rPr lang="en-US"/>
              <a:t> </a:t>
            </a:r>
            <a:endParaRPr/>
          </a:p>
          <a:p>
            <a:pPr lvl="1">
              <a:defRPr/>
            </a:pPr>
            <a:r>
              <a:rPr lang="en-US" b="1"/>
              <a:t>Reference based</a:t>
            </a:r>
            <a:r>
              <a:rPr lang="en-US"/>
              <a:t>: Comparing your sequence against sequences of known genes (like BLAST).</a:t>
            </a:r>
            <a:endParaRPr/>
          </a:p>
          <a:p>
            <a:pPr lvl="1">
              <a:defRPr/>
            </a:pPr>
            <a:r>
              <a:rPr lang="en-US" b="1" i="1"/>
              <a:t>Ab-initio</a:t>
            </a:r>
            <a:r>
              <a:rPr lang="en-US"/>
              <a:t> : Using nucleotide patterns and signatures such as conserved motifs, polynucleotide tracts etc. to predict unknown genes.</a:t>
            </a:r>
            <a:endParaRPr lang="en-US" i="1"/>
          </a:p>
          <a:p>
            <a:pPr>
              <a:defRPr/>
            </a:pPr>
            <a:r>
              <a:rPr lang="en-US"/>
              <a:t>Prokaryotic gene prediction has pretty much been solved</a:t>
            </a:r>
            <a:endParaRPr/>
          </a:p>
          <a:p>
            <a:pPr lvl="1">
              <a:defRPr/>
            </a:pPr>
            <a:r>
              <a:rPr lang="en-US"/>
              <a:t>We know what prokaryotic ORFs look like. There are no introns or splice sites. If you find a start and stop codon, there’s probably a gene in the middle.</a:t>
            </a:r>
            <a:endParaRPr/>
          </a:p>
          <a:p>
            <a:pPr lvl="1">
              <a:defRPr/>
            </a:pPr>
            <a:r>
              <a:rPr lang="en-US" b="1"/>
              <a:t>Tools: </a:t>
            </a:r>
            <a:r>
              <a:rPr lang="en-US" u="sng">
                <a:hlinkClick r:id="rId3" tooltip=""/>
              </a:rPr>
              <a:t>Prokka</a:t>
            </a:r>
            <a:r>
              <a:rPr lang="en-US"/>
              <a:t> , </a:t>
            </a:r>
            <a:r>
              <a:rPr lang="en-US" u="sng">
                <a:hlinkClick r:id="rId4" tooltip=""/>
              </a:rPr>
              <a:t>PGAP</a:t>
            </a:r>
            <a:r>
              <a:rPr lang="en-US"/>
              <a:t>, </a:t>
            </a:r>
            <a:r>
              <a:rPr lang="en-US" u="sng">
                <a:hlinkClick r:id="rId5" tooltip=""/>
              </a:rPr>
              <a:t>Prodigal</a:t>
            </a:r>
            <a:endParaRPr lang="en-US"/>
          </a:p>
          <a:p>
            <a:pPr>
              <a:defRPr/>
            </a:pPr>
            <a:r>
              <a:rPr lang="en-US"/>
              <a:t>Eukaryotic gene prediction is significantly more complex due to exons, introns, and alternative splicing. </a:t>
            </a:r>
            <a:endParaRPr/>
          </a:p>
          <a:p>
            <a:pPr lvl="1">
              <a:defRPr/>
            </a:pPr>
            <a:r>
              <a:rPr lang="en-US" b="1"/>
              <a:t>Tools: </a:t>
            </a:r>
            <a:r>
              <a:rPr lang="en-US" u="sng">
                <a:hlinkClick r:id="rId6" tooltip=""/>
              </a:rPr>
              <a:t>GeneMark</a:t>
            </a:r>
            <a:r>
              <a:rPr lang="en-US"/>
              <a:t>, </a:t>
            </a:r>
            <a:r>
              <a:rPr lang="en-US" u="sng">
                <a:hlinkClick r:id="rId7" tooltip=""/>
              </a:rPr>
              <a:t>geneid</a:t>
            </a:r>
            <a:r>
              <a:rPr lang="en-US"/>
              <a:t>, </a:t>
            </a:r>
            <a:r>
              <a:rPr lang="en-US" u="sng">
                <a:hlinkClick r:id="rId8" tooltip=""/>
              </a:rPr>
              <a:t>Jigsaw</a:t>
            </a:r>
            <a:r>
              <a:rPr lang="en-US"/>
              <a:t>, </a:t>
            </a:r>
            <a:r>
              <a:rPr lang="en-US" u="sng">
                <a:hlinkClick r:id="rId9" tooltip=""/>
              </a:rPr>
              <a:t>Augustus</a:t>
            </a:r>
            <a:endParaRPr lang="en-US" b="1"/>
          </a:p>
          <a:p>
            <a:pPr>
              <a:defRPr/>
            </a:pPr>
            <a:endParaRPr lang="en-US"/>
          </a:p>
        </p:txBody>
      </p:sp>
      <p:sp>
        <p:nvSpPr>
          <p:cNvPr id="231359701"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Annotating the genome: Gene prediction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7206422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7206422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720642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7206422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7206422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72064220">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7206422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7206422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2064220" grpId="0" build="p"/>
    </p:bld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1222520"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Annotating the genome: Gene prediction</a:t>
            </a:r>
            <a:endParaRPr/>
          </a:p>
        </p:txBody>
      </p:sp>
      <p:pic>
        <p:nvPicPr>
          <p:cNvPr id="1507165678" name="Picture 2"/>
          <p:cNvPicPr>
            <a:picLocks noChangeAspect="1" noChangeArrowheads="1"/>
          </p:cNvPicPr>
          <p:nvPr/>
        </p:nvPicPr>
        <p:blipFill>
          <a:blip r:embed="rId3"/>
          <a:stretch/>
        </p:blipFill>
        <p:spPr bwMode="auto">
          <a:xfrm>
            <a:off x="2771775" y="2280328"/>
            <a:ext cx="6648450" cy="3076574"/>
          </a:xfrm>
          <a:prstGeom prst="rect">
            <a:avLst/>
          </a:prstGeom>
          <a:noFill/>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868624328" name="Title 3"/>
          <p:cNvSpPr txBox="1"/>
          <p:nvPr/>
        </p:nvSpPr>
        <p:spPr bwMode="auto">
          <a:xfrm>
            <a:off x="415600" y="593367"/>
            <a:ext cx="11360800" cy="763600"/>
          </a:xfrm>
          <a:prstGeom prst="rect">
            <a:avLst/>
          </a:prstGeom>
        </p:spPr>
        <p:txBody>
          <a:bodyPr vert="horz" lIns="91440" tIns="45720" rIns="91440" bIns="45720" rtlCol="0" anchor="ctr">
            <a:normAutofit fontScale="92500"/>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Annotating the genome: Functional annotation</a:t>
            </a:r>
            <a:endParaRPr/>
          </a:p>
        </p:txBody>
      </p:sp>
      <p:sp>
        <p:nvSpPr>
          <p:cNvPr id="1897174231" name="Text Placeholder 2"/>
          <p:cNvSpPr txBox="1"/>
          <p:nvPr/>
        </p:nvSpPr>
        <p:spPr bwMode="auto">
          <a:xfrm>
            <a:off x="415600" y="1536633"/>
            <a:ext cx="11360800" cy="4555200"/>
          </a:xfrm>
          <a:prstGeom prst="rect">
            <a:avLst/>
          </a:prstGeom>
        </p:spPr>
        <p:txBody>
          <a:bodyPr vert="horz" lIns="91440" tIns="45720" rIns="91440" bIns="45720" rtlCol="0">
            <a:normAutofit fontScale="85000" lnSpcReduction="10000"/>
          </a:bodyPr>
          <a:lstStyle>
            <a:lvl1pPr marL="228600" indent="-228600" algn="l" defTabSz="914400" rtl="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a:solidFill>
                  <a:schemeClr val="tx1"/>
                </a:solidFill>
                <a:latin typeface="+mn-lt"/>
                <a:ea typeface="+mn-ea"/>
                <a:cs typeface="+mn-cs"/>
              </a:defRPr>
            </a:lvl9pPr>
          </a:lstStyle>
          <a:p>
            <a:pPr marL="152396" indent="0">
              <a:buFont typeface="Arial"/>
              <a:buNone/>
              <a:defRPr/>
            </a:pPr>
            <a:r>
              <a:rPr lang="en-US"/>
              <a:t>Structural and functional annotation are closely tied and usually the software tools do both. However, there are plenty of databases that you can use to infer the function of your gene/protein. </a:t>
            </a:r>
            <a:endParaRPr/>
          </a:p>
          <a:p>
            <a:pPr marL="609596" indent="-457200">
              <a:defRPr/>
            </a:pPr>
            <a:r>
              <a:rPr lang="en-US" u="sng">
                <a:hlinkClick r:id="rId3" tooltip=""/>
              </a:rPr>
              <a:t>NCBI BLAST</a:t>
            </a:r>
            <a:r>
              <a:rPr lang="en-US"/>
              <a:t>, </a:t>
            </a:r>
            <a:r>
              <a:rPr lang="en-US" u="sng">
                <a:hlinkClick r:id="rId4" tooltip=""/>
              </a:rPr>
              <a:t>DIAMOND</a:t>
            </a:r>
            <a:r>
              <a:rPr lang="en-US"/>
              <a:t>: Searches input protein or NA sequence against available sequences of known function (maybe)</a:t>
            </a:r>
            <a:endParaRPr/>
          </a:p>
          <a:p>
            <a:pPr marL="609596" indent="-457200">
              <a:defRPr/>
            </a:pPr>
            <a:r>
              <a:rPr lang="en-US" u="sng">
                <a:hlinkClick r:id="rId5" tooltip=""/>
              </a:rPr>
              <a:t>VFDB</a:t>
            </a:r>
            <a:r>
              <a:rPr lang="en-US"/>
              <a:t>, </a:t>
            </a:r>
            <a:r>
              <a:rPr lang="en-US" u="sng">
                <a:hlinkClick r:id="rId6" tooltip=""/>
              </a:rPr>
              <a:t>CARD</a:t>
            </a:r>
            <a:r>
              <a:rPr lang="en-US"/>
              <a:t> : Identification of known virulence factors and antibiotic resistance genes</a:t>
            </a:r>
            <a:endParaRPr/>
          </a:p>
          <a:p>
            <a:pPr marL="609596" indent="-457200">
              <a:defRPr/>
            </a:pPr>
            <a:r>
              <a:rPr lang="en-US" u="sng">
                <a:hlinkClick r:id="rId7" tooltip=""/>
              </a:rPr>
              <a:t>SignalP</a:t>
            </a:r>
            <a:r>
              <a:rPr lang="en-US"/>
              <a:t>, </a:t>
            </a:r>
            <a:r>
              <a:rPr lang="en-US" u="sng">
                <a:hlinkClick r:id="rId8" tooltip=""/>
              </a:rPr>
              <a:t>LipoP</a:t>
            </a:r>
            <a:r>
              <a:rPr lang="en-US"/>
              <a:t>, </a:t>
            </a:r>
            <a:r>
              <a:rPr lang="en-US" u="sng">
                <a:hlinkClick r:id="rId9" tooltip=""/>
              </a:rPr>
              <a:t>tmHMM</a:t>
            </a:r>
            <a:r>
              <a:rPr lang="en-US"/>
              <a:t> : Identification of signal peptides, lipoproteins and transmembrane proteins from conserved motifs</a:t>
            </a:r>
            <a:endParaRPr/>
          </a:p>
          <a:p>
            <a:pPr marL="609596" indent="-457200">
              <a:defRPr/>
            </a:pPr>
            <a:r>
              <a:rPr lang="en-US" u="sng">
                <a:hlinkClick r:id="rId10" tooltip=""/>
              </a:rPr>
              <a:t>KEGG</a:t>
            </a:r>
            <a:r>
              <a:rPr lang="en-US"/>
              <a:t>, </a:t>
            </a:r>
            <a:r>
              <a:rPr lang="en-US" u="sng">
                <a:hlinkClick r:id="rId11" tooltip=""/>
              </a:rPr>
              <a:t>DAVID</a:t>
            </a:r>
            <a:r>
              <a:rPr lang="en-US"/>
              <a:t>, </a:t>
            </a:r>
            <a:r>
              <a:rPr lang="en-US" u="sng">
                <a:hlinkClick r:id="rId12" tooltip=""/>
              </a:rPr>
              <a:t>PANTHER</a:t>
            </a:r>
            <a:r>
              <a:rPr lang="en-US"/>
              <a:t>: Databases of gene/protein families and subfamilies used for tying biological pathways to genes</a:t>
            </a:r>
            <a:endParaRPr/>
          </a:p>
          <a:p>
            <a:pPr marL="609596" indent="-457200">
              <a:defRPr/>
            </a:pPr>
            <a:r>
              <a:rPr lang="en-US" u="sng">
                <a:hlinkClick r:id="rId13" tooltip=""/>
              </a:rPr>
              <a:t>NCBI CDART</a:t>
            </a:r>
            <a:r>
              <a:rPr lang="en-US"/>
              <a:t>, </a:t>
            </a:r>
            <a:r>
              <a:rPr lang="en-US" u="sng">
                <a:hlinkClick r:id="rId14" tooltip=""/>
              </a:rPr>
              <a:t>SWISS-MODEL</a:t>
            </a:r>
            <a:r>
              <a:rPr lang="en-US"/>
              <a:t>, </a:t>
            </a:r>
            <a:r>
              <a:rPr lang="en-US" u="sng">
                <a:hlinkClick r:id="rId15" tooltip=""/>
              </a:rPr>
              <a:t>PHYRE2</a:t>
            </a:r>
            <a:r>
              <a:rPr lang="en-US"/>
              <a:t>, </a:t>
            </a:r>
            <a:r>
              <a:rPr lang="en-US" u="sng">
                <a:hlinkClick r:id="rId16" tooltip=""/>
              </a:rPr>
              <a:t>I-TASSER</a:t>
            </a:r>
            <a:r>
              <a:rPr lang="en-US"/>
              <a:t>: Predicting functional domains and protein families from amino-acid sequence and secondary structure elements.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93275345"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Annotating the genome: </a:t>
            </a:r>
            <a:r>
              <a:rPr lang="en-US"/>
              <a:t>genbank</a:t>
            </a:r>
            <a:r>
              <a:rPr lang="en-US"/>
              <a:t> file</a:t>
            </a:r>
            <a:endParaRPr/>
          </a:p>
        </p:txBody>
      </p:sp>
      <p:pic>
        <p:nvPicPr>
          <p:cNvPr id="695393307" name="Picture 2" descr="Error using --protein .gbk file · Issue #393 · tseemann/prokka · GitHub"/>
          <p:cNvPicPr>
            <a:picLocks noChangeAspect="1" noChangeArrowheads="1"/>
          </p:cNvPicPr>
          <p:nvPr/>
        </p:nvPicPr>
        <p:blipFill>
          <a:blip r:embed="rId3"/>
          <a:stretch/>
        </p:blipFill>
        <p:spPr bwMode="auto">
          <a:xfrm>
            <a:off x="5170998" y="1636534"/>
            <a:ext cx="6605402" cy="4297564"/>
          </a:xfrm>
          <a:prstGeom prst="rect">
            <a:avLst/>
          </a:prstGeom>
          <a:noFill/>
        </p:spPr>
      </p:pic>
      <p:sp>
        <p:nvSpPr>
          <p:cNvPr id="1181304394" name="Text Placeholder 2"/>
          <p:cNvSpPr txBox="1"/>
          <p:nvPr/>
        </p:nvSpPr>
        <p:spPr bwMode="auto">
          <a:xfrm>
            <a:off x="415600" y="1536633"/>
            <a:ext cx="4649381" cy="4555200"/>
          </a:xfrm>
          <a:prstGeom prst="rect">
            <a:avLst/>
          </a:prstGeom>
        </p:spPr>
        <p:txBody>
          <a:bodyPr vert="horz" lIns="91440" tIns="45720" rIns="91440" bIns="45720" rtlCol="0">
            <a:normAutofit/>
          </a:bodyPr>
          <a:lstStyle>
            <a:lvl1pPr marL="228600" indent="-228600" algn="l" defTabSz="914400" rtl="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a:solidFill>
                  <a:schemeClr val="tx1"/>
                </a:solidFill>
                <a:latin typeface="+mn-lt"/>
                <a:ea typeface="+mn-ea"/>
                <a:cs typeface="+mn-cs"/>
              </a:defRPr>
            </a:lvl9pPr>
          </a:lstStyle>
          <a:p>
            <a:pPr marL="152396" indent="0">
              <a:buFont typeface="Arial"/>
              <a:buNone/>
              <a:defRPr/>
            </a:pPr>
            <a:endParaRPr lang="en-US">
              <a:latin typeface="Consolas"/>
            </a:endParaRPr>
          </a:p>
        </p:txBody>
      </p:sp>
      <p:sp>
        <p:nvSpPr>
          <p:cNvPr id="1076830160" name="Text Placeholder 2"/>
          <p:cNvSpPr txBox="1"/>
          <p:nvPr/>
        </p:nvSpPr>
        <p:spPr bwMode="auto">
          <a:xfrm>
            <a:off x="415600" y="1536633"/>
            <a:ext cx="4755398" cy="4555200"/>
          </a:xfrm>
          <a:prstGeom prst="rect">
            <a:avLst/>
          </a:prstGeom>
        </p:spPr>
        <p:txBody>
          <a:bodyPr vert="horz" lIns="91440" tIns="45720" rIns="91440" bIns="45720" rtlCol="0">
            <a:normAutofit/>
          </a:bodyPr>
          <a:lstStyle>
            <a:lvl1pPr marL="228600" indent="-228600" algn="l" defTabSz="914400" rtl="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a:solidFill>
                  <a:schemeClr val="tx1"/>
                </a:solidFill>
                <a:latin typeface="+mn-lt"/>
                <a:ea typeface="+mn-ea"/>
                <a:cs typeface="+mn-cs"/>
              </a:defRPr>
            </a:lvl9pPr>
          </a:lstStyle>
          <a:p>
            <a:pPr marL="495296" indent="-342900">
              <a:defRPr/>
            </a:pPr>
            <a:r>
              <a:rPr lang="en-US" sz="2400"/>
              <a:t>Genbank</a:t>
            </a:r>
            <a:r>
              <a:rPr lang="en-US" sz="2400"/>
              <a:t> files (</a:t>
            </a:r>
            <a:r>
              <a:rPr lang="en-US" sz="2400">
                <a:latin typeface="Consolas"/>
              </a:rPr>
              <a:t>.</a:t>
            </a:r>
            <a:r>
              <a:rPr lang="en-US" sz="2400">
                <a:latin typeface="Consolas"/>
              </a:rPr>
              <a:t>gbk</a:t>
            </a:r>
            <a:r>
              <a:rPr lang="en-US" sz="2400">
                <a:latin typeface="Consolas"/>
              </a:rPr>
              <a:t>, .</a:t>
            </a:r>
            <a:r>
              <a:rPr lang="en-US" sz="2400">
                <a:latin typeface="Consolas"/>
              </a:rPr>
              <a:t>gbff</a:t>
            </a:r>
            <a:r>
              <a:rPr lang="en-US" sz="2400"/>
              <a:t>) contain your assembled genome sequence, coordinates for all identified genetic features, and amino-acid sequences for identified proteins.  </a:t>
            </a:r>
            <a:endParaRPr/>
          </a:p>
          <a:p>
            <a:pPr marL="495296" indent="-342900">
              <a:defRPr/>
            </a:pPr>
            <a:r>
              <a:rPr lang="en-US" sz="2400"/>
              <a:t>Another common format for storing annotations is </a:t>
            </a:r>
            <a:r>
              <a:rPr lang="en-US" sz="2400">
                <a:latin typeface="Consolas"/>
              </a:rPr>
              <a:t>.</a:t>
            </a:r>
            <a:r>
              <a:rPr lang="en-US" sz="2400">
                <a:latin typeface="Consolas"/>
              </a:rPr>
              <a:t>gff</a:t>
            </a:r>
            <a:r>
              <a:rPr lang="en-US" sz="2400"/>
              <a:t>. </a:t>
            </a:r>
            <a:r>
              <a:rPr lang="en-US" sz="2400" u="sng">
                <a:hlinkClick r:id="rId4" tooltip=""/>
              </a:rPr>
              <a:t>Gff files</a:t>
            </a:r>
            <a:r>
              <a:rPr lang="en-US" sz="2400"/>
              <a:t> do not contain your assembly but have all your annotations in a tabular format, making it easier to parse. </a:t>
            </a:r>
            <a:endParaRPr lang="en-US" sz="2400">
              <a:latin typeface="Consolas"/>
            </a:endParaRPr>
          </a:p>
          <a:p>
            <a:pPr marL="495296" indent="-342900">
              <a:defRPr/>
            </a:pPr>
            <a:endParaRPr lang="en-US" sz="2400"/>
          </a:p>
          <a:p>
            <a:pPr marL="495296" indent="-342900">
              <a:defRPr/>
            </a:pPr>
            <a:endParaRPr lang="en-US" sz="2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68301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683016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57125262" name="Title 1"/>
          <p:cNvSpPr>
            <a:spLocks noGrp="1"/>
          </p:cNvSpPr>
          <p:nvPr>
            <p:ph type="title"/>
          </p:nvPr>
        </p:nvSpPr>
        <p:spPr bwMode="auto"/>
        <p:txBody>
          <a:bodyPr/>
          <a:lstStyle/>
          <a:p>
            <a:pPr>
              <a:defRPr/>
            </a:pPr>
            <a:r>
              <a:rPr lang="en-US"/>
              <a:t>Should you assemble your genome?</a:t>
            </a:r>
            <a:endParaRPr/>
          </a:p>
        </p:txBody>
      </p:sp>
      <p:sp>
        <p:nvSpPr>
          <p:cNvPr id="870206421" name="Content Placeholder 2"/>
          <p:cNvSpPr>
            <a:spLocks noGrp="1"/>
          </p:cNvSpPr>
          <p:nvPr>
            <p:ph idx="1"/>
          </p:nvPr>
        </p:nvSpPr>
        <p:spPr bwMode="auto"/>
        <p:txBody>
          <a:bodyPr/>
          <a:lstStyle/>
          <a:p>
            <a:pPr>
              <a:defRPr/>
            </a:pPr>
            <a:r>
              <a:rPr lang="en-US"/>
              <a:t>There are several assembly-free methods that can detect species abundance, </a:t>
            </a:r>
            <a:r>
              <a:rPr lang="en-US"/>
              <a:t>multilocus</a:t>
            </a:r>
            <a:r>
              <a:rPr lang="en-US"/>
              <a:t> sequence type, antibiotic resistance genes and virulence factor genes.</a:t>
            </a:r>
            <a:endParaRPr/>
          </a:p>
          <a:p>
            <a:pPr>
              <a:defRPr/>
            </a:pPr>
            <a:r>
              <a:rPr lang="en-US"/>
              <a:t>Some tools have assembly as a part of their pipeline and therefore might not necessarily require an assembled genome as input</a:t>
            </a:r>
            <a:endParaRPr/>
          </a:p>
          <a:p>
            <a:pPr>
              <a:defRPr/>
            </a:pPr>
            <a:r>
              <a:rPr lang="en-US"/>
              <a:t>There are some data that can only be obtained from the raw reads and that information may not be preserved in the assembly (Low abundance subpopulations, minor alleles)</a:t>
            </a:r>
            <a:endParaRPr/>
          </a:p>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2064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702064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702064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206421" grpId="0" build="p"/>
    </p:bld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5122870" name="Google Shape;131;p22"/>
          <p:cNvSpPr/>
          <p:nvPr/>
        </p:nvSpPr>
        <p:spPr bwMode="auto">
          <a:xfrm>
            <a:off x="337508" y="3535833"/>
            <a:ext cx="1553633" cy="1161000"/>
          </a:xfrm>
          <a:prstGeom prst="flowChartMagneticDisk">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Raw Reads (</a:t>
            </a:r>
            <a:r>
              <a:rPr lang="en" sz="1600">
                <a:latin typeface="Consolas"/>
                <a:ea typeface="Times New Roman"/>
                <a:cs typeface="Times New Roman"/>
              </a:rPr>
              <a:t>.fastq</a:t>
            </a:r>
            <a:r>
              <a:rPr lang="en">
                <a:ea typeface="Times New Roman"/>
                <a:cs typeface="Times New Roman"/>
              </a:rPr>
              <a:t>)</a:t>
            </a:r>
            <a:endParaRPr>
              <a:ea typeface="Times New Roman"/>
              <a:cs typeface="Times New Roman"/>
            </a:endParaRPr>
          </a:p>
        </p:txBody>
      </p:sp>
      <p:sp>
        <p:nvSpPr>
          <p:cNvPr id="1436518001" name="Google Shape;132;p22"/>
          <p:cNvSpPr/>
          <p:nvPr/>
        </p:nvSpPr>
        <p:spPr bwMode="auto">
          <a:xfrm>
            <a:off x="5280825" y="2340967"/>
            <a:ext cx="1687200" cy="1010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i="1">
                <a:ea typeface="Times New Roman"/>
                <a:cs typeface="Times New Roman"/>
              </a:rPr>
              <a:t>De novo</a:t>
            </a:r>
            <a:endParaRPr i="1">
              <a:ea typeface="Times New Roman"/>
              <a:cs typeface="Times New Roman"/>
            </a:endParaRPr>
          </a:p>
        </p:txBody>
      </p:sp>
      <p:sp>
        <p:nvSpPr>
          <p:cNvPr id="1143925014" name="Google Shape;133;p22"/>
          <p:cNvSpPr/>
          <p:nvPr/>
        </p:nvSpPr>
        <p:spPr bwMode="auto">
          <a:xfrm>
            <a:off x="5286358" y="5052760"/>
            <a:ext cx="1687200" cy="1010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Reference</a:t>
            </a:r>
            <a:endParaRPr>
              <a:ea typeface="Times New Roman"/>
              <a:cs typeface="Times New Roman"/>
            </a:endParaRPr>
          </a:p>
        </p:txBody>
      </p:sp>
      <p:sp>
        <p:nvSpPr>
          <p:cNvPr id="1435185387" name="Google Shape;135;p22"/>
          <p:cNvSpPr/>
          <p:nvPr/>
        </p:nvSpPr>
        <p:spPr bwMode="auto">
          <a:xfrm>
            <a:off x="7523854" y="3600599"/>
            <a:ext cx="1816000" cy="1007381"/>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b="1">
                <a:ea typeface="Times New Roman"/>
                <a:cs typeface="Times New Roman"/>
              </a:rPr>
              <a:t>Draft Assembly</a:t>
            </a:r>
            <a:endParaRPr/>
          </a:p>
          <a:p>
            <a:pPr algn="ctr">
              <a:defRPr/>
            </a:pPr>
            <a:r>
              <a:rPr lang="en">
                <a:ea typeface="Times New Roman"/>
                <a:cs typeface="Times New Roman"/>
              </a:rPr>
              <a:t>(</a:t>
            </a:r>
            <a:r>
              <a:rPr lang="en">
                <a:latin typeface="Consolas"/>
                <a:ea typeface="Times New Roman"/>
                <a:cs typeface="Times New Roman"/>
              </a:rPr>
              <a:t>.fasta</a:t>
            </a:r>
            <a:r>
              <a:rPr lang="en">
                <a:ea typeface="Times New Roman"/>
                <a:cs typeface="Times New Roman"/>
              </a:rPr>
              <a:t>) </a:t>
            </a:r>
            <a:endParaRPr>
              <a:ea typeface="Times New Roman"/>
              <a:cs typeface="Times New Roman"/>
            </a:endParaRPr>
          </a:p>
        </p:txBody>
      </p:sp>
      <p:sp>
        <p:nvSpPr>
          <p:cNvPr id="160774225" name="Google Shape;137;p22"/>
          <p:cNvSpPr/>
          <p:nvPr/>
        </p:nvSpPr>
        <p:spPr bwMode="auto">
          <a:xfrm>
            <a:off x="10035725" y="2557712"/>
            <a:ext cx="1952074" cy="585112"/>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Annotation</a:t>
            </a:r>
            <a:endParaRPr/>
          </a:p>
          <a:p>
            <a:pPr algn="ctr">
              <a:defRPr/>
            </a:pPr>
            <a:r>
              <a:rPr lang="en">
                <a:ea typeface="Times New Roman"/>
                <a:cs typeface="Times New Roman"/>
              </a:rPr>
              <a:t>(</a:t>
            </a:r>
            <a:r>
              <a:rPr lang="en" sz="1600">
                <a:latin typeface="Consolas"/>
                <a:ea typeface="Times New Roman"/>
                <a:cs typeface="Times New Roman"/>
              </a:rPr>
              <a:t>.gbk</a:t>
            </a:r>
            <a:r>
              <a:rPr lang="en" sz="1600">
                <a:ea typeface="Times New Roman"/>
                <a:cs typeface="Times New Roman"/>
              </a:rPr>
              <a:t>, </a:t>
            </a:r>
            <a:r>
              <a:rPr lang="en" sz="1600">
                <a:latin typeface="Consolas"/>
                <a:ea typeface="Times New Roman"/>
                <a:cs typeface="Times New Roman"/>
              </a:rPr>
              <a:t>.gff</a:t>
            </a:r>
            <a:r>
              <a:rPr lang="en">
                <a:ea typeface="Times New Roman"/>
                <a:cs typeface="Times New Roman"/>
              </a:rPr>
              <a:t>)</a:t>
            </a:r>
            <a:endParaRPr>
              <a:ea typeface="Times New Roman"/>
              <a:cs typeface="Times New Roman"/>
            </a:endParaRPr>
          </a:p>
        </p:txBody>
      </p:sp>
      <p:cxnSp>
        <p:nvCxnSpPr>
          <p:cNvPr id="1778795825" name="Google Shape;140;p22"/>
          <p:cNvCxnSpPr>
            <a:stCxn id="135122870" idx="4"/>
          </p:cNvCxnSpPr>
          <p:nvPr/>
        </p:nvCxnSpPr>
        <p:spPr bwMode="auto">
          <a:xfrm>
            <a:off x="1891140" y="4116333"/>
            <a:ext cx="650400" cy="0"/>
          </a:xfrm>
          <a:prstGeom prst="straightConnector1">
            <a:avLst/>
          </a:prstGeom>
          <a:noFill/>
          <a:ln w="28575" cap="flat" cmpd="sng">
            <a:solidFill>
              <a:schemeClr val="dk2"/>
            </a:solidFill>
            <a:prstDash val="solid"/>
            <a:round/>
            <a:headEnd type="none" w="med" len="med"/>
            <a:tailEnd type="triangle" w="med" len="med"/>
          </a:ln>
        </p:spPr>
      </p:cxnSp>
      <p:sp>
        <p:nvSpPr>
          <p:cNvPr id="1788495121" name="Google Shape;141;p22"/>
          <p:cNvSpPr/>
          <p:nvPr/>
        </p:nvSpPr>
        <p:spPr bwMode="auto">
          <a:xfrm>
            <a:off x="4300659" y="2846368"/>
            <a:ext cx="951733" cy="1259633"/>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none" w="med" len="med"/>
          </a:ln>
        </p:spPr>
      </p:sp>
      <p:cxnSp>
        <p:nvCxnSpPr>
          <p:cNvPr id="2071833925" name="Google Shape;142;p22"/>
          <p:cNvCxnSpPr/>
          <p:nvPr/>
        </p:nvCxnSpPr>
        <p:spPr bwMode="auto">
          <a:xfrm>
            <a:off x="4748525" y="2846367"/>
            <a:ext cx="532400" cy="0"/>
          </a:xfrm>
          <a:prstGeom prst="straightConnector1">
            <a:avLst/>
          </a:prstGeom>
          <a:noFill/>
          <a:ln w="28575" cap="flat" cmpd="sng">
            <a:solidFill>
              <a:schemeClr val="dk2"/>
            </a:solidFill>
            <a:prstDash val="solid"/>
            <a:round/>
            <a:headEnd type="none" w="med" len="med"/>
            <a:tailEnd type="triangle" w="med" len="med"/>
          </a:ln>
        </p:spPr>
      </p:cxnSp>
      <p:sp>
        <p:nvSpPr>
          <p:cNvPr id="1009849557" name="Google Shape;143;p22"/>
          <p:cNvSpPr/>
          <p:nvPr/>
        </p:nvSpPr>
        <p:spPr bwMode="auto">
          <a:xfrm rot="10800000" flipH="1">
            <a:off x="4297892" y="4119916"/>
            <a:ext cx="951733" cy="1441651"/>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none" w="med" len="med"/>
          </a:ln>
        </p:spPr>
      </p:sp>
      <p:cxnSp>
        <p:nvCxnSpPr>
          <p:cNvPr id="1527413132" name="Google Shape;144;p22"/>
          <p:cNvCxnSpPr/>
          <p:nvPr/>
        </p:nvCxnSpPr>
        <p:spPr bwMode="auto">
          <a:xfrm>
            <a:off x="4748525" y="5561567"/>
            <a:ext cx="532400" cy="0"/>
          </a:xfrm>
          <a:prstGeom prst="straightConnector1">
            <a:avLst/>
          </a:prstGeom>
          <a:noFill/>
          <a:ln w="28575" cap="flat" cmpd="sng">
            <a:solidFill>
              <a:schemeClr val="dk2"/>
            </a:solidFill>
            <a:prstDash val="solid"/>
            <a:round/>
            <a:headEnd type="none" w="med" len="med"/>
            <a:tailEnd type="triangle" w="med" len="med"/>
          </a:ln>
        </p:spPr>
      </p:cxnSp>
      <p:sp>
        <p:nvSpPr>
          <p:cNvPr id="1871427681" name="Google Shape;146;p22"/>
          <p:cNvSpPr/>
          <p:nvPr/>
        </p:nvSpPr>
        <p:spPr bwMode="auto">
          <a:xfrm>
            <a:off x="7118123" y="2786560"/>
            <a:ext cx="356000" cy="2771600"/>
          </a:xfrm>
          <a:prstGeom prst="rightBrace">
            <a:avLst>
              <a:gd name="adj1" fmla="val 8333"/>
              <a:gd name="adj2" fmla="val 49547"/>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defRPr/>
            </a:pPr>
            <a:endParaRPr/>
          </a:p>
        </p:txBody>
      </p:sp>
      <p:cxnSp>
        <p:nvCxnSpPr>
          <p:cNvPr id="295471360" name="Google Shape;150;p22"/>
          <p:cNvCxnSpPr/>
          <p:nvPr/>
        </p:nvCxnSpPr>
        <p:spPr bwMode="auto">
          <a:xfrm>
            <a:off x="860906" y="1971600"/>
            <a:ext cx="2707200" cy="0"/>
          </a:xfrm>
          <a:prstGeom prst="straightConnector1">
            <a:avLst/>
          </a:prstGeom>
          <a:noFill/>
          <a:ln w="28575" cap="flat" cmpd="sng">
            <a:solidFill>
              <a:schemeClr val="dk2"/>
            </a:solidFill>
            <a:prstDash val="solid"/>
            <a:round/>
            <a:headEnd type="triangle" w="med" len="med"/>
            <a:tailEnd type="triangle" w="med" len="med"/>
          </a:ln>
        </p:spPr>
      </p:cxnSp>
      <p:cxnSp>
        <p:nvCxnSpPr>
          <p:cNvPr id="1219635084" name="Google Shape;151;p22"/>
          <p:cNvCxnSpPr/>
          <p:nvPr/>
        </p:nvCxnSpPr>
        <p:spPr bwMode="auto">
          <a:xfrm>
            <a:off x="4578192" y="1975000"/>
            <a:ext cx="2965600" cy="0"/>
          </a:xfrm>
          <a:prstGeom prst="straightConnector1">
            <a:avLst/>
          </a:prstGeom>
          <a:noFill/>
          <a:ln w="28575" cap="flat" cmpd="sng">
            <a:solidFill>
              <a:schemeClr val="dk2"/>
            </a:solidFill>
            <a:prstDash val="solid"/>
            <a:round/>
            <a:headEnd type="triangle" w="med" len="med"/>
            <a:tailEnd type="triangle" w="med" len="med"/>
          </a:ln>
        </p:spPr>
      </p:cxnSp>
      <p:cxnSp>
        <p:nvCxnSpPr>
          <p:cNvPr id="1154788028" name="Google Shape;152;p22"/>
          <p:cNvCxnSpPr/>
          <p:nvPr/>
        </p:nvCxnSpPr>
        <p:spPr bwMode="auto">
          <a:xfrm>
            <a:off x="9362392" y="1971600"/>
            <a:ext cx="2435200" cy="0"/>
          </a:xfrm>
          <a:prstGeom prst="straightConnector1">
            <a:avLst/>
          </a:prstGeom>
          <a:noFill/>
          <a:ln w="28575" cap="flat" cmpd="sng">
            <a:solidFill>
              <a:schemeClr val="dk2"/>
            </a:solidFill>
            <a:prstDash val="solid"/>
            <a:round/>
            <a:headEnd type="triangle" w="med" len="med"/>
            <a:tailEnd type="triangle" w="med" len="med"/>
          </a:ln>
        </p:spPr>
      </p:cxnSp>
      <p:sp>
        <p:nvSpPr>
          <p:cNvPr id="1086630121" name="Google Shape;153;p22"/>
          <p:cNvSpPr txBox="1"/>
          <p:nvPr/>
        </p:nvSpPr>
        <p:spPr bwMode="auto">
          <a:xfrm>
            <a:off x="1228406" y="1565733"/>
            <a:ext cx="2169200" cy="261200"/>
          </a:xfrm>
          <a:prstGeom prst="rect">
            <a:avLst/>
          </a:prstGeom>
          <a:noFill/>
          <a:ln>
            <a:noFill/>
          </a:ln>
        </p:spPr>
        <p:txBody>
          <a:bodyPr spcFirstLastPara="1" wrap="square" lIns="121900" tIns="121900" rIns="121900" bIns="121900" anchor="t" anchorCtr="0">
            <a:noAutofit/>
          </a:bodyPr>
          <a:lstStyle/>
          <a:p>
            <a:pPr algn="ctr">
              <a:defRPr/>
            </a:pPr>
            <a:r>
              <a:rPr lang="en" b="1">
                <a:ea typeface="Times New Roman"/>
                <a:cs typeface="Times New Roman"/>
              </a:rPr>
              <a:t>Pre-Assembly</a:t>
            </a:r>
            <a:endParaRPr b="1">
              <a:ea typeface="Times New Roman"/>
              <a:cs typeface="Times New Roman"/>
            </a:endParaRPr>
          </a:p>
        </p:txBody>
      </p:sp>
      <p:sp>
        <p:nvSpPr>
          <p:cNvPr id="91109938" name="Google Shape;154;p22"/>
          <p:cNvSpPr txBox="1"/>
          <p:nvPr/>
        </p:nvSpPr>
        <p:spPr bwMode="auto">
          <a:xfrm>
            <a:off x="5045358" y="1558733"/>
            <a:ext cx="2169200" cy="261200"/>
          </a:xfrm>
          <a:prstGeom prst="rect">
            <a:avLst/>
          </a:prstGeom>
          <a:noFill/>
          <a:ln>
            <a:noFill/>
          </a:ln>
        </p:spPr>
        <p:txBody>
          <a:bodyPr spcFirstLastPara="1" wrap="square" lIns="121900" tIns="121900" rIns="121900" bIns="121900" anchor="t" anchorCtr="0">
            <a:noAutofit/>
          </a:bodyPr>
          <a:lstStyle/>
          <a:p>
            <a:pPr algn="ctr">
              <a:defRPr/>
            </a:pPr>
            <a:r>
              <a:rPr lang="en" b="1">
                <a:ea typeface="Times New Roman"/>
                <a:cs typeface="Times New Roman"/>
              </a:rPr>
              <a:t>Assembly</a:t>
            </a:r>
            <a:endParaRPr b="1">
              <a:ea typeface="Times New Roman"/>
              <a:cs typeface="Times New Roman"/>
            </a:endParaRPr>
          </a:p>
        </p:txBody>
      </p:sp>
      <p:sp>
        <p:nvSpPr>
          <p:cNvPr id="1284806017" name="Google Shape;155;p22"/>
          <p:cNvSpPr txBox="1"/>
          <p:nvPr/>
        </p:nvSpPr>
        <p:spPr bwMode="auto">
          <a:xfrm>
            <a:off x="9553058" y="1558733"/>
            <a:ext cx="2169200" cy="261200"/>
          </a:xfrm>
          <a:prstGeom prst="rect">
            <a:avLst/>
          </a:prstGeom>
          <a:noFill/>
          <a:ln>
            <a:noFill/>
          </a:ln>
        </p:spPr>
        <p:txBody>
          <a:bodyPr spcFirstLastPara="1" wrap="square" lIns="121900" tIns="121900" rIns="121900" bIns="121900" anchor="t" anchorCtr="0">
            <a:noAutofit/>
          </a:bodyPr>
          <a:lstStyle/>
          <a:p>
            <a:pPr algn="ctr">
              <a:defRPr/>
            </a:pPr>
            <a:r>
              <a:rPr lang="en" b="1">
                <a:ea typeface="Times New Roman"/>
                <a:cs typeface="Times New Roman"/>
              </a:rPr>
              <a:t>Post-Assembly</a:t>
            </a:r>
            <a:endParaRPr b="1">
              <a:ea typeface="Times New Roman"/>
              <a:cs typeface="Times New Roman"/>
            </a:endParaRPr>
          </a:p>
        </p:txBody>
      </p:sp>
      <p:sp>
        <p:nvSpPr>
          <p:cNvPr id="632957995" name="Google Shape;132;p22"/>
          <p:cNvSpPr/>
          <p:nvPr/>
        </p:nvSpPr>
        <p:spPr bwMode="auto">
          <a:xfrm>
            <a:off x="2541115" y="3600600"/>
            <a:ext cx="1687200" cy="1010800"/>
          </a:xfrm>
          <a:prstGeom prst="roundRect">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Quality check</a:t>
            </a:r>
            <a:endParaRPr>
              <a:ea typeface="Times New Roman"/>
              <a:cs typeface="Times New Roman"/>
            </a:endParaRPr>
          </a:p>
        </p:txBody>
      </p:sp>
      <p:sp>
        <p:nvSpPr>
          <p:cNvPr id="218799976" name="Google Shape;137;p22"/>
          <p:cNvSpPr/>
          <p:nvPr/>
        </p:nvSpPr>
        <p:spPr bwMode="auto">
          <a:xfrm>
            <a:off x="10035725" y="5257653"/>
            <a:ext cx="1952075" cy="585112"/>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Variant calling (</a:t>
            </a:r>
            <a:r>
              <a:rPr lang="en" sz="1600">
                <a:latin typeface="Consolas"/>
                <a:ea typeface="Times New Roman"/>
                <a:cs typeface="Times New Roman"/>
              </a:rPr>
              <a:t>.sam</a:t>
            </a:r>
            <a:r>
              <a:rPr lang="en" sz="1600">
                <a:ea typeface="Times New Roman"/>
                <a:cs typeface="Times New Roman"/>
              </a:rPr>
              <a:t>,</a:t>
            </a:r>
            <a:r>
              <a:rPr lang="en" sz="1600">
                <a:latin typeface="Consolas"/>
                <a:ea typeface="Times New Roman"/>
                <a:cs typeface="Times New Roman"/>
              </a:rPr>
              <a:t>.bam</a:t>
            </a:r>
            <a:r>
              <a:rPr lang="en" sz="1600">
                <a:ea typeface="Times New Roman"/>
                <a:cs typeface="Times New Roman"/>
              </a:rPr>
              <a:t>,</a:t>
            </a:r>
            <a:r>
              <a:rPr lang="en" sz="1600">
                <a:latin typeface="Consolas"/>
                <a:ea typeface="Times New Roman"/>
                <a:cs typeface="Times New Roman"/>
              </a:rPr>
              <a:t>.vcf</a:t>
            </a:r>
            <a:r>
              <a:rPr lang="en">
                <a:ea typeface="Times New Roman"/>
                <a:cs typeface="Times New Roman"/>
              </a:rPr>
              <a:t>)</a:t>
            </a:r>
            <a:endParaRPr>
              <a:ea typeface="Times New Roman"/>
              <a:cs typeface="Times New Roman"/>
            </a:endParaRPr>
          </a:p>
        </p:txBody>
      </p:sp>
      <p:sp>
        <p:nvSpPr>
          <p:cNvPr id="1079871754" name="Google Shape;141;p22"/>
          <p:cNvSpPr/>
          <p:nvPr/>
        </p:nvSpPr>
        <p:spPr bwMode="auto">
          <a:xfrm>
            <a:off x="9355925" y="2844294"/>
            <a:ext cx="679800" cy="1261706"/>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triangle" w="med" len="med"/>
          </a:ln>
        </p:spPr>
      </p:sp>
      <p:sp>
        <p:nvSpPr>
          <p:cNvPr id="23113856" name="Google Shape;143;p22"/>
          <p:cNvSpPr/>
          <p:nvPr/>
        </p:nvSpPr>
        <p:spPr bwMode="auto">
          <a:xfrm rot="10800000" flipH="1">
            <a:off x="9355925" y="4116333"/>
            <a:ext cx="679800" cy="1433875"/>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triangle" w="med" len="med"/>
          </a:ln>
        </p:spPr>
      </p:sp>
      <p:sp>
        <p:nvSpPr>
          <p:cNvPr id="1828861360" name="Title 3"/>
          <p:cNvSpPr>
            <a:spLocks noGrp="1"/>
          </p:cNvSpPr>
          <p:nvPr>
            <p:ph type="title"/>
          </p:nvPr>
        </p:nvSpPr>
        <p:spPr bwMode="auto"/>
        <p:txBody>
          <a:bodyPr/>
          <a:lstStyle/>
          <a:p>
            <a:pPr>
              <a:defRPr/>
            </a:pPr>
            <a:r>
              <a:rPr lang="en-US"/>
              <a:t>Pipeline</a:t>
            </a:r>
            <a:endParaRPr/>
          </a:p>
        </p:txBody>
      </p:sp>
      <p:sp>
        <p:nvSpPr>
          <p:cNvPr id="422627351" name="L-Shape 1"/>
          <p:cNvSpPr/>
          <p:nvPr/>
        </p:nvSpPr>
        <p:spPr bwMode="auto">
          <a:xfrm rot="18760832">
            <a:off x="878548" y="2946321"/>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306135132" name="L-Shape 28"/>
          <p:cNvSpPr/>
          <p:nvPr/>
        </p:nvSpPr>
        <p:spPr bwMode="auto">
          <a:xfrm rot="18760832">
            <a:off x="3218248" y="2935003"/>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818846730" name="L-Shape 27"/>
          <p:cNvSpPr/>
          <p:nvPr/>
        </p:nvSpPr>
        <p:spPr bwMode="auto">
          <a:xfrm rot="18760832">
            <a:off x="5728705" y="3812339"/>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135226879" name="L-Shape 26"/>
          <p:cNvSpPr/>
          <p:nvPr/>
        </p:nvSpPr>
        <p:spPr bwMode="auto">
          <a:xfrm rot="18760832">
            <a:off x="8167053" y="2946323"/>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81067843" name="L-Shape 33"/>
          <p:cNvSpPr/>
          <p:nvPr/>
        </p:nvSpPr>
        <p:spPr bwMode="auto">
          <a:xfrm rot="18760832">
            <a:off x="10634218" y="2123530"/>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28162321" name="Text Placeholder 2"/>
          <p:cNvSpPr>
            <a:spLocks noGrp="1"/>
          </p:cNvSpPr>
          <p:nvPr>
            <p:ph type="body" idx="1"/>
          </p:nvPr>
        </p:nvSpPr>
        <p:spPr bwMode="auto"/>
        <p:txBody>
          <a:bodyPr/>
          <a:lstStyle/>
          <a:p>
            <a:pPr>
              <a:defRPr/>
            </a:pPr>
            <a:r>
              <a:rPr lang="en-US"/>
              <a:t>Variant calling is the process of finding differences between your genome and another. </a:t>
            </a:r>
            <a:endParaRPr/>
          </a:p>
          <a:p>
            <a:pPr>
              <a:defRPr/>
            </a:pPr>
            <a:r>
              <a:rPr lang="en-US"/>
              <a:t>Most variant calling pipelines can identify SNPs/MNPs and (small) indels. Some can also find large indels, inversions, tandem repeats and duplication events. </a:t>
            </a:r>
            <a:endParaRPr/>
          </a:p>
          <a:p>
            <a:pPr>
              <a:defRPr/>
            </a:pPr>
            <a:r>
              <a:rPr lang="en-US"/>
              <a:t>Picking the </a:t>
            </a:r>
            <a:r>
              <a:rPr lang="en-US" b="1"/>
              <a:t>right reference </a:t>
            </a:r>
            <a:r>
              <a:rPr lang="en-US"/>
              <a:t>to perform variant calling is critical. It can be the difference between seeing just a handful of variants or tens of thousands.</a:t>
            </a:r>
            <a:endParaRPr/>
          </a:p>
        </p:txBody>
      </p:sp>
      <p:sp>
        <p:nvSpPr>
          <p:cNvPr id="836362943"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Post-assembly: Variant calling</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1623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81623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81623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162321" grpId="0" build="p"/>
    </p:bld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79263011" name="Content Placeholder 2"/>
          <p:cNvSpPr>
            <a:spLocks noGrp="1"/>
          </p:cNvSpPr>
          <p:nvPr>
            <p:ph idx="1"/>
          </p:nvPr>
        </p:nvSpPr>
        <p:spPr bwMode="auto">
          <a:xfrm>
            <a:off x="838200" y="1562978"/>
            <a:ext cx="10515600" cy="4351338"/>
          </a:xfrm>
        </p:spPr>
        <p:txBody>
          <a:bodyPr/>
          <a:lstStyle/>
          <a:p>
            <a:pPr>
              <a:defRPr/>
            </a:pPr>
            <a:r>
              <a:rPr lang="en-US"/>
              <a:t>The first step for variant calling is to </a:t>
            </a:r>
            <a:r>
              <a:rPr lang="en-US" b="1"/>
              <a:t>align your reads to a reference</a:t>
            </a:r>
            <a:endParaRPr/>
          </a:p>
          <a:p>
            <a:pPr lvl="1">
              <a:defRPr/>
            </a:pPr>
            <a:r>
              <a:rPr lang="en-US" b="1"/>
              <a:t>Tools: </a:t>
            </a:r>
            <a:r>
              <a:rPr lang="en-US"/>
              <a:t>bwa, bowtie</a:t>
            </a:r>
            <a:endParaRPr lang="en-US" b="1"/>
          </a:p>
          <a:p>
            <a:pPr>
              <a:defRPr/>
            </a:pPr>
            <a:r>
              <a:rPr lang="en-US"/>
              <a:t>The resulting alignment will be stored in a file with the extension </a:t>
            </a:r>
            <a:r>
              <a:rPr lang="en-US">
                <a:latin typeface="Consolas"/>
              </a:rPr>
              <a:t>.</a:t>
            </a:r>
            <a:r>
              <a:rPr lang="en-US">
                <a:latin typeface="Consolas"/>
              </a:rPr>
              <a:t>sam</a:t>
            </a:r>
            <a:r>
              <a:rPr lang="en-US">
                <a:latin typeface="Consolas"/>
              </a:rPr>
              <a:t> </a:t>
            </a:r>
            <a:r>
              <a:rPr lang="en-US"/>
              <a:t>(Sequence alignment map)</a:t>
            </a:r>
            <a:r>
              <a:rPr lang="en-US">
                <a:latin typeface="Consolas"/>
              </a:rPr>
              <a:t> </a:t>
            </a:r>
            <a:endParaRPr/>
          </a:p>
          <a:p>
            <a:pPr>
              <a:defRPr/>
            </a:pPr>
            <a:r>
              <a:rPr lang="en-US"/>
              <a:t>It is a large table file that has the alignment information for each read such as :</a:t>
            </a:r>
            <a:endParaRPr/>
          </a:p>
          <a:p>
            <a:pPr lvl="1">
              <a:defRPr/>
            </a:pPr>
            <a:r>
              <a:rPr lang="en-US"/>
              <a:t>Read name</a:t>
            </a:r>
            <a:endParaRPr/>
          </a:p>
          <a:p>
            <a:pPr lvl="1">
              <a:defRPr/>
            </a:pPr>
            <a:r>
              <a:rPr lang="en-US"/>
              <a:t>Coordinate in reference that the read mapped to</a:t>
            </a:r>
            <a:endParaRPr/>
          </a:p>
          <a:p>
            <a:pPr lvl="1">
              <a:defRPr/>
            </a:pPr>
            <a:r>
              <a:rPr lang="en-US"/>
              <a:t>Length, sequence and quality of the read</a:t>
            </a:r>
            <a:endParaRPr/>
          </a:p>
          <a:p>
            <a:pPr lvl="1">
              <a:defRPr/>
            </a:pPr>
            <a:r>
              <a:rPr lang="en-US"/>
              <a:t>…and more. Click </a:t>
            </a:r>
            <a:r>
              <a:rPr lang="en-US" u="sng">
                <a:hlinkClick r:id="rId3" tooltip=""/>
              </a:rPr>
              <a:t>here</a:t>
            </a:r>
            <a:r>
              <a:rPr lang="en-US"/>
              <a:t> to see the descriptions of each column</a:t>
            </a:r>
            <a:endParaRPr/>
          </a:p>
          <a:p>
            <a:pPr lvl="1">
              <a:defRPr/>
            </a:pPr>
            <a:endParaRPr lang="en-US"/>
          </a:p>
          <a:p>
            <a:pPr lvl="1">
              <a:defRPr/>
            </a:pPr>
            <a:endParaRPr lang="en-US"/>
          </a:p>
        </p:txBody>
      </p:sp>
      <p:sp>
        <p:nvSpPr>
          <p:cNvPr id="1329977700"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Post-assembly: Variant calling – </a:t>
            </a:r>
            <a:r>
              <a:rPr lang="en-US"/>
              <a:t>sam</a:t>
            </a:r>
            <a:r>
              <a:rPr lang="en-US"/>
              <a:t> file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92630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92630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79263011">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7926301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792630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92630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92630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792630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9263011" grpId="0" build="p"/>
    </p:bldLst>
  </p:timing>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56836350"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Post-assembly: Variant calling – </a:t>
            </a:r>
            <a:r>
              <a:rPr lang="en-US"/>
              <a:t>sam</a:t>
            </a:r>
            <a:r>
              <a:rPr lang="en-US"/>
              <a:t> file</a:t>
            </a:r>
            <a:endParaRPr/>
          </a:p>
        </p:txBody>
      </p:sp>
      <p:sp>
        <p:nvSpPr>
          <p:cNvPr id="822291015" name="TextBox 5"/>
          <p:cNvSpPr txBox="1"/>
          <p:nvPr/>
        </p:nvSpPr>
        <p:spPr bwMode="auto">
          <a:xfrm>
            <a:off x="415600" y="2256260"/>
            <a:ext cx="11360800" cy="4154984"/>
          </a:xfrm>
          <a:prstGeom prst="rect">
            <a:avLst/>
          </a:prstGeom>
          <a:solidFill>
            <a:schemeClr val="bg2">
              <a:lumMod val="90000"/>
            </a:schemeClr>
          </a:solidFill>
          <a:ln>
            <a:solidFill>
              <a:schemeClr val="tx1"/>
            </a:solidFill>
          </a:ln>
        </p:spPr>
        <p:txBody>
          <a:bodyPr wrap="square" rtlCol="0">
            <a:spAutoFit/>
          </a:bodyPr>
          <a:lstStyle/>
          <a:p>
            <a:pPr>
              <a:defRPr/>
            </a:pPr>
            <a:r>
              <a:rPr lang="en-US" sz="1200">
                <a:latin typeface="Consolas"/>
              </a:rPr>
              <a:t>@HD     VN:1.6  </a:t>
            </a:r>
            <a:r>
              <a:rPr lang="en-US" sz="1200">
                <a:latin typeface="Consolas"/>
              </a:rPr>
              <a:t>SO:coordinate</a:t>
            </a:r>
            <a:endParaRPr lang="en-US" sz="1200">
              <a:latin typeface="Consolas"/>
            </a:endParaRPr>
          </a:p>
          <a:p>
            <a:pPr>
              <a:defRPr/>
            </a:pPr>
            <a:r>
              <a:rPr lang="en-US" sz="1200">
                <a:latin typeface="Consolas"/>
              </a:rPr>
              <a:t>@SQ     SN:NZ_KE136335.1        LN:5522862</a:t>
            </a:r>
            <a:endParaRPr/>
          </a:p>
          <a:p>
            <a:pPr>
              <a:defRPr/>
            </a:pPr>
            <a:r>
              <a:rPr lang="en-US" sz="1200">
                <a:latin typeface="Consolas"/>
              </a:rPr>
              <a:t>@SQ     SN:NZ_KE136336.1        LN:1051951</a:t>
            </a:r>
            <a:endParaRPr/>
          </a:p>
          <a:p>
            <a:pPr>
              <a:defRPr/>
            </a:pPr>
            <a:r>
              <a:rPr lang="en-US" sz="1200">
                <a:latin typeface="Consolas"/>
              </a:rPr>
              <a:t>@SQ     SN:NZ_KE136337.1        LN:1191</a:t>
            </a:r>
            <a:endParaRPr/>
          </a:p>
          <a:p>
            <a:pPr>
              <a:defRPr/>
            </a:pPr>
            <a:r>
              <a:rPr lang="en-US" sz="1200">
                <a:latin typeface="Consolas"/>
              </a:rPr>
              <a:t>@SQ     SN:NZ_KE136338.1        LN:1079</a:t>
            </a:r>
            <a:endParaRPr/>
          </a:p>
          <a:p>
            <a:pPr>
              <a:defRPr/>
            </a:pPr>
            <a:r>
              <a:rPr lang="en-US" sz="1200">
                <a:latin typeface="Consolas"/>
              </a:rPr>
              <a:t>@RG     ID:PA14vPAO1    SM:PA14vPAO1</a:t>
            </a:r>
            <a:endParaRPr/>
          </a:p>
          <a:p>
            <a:pPr>
              <a:defRPr/>
            </a:pPr>
            <a:r>
              <a:rPr lang="en-US" sz="1200">
                <a:latin typeface="Consolas"/>
              </a:rPr>
              <a:t>@PG     </a:t>
            </a:r>
            <a:r>
              <a:rPr lang="en-US" sz="1200">
                <a:latin typeface="Consolas"/>
              </a:rPr>
              <a:t>ID:bwa</a:t>
            </a:r>
            <a:r>
              <a:rPr lang="en-US" sz="1200">
                <a:latin typeface="Consolas"/>
              </a:rPr>
              <a:t>  </a:t>
            </a:r>
            <a:r>
              <a:rPr lang="en-US" sz="1200">
                <a:latin typeface="Consolas"/>
              </a:rPr>
              <a:t>PN:bwa</a:t>
            </a:r>
            <a:r>
              <a:rPr lang="en-US" sz="1200">
                <a:latin typeface="Consolas"/>
              </a:rPr>
              <a:t>  VN:0.7.17-r1188 </a:t>
            </a:r>
            <a:r>
              <a:rPr lang="en-US" sz="1200">
                <a:latin typeface="Consolas"/>
              </a:rPr>
              <a:t>CL:bwa</a:t>
            </a:r>
            <a:r>
              <a:rPr lang="en-US" sz="1200">
                <a:latin typeface="Consolas"/>
              </a:rPr>
              <a:t> mem -Y -M -R @RG\tID:PA14vPAO1\tSM:PA14vPAO1 -t 8 reference/</a:t>
            </a:r>
            <a:r>
              <a:rPr lang="en-US" sz="1200">
                <a:latin typeface="Consolas"/>
              </a:rPr>
              <a:t>ref.fa</a:t>
            </a:r>
            <a:r>
              <a:rPr lang="en-US" sz="1200">
                <a:latin typeface="Consolas"/>
              </a:rPr>
              <a:t> </a:t>
            </a:r>
            <a:r>
              <a:rPr lang="en-US" sz="1200">
                <a:latin typeface="Consolas"/>
              </a:rPr>
              <a:t>fake_reads.fq</a:t>
            </a:r>
            <a:endParaRPr lang="en-US" sz="1200">
              <a:latin typeface="Consolas"/>
            </a:endParaRPr>
          </a:p>
          <a:p>
            <a:pPr>
              <a:defRPr/>
            </a:pPr>
            <a:r>
              <a:rPr lang="en-US" sz="1200">
                <a:latin typeface="Consolas"/>
              </a:rPr>
              <a:t>@PG     </a:t>
            </a:r>
            <a:r>
              <a:rPr lang="en-US" sz="1200">
                <a:latin typeface="Consolas"/>
              </a:rPr>
              <a:t>ID:samtools</a:t>
            </a:r>
            <a:r>
              <a:rPr lang="en-US" sz="1200">
                <a:latin typeface="Consolas"/>
              </a:rPr>
              <a:t>     </a:t>
            </a:r>
            <a:r>
              <a:rPr lang="en-US" sz="1200">
                <a:latin typeface="Consolas"/>
              </a:rPr>
              <a:t>PN:samtools</a:t>
            </a:r>
            <a:r>
              <a:rPr lang="en-US" sz="1200">
                <a:latin typeface="Consolas"/>
              </a:rPr>
              <a:t>     </a:t>
            </a:r>
            <a:r>
              <a:rPr lang="en-US" sz="1200">
                <a:latin typeface="Consolas"/>
              </a:rPr>
              <a:t>PP:bwa</a:t>
            </a:r>
            <a:r>
              <a:rPr lang="en-US" sz="1200">
                <a:latin typeface="Consolas"/>
              </a:rPr>
              <a:t>  VN:1.12 </a:t>
            </a:r>
            <a:r>
              <a:rPr lang="en-US" sz="1200">
                <a:latin typeface="Consolas"/>
              </a:rPr>
              <a:t>CL:samtools</a:t>
            </a:r>
            <a:r>
              <a:rPr lang="en-US" sz="1200">
                <a:latin typeface="Consolas"/>
              </a:rPr>
              <a:t> view -h </a:t>
            </a:r>
            <a:r>
              <a:rPr lang="en-US" sz="1200">
                <a:latin typeface="Consolas"/>
              </a:rPr>
              <a:t>snps.bam</a:t>
            </a:r>
            <a:endParaRPr lang="en-US" sz="1200">
              <a:latin typeface="Consolas"/>
            </a:endParaRPr>
          </a:p>
          <a:p>
            <a:pPr>
              <a:defRPr/>
            </a:pPr>
            <a:r>
              <a:rPr lang="en-US" sz="1200">
                <a:latin typeface="Consolas"/>
              </a:rPr>
              <a:t>read79634       0       NZ_KE136335.1   16      0       250M    *       0       0       AAGAGTTTGATCATGGCTCAGATTGAACGCTGGCGGCAGGCCTAACACATGCAAGTCGAGCGGATGAAGGGAGCTTGCTCCTGGATTCAGCGGCGGACGGGTGAGTAATGCCTAGGAATCTGCCTGGTAGTGGGGGATAACGTCCGGAAACGGGCGCTAATACCGCATACGTCCTGAGGGAGAAAGTGGGGGATCTTCGGACCTCACGCTATCAGATGAGCCTAGGTCGGATTAGCTAGTTGGTGGGGTA   HHHHHHHHHHHHHHHHHHHHHHHHHHHHHHHHHHHHHHHHHHHHHHHHHHHHHHHHHHHHHHHHHHHHHHHHHHHHHHHHHHHHHHHHHHHHHHHHHHHHHHHHHHHHHHHHHHHHHHHHHHHHHHHHHHHHHHHHHHHHHHHHHHHHHHHHHHHHHHHHHHHHHHHHHHHHHHHHHHHHHHHHHHHHHHHHHHHHHHHHHHHHHHHHHHHHHHHHHHHHHHHHHHHHHHHHHHHHHHHHHHHHHHHHHH   NM:i:0  MD:Z:250        AS:i:250        XS:i:250                                                                                                                                                                    RG:Z:PA14vPAO1   XA:Z:NZ_KE136336.1,+1047516,250M,0;NZ_KE136335.1,-4838204,250M,0;NZ_KE136336.1,+269209,250M,0;</a:t>
            </a:r>
            <a:endParaRPr/>
          </a:p>
          <a:p>
            <a:pPr>
              <a:defRPr/>
            </a:pPr>
            <a:r>
              <a:rPr lang="en-US" sz="1200">
                <a:latin typeface="Consolas"/>
              </a:rPr>
              <a:t>read383499      16      NZ_KE136335.1   17      0       250M    *       0       0       AGAGTTTGATCATGGCTCAGATTGAACGCTGGCGGCAGGCCTAACACATGCAAGTCGAGCGGATGAAGGGAGCTTGCTCCTGGATTCAGCGGCGGACGGGTGAGTAATGCCTAGGAATCTGCCTGGTAGTGGGGGATAACGTCCGGAAACGGGCGCTAATACCGCATACGTCCTGAGGGAGAAAGTGGGGGATCTTCGGACCTCACGCTATCAGATGAGCCTAGGTCGGATTAGCTAGTTGGTGGGGTAA   HHHHHHHHHHHHHHHHHHHHHHHHHHHHHHHHHHHHHHHHHHHHHHHHHHHHHHHHHHHHHHHHHHHHHHHHHHHHHHHHHHHHHHHHHHHHHHHHHHHHHHHHHHHHHHHHHHHHHHHHHHHHHHHHHHHHHHHHHHHHHHHHHHHHHHHHHHHHHHHHHHHHHHHHHHHHHHHHHHHHHHHHHHHHHHHHHHHHHHHHHHHHHHHHHHHHHHHHHHHHHHHHHHHHHHHHHHHHHHHHHHHHHHHHHH   NM:i:0  MD:Z:250        AS:i:250        XS:i:250                                                                                                                                                                    RG:Z:PA14vPAO1   XA:Z:NZ_KE136335.1,+4838203,250M,0;NZ_KE136336.1,-269210,250M,0;NZ_KE136336.1,-1047517,250M,0;</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39702845"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Post-assembly: Variant calling – bam file</a:t>
            </a:r>
            <a:endParaRPr/>
          </a:p>
        </p:txBody>
      </p:sp>
      <p:sp>
        <p:nvSpPr>
          <p:cNvPr id="619546740" name="Content Placeholder 2"/>
          <p:cNvSpPr>
            <a:spLocks noGrp="1"/>
          </p:cNvSpPr>
          <p:nvPr>
            <p:ph idx="1"/>
          </p:nvPr>
        </p:nvSpPr>
        <p:spPr bwMode="auto">
          <a:xfrm>
            <a:off x="838200" y="1514340"/>
            <a:ext cx="10515600" cy="4351338"/>
          </a:xfrm>
        </p:spPr>
        <p:txBody>
          <a:bodyPr>
            <a:normAutofit/>
          </a:bodyPr>
          <a:lstStyle/>
          <a:p>
            <a:pPr>
              <a:defRPr/>
            </a:pPr>
            <a:r>
              <a:rPr lang="en-US"/>
              <a:t>Sam files are </a:t>
            </a:r>
            <a:r>
              <a:rPr lang="en-US" b="1"/>
              <a:t>plain text </a:t>
            </a:r>
            <a:r>
              <a:rPr lang="en-US"/>
              <a:t>files, and since they have information on every single read in your </a:t>
            </a:r>
            <a:r>
              <a:rPr lang="en-US">
                <a:latin typeface="Consolas"/>
              </a:rPr>
              <a:t>.</a:t>
            </a:r>
            <a:r>
              <a:rPr lang="en-US">
                <a:latin typeface="Consolas"/>
              </a:rPr>
              <a:t>fastq</a:t>
            </a:r>
            <a:r>
              <a:rPr lang="en-US">
                <a:latin typeface="Consolas"/>
              </a:rPr>
              <a:t> </a:t>
            </a:r>
            <a:r>
              <a:rPr lang="en-US"/>
              <a:t>files, they are really large. </a:t>
            </a:r>
            <a:endParaRPr lang="en-US" b="1"/>
          </a:p>
          <a:p>
            <a:pPr>
              <a:defRPr/>
            </a:pPr>
            <a:r>
              <a:rPr lang="en-US"/>
              <a:t>For this reason, Sam files are usually compressed and stored</a:t>
            </a:r>
            <a:endParaRPr/>
          </a:p>
          <a:p>
            <a:pPr>
              <a:defRPr/>
            </a:pPr>
            <a:r>
              <a:rPr lang="en-US"/>
              <a:t>Compressed Sam files have the extension </a:t>
            </a:r>
            <a:r>
              <a:rPr lang="en-US">
                <a:latin typeface="Consolas"/>
              </a:rPr>
              <a:t>.bam </a:t>
            </a:r>
            <a:r>
              <a:rPr lang="en-US"/>
              <a:t>(Binary </a:t>
            </a:r>
            <a:r>
              <a:rPr lang="en-US"/>
              <a:t>sam</a:t>
            </a:r>
            <a:r>
              <a:rPr lang="en-US"/>
              <a:t> file)</a:t>
            </a:r>
            <a:endParaRPr lang="en-US">
              <a:latin typeface="Consolas"/>
            </a:endParaRPr>
          </a:p>
          <a:p>
            <a:pPr>
              <a:defRPr/>
            </a:pPr>
            <a:r>
              <a:rPr lang="en-US"/>
              <a:t>Bam files are </a:t>
            </a:r>
            <a:r>
              <a:rPr lang="en-US" b="1"/>
              <a:t>not human readable;</a:t>
            </a:r>
            <a:r>
              <a:rPr lang="en-US"/>
              <a:t> you must convert them back to Sam to see what is inside. </a:t>
            </a:r>
            <a:endParaRPr/>
          </a:p>
          <a:p>
            <a:pPr>
              <a:defRPr/>
            </a:pPr>
            <a:r>
              <a:rPr lang="en-US"/>
              <a:t>Almost all </a:t>
            </a:r>
            <a:r>
              <a:rPr lang="en-US"/>
              <a:t>programmes</a:t>
            </a:r>
            <a:r>
              <a:rPr lang="en-US"/>
              <a:t> are designed to work with </a:t>
            </a:r>
            <a:r>
              <a:rPr lang="en-US">
                <a:latin typeface="Consolas"/>
              </a:rPr>
              <a:t>.bam </a:t>
            </a:r>
            <a:r>
              <a:rPr lang="en-US"/>
              <a:t>files so you don’t ever have to store </a:t>
            </a:r>
            <a:r>
              <a:rPr lang="en-US">
                <a:latin typeface="Consolas"/>
              </a:rPr>
              <a:t>.</a:t>
            </a:r>
            <a:r>
              <a:rPr lang="en-US">
                <a:latin typeface="Consolas"/>
              </a:rPr>
              <a:t>sam</a:t>
            </a:r>
            <a:r>
              <a:rPr lang="en-US">
                <a:latin typeface="Consolas"/>
              </a:rPr>
              <a:t> </a:t>
            </a:r>
            <a:r>
              <a:rPr lang="en-US"/>
              <a:t>files.</a:t>
            </a:r>
            <a:endParaRPr/>
          </a:p>
          <a:p>
            <a:pPr lvl="1">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95467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95467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95467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95467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95467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46740" grpId="0" build="p"/>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42733397"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Post-assembly: Variant calling</a:t>
            </a:r>
            <a:endParaRPr/>
          </a:p>
        </p:txBody>
      </p:sp>
      <p:sp>
        <p:nvSpPr>
          <p:cNvPr id="1242904752" name="Text Placeholder 2"/>
          <p:cNvSpPr txBox="1"/>
          <p:nvPr/>
        </p:nvSpPr>
        <p:spPr bwMode="auto">
          <a:xfrm>
            <a:off x="415600" y="1536633"/>
            <a:ext cx="11360800" cy="4555200"/>
          </a:xfrm>
          <a:prstGeom prst="rect">
            <a:avLst/>
          </a:prstGeom>
        </p:spPr>
        <p:txBody>
          <a:bodyPr vert="horz" lIns="91440" tIns="45720" rIns="91440" bIns="45720" rtlCol="0">
            <a:normAutofit/>
          </a:bodyPr>
          <a:lstStyle>
            <a:lvl1pPr marL="228600" indent="-228600" algn="l" defTabSz="914400" rtl="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a:solidFill>
                  <a:schemeClr val="tx1"/>
                </a:solidFill>
                <a:latin typeface="+mn-lt"/>
                <a:ea typeface="+mn-ea"/>
                <a:cs typeface="+mn-cs"/>
              </a:defRPr>
            </a:lvl9pPr>
          </a:lstStyle>
          <a:p>
            <a:pPr>
              <a:defRPr/>
            </a:pPr>
            <a:r>
              <a:rPr lang="en-US"/>
              <a:t>Once you have performed the alignment and have a </a:t>
            </a:r>
            <a:r>
              <a:rPr lang="en-US">
                <a:latin typeface="Consolas"/>
              </a:rPr>
              <a:t>.</a:t>
            </a:r>
            <a:r>
              <a:rPr lang="en-US">
                <a:latin typeface="Consolas"/>
              </a:rPr>
              <a:t>sam</a:t>
            </a:r>
            <a:r>
              <a:rPr lang="en-US">
                <a:latin typeface="Consolas"/>
              </a:rPr>
              <a:t> </a:t>
            </a:r>
            <a:r>
              <a:rPr lang="en-US"/>
              <a:t>(or </a:t>
            </a:r>
            <a:r>
              <a:rPr lang="en-US">
                <a:latin typeface="Consolas"/>
              </a:rPr>
              <a:t>.bam</a:t>
            </a:r>
            <a:r>
              <a:rPr lang="en-US"/>
              <a:t>) file, it is time to call variants. </a:t>
            </a:r>
            <a:endParaRPr/>
          </a:p>
          <a:p>
            <a:pPr>
              <a:defRPr/>
            </a:pPr>
            <a:r>
              <a:rPr lang="en-US"/>
              <a:t>Based on the alignment information in the </a:t>
            </a:r>
            <a:r>
              <a:rPr lang="en-US"/>
              <a:t>sam</a:t>
            </a:r>
            <a:r>
              <a:rPr lang="en-US"/>
              <a:t> file and the reference sequence, </a:t>
            </a:r>
            <a:r>
              <a:rPr lang="en-US"/>
              <a:t>programmes</a:t>
            </a:r>
            <a:r>
              <a:rPr lang="en-US"/>
              <a:t> can identify exactly which at position on the reference your genome sequence differs. </a:t>
            </a:r>
            <a:endParaRPr/>
          </a:p>
          <a:p>
            <a:pPr>
              <a:defRPr/>
            </a:pPr>
            <a:r>
              <a:rPr lang="en-US"/>
              <a:t>These variants are reported in a tabular format called </a:t>
            </a:r>
            <a:r>
              <a:rPr lang="en-US">
                <a:latin typeface="Consolas"/>
              </a:rPr>
              <a:t>.</a:t>
            </a:r>
            <a:r>
              <a:rPr lang="en-US">
                <a:latin typeface="Consolas"/>
              </a:rPr>
              <a:t>vcf</a:t>
            </a:r>
            <a:r>
              <a:rPr lang="en-US">
                <a:latin typeface="Consolas"/>
              </a:rPr>
              <a:t> </a:t>
            </a:r>
            <a:r>
              <a:rPr lang="en-US"/>
              <a:t>(variant call format)</a:t>
            </a:r>
            <a:endParaRPr/>
          </a:p>
          <a:p>
            <a:pPr>
              <a:defRPr/>
            </a:pPr>
            <a:r>
              <a:rPr lang="en-US" b="1"/>
              <a:t>Tools: </a:t>
            </a:r>
            <a:r>
              <a:rPr lang="en-US" u="sng">
                <a:hlinkClick r:id="rId3" tooltip=""/>
              </a:rPr>
              <a:t>samtools</a:t>
            </a:r>
            <a:r>
              <a:rPr lang="en-US"/>
              <a:t>, </a:t>
            </a:r>
            <a:r>
              <a:rPr lang="en-US" u="sng">
                <a:hlinkClick r:id="rId4" tooltip=""/>
              </a:rPr>
              <a:t>freebayes</a:t>
            </a:r>
            <a:r>
              <a:rPr lang="en-US"/>
              <a:t>, </a:t>
            </a:r>
            <a:r>
              <a:rPr lang="en-US" u="sng">
                <a:hlinkClick r:id="rId5" tooltip=""/>
              </a:rPr>
              <a:t>GATK</a:t>
            </a:r>
            <a:endParaRPr lang="en-US" b="1"/>
          </a:p>
          <a:p>
            <a:pPr marL="0" indent="0">
              <a:buNone/>
              <a:defRPr/>
            </a:pPr>
            <a:endParaRPr lang="en-US"/>
          </a:p>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29047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29047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4290475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4290475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74714232"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Post-assembly: Variant calling – </a:t>
            </a:r>
            <a:r>
              <a:rPr lang="en-US"/>
              <a:t>vcf</a:t>
            </a:r>
            <a:r>
              <a:rPr lang="en-US"/>
              <a:t> file</a:t>
            </a:r>
            <a:endParaRPr/>
          </a:p>
        </p:txBody>
      </p:sp>
      <p:sp>
        <p:nvSpPr>
          <p:cNvPr id="107559785" name="Text Placeholder 2"/>
          <p:cNvSpPr txBox="1"/>
          <p:nvPr/>
        </p:nvSpPr>
        <p:spPr bwMode="auto">
          <a:xfrm>
            <a:off x="415600" y="1536633"/>
            <a:ext cx="11360800" cy="4555200"/>
          </a:xfrm>
          <a:prstGeom prst="rect">
            <a:avLst/>
          </a:prstGeom>
        </p:spPr>
        <p:txBody>
          <a:bodyPr vert="horz" lIns="91440" tIns="45720" rIns="91440" bIns="45720" rtlCol="0">
            <a:normAutofit/>
          </a:bodyPr>
          <a:lstStyle>
            <a:lvl1pPr marL="228600" indent="-228600" algn="l" defTabSz="914400" rtl="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a:solidFill>
                  <a:schemeClr val="tx1"/>
                </a:solidFill>
                <a:latin typeface="+mn-lt"/>
                <a:ea typeface="+mn-ea"/>
                <a:cs typeface="+mn-cs"/>
              </a:defRPr>
            </a:lvl9pPr>
          </a:lstStyle>
          <a:p>
            <a:pPr>
              <a:defRPr/>
            </a:pPr>
            <a:r>
              <a:rPr lang="en-US"/>
              <a:t>Vcf</a:t>
            </a:r>
            <a:r>
              <a:rPr lang="en-US"/>
              <a:t> files not only tell you the position of the variant, but they also report the reference and alternate alleles, quality score for the variant call, allele frequency, allelic depth, etc. </a:t>
            </a:r>
            <a:endParaRPr/>
          </a:p>
          <a:p>
            <a:pPr>
              <a:defRPr/>
            </a:pPr>
            <a:r>
              <a:rPr lang="en-US"/>
              <a:t>If your reference genome is annotated (</a:t>
            </a:r>
            <a:r>
              <a:rPr lang="en-US"/>
              <a:t>genbank</a:t>
            </a:r>
            <a:r>
              <a:rPr lang="en-US"/>
              <a:t> file), they also report the nature of each variant (synonymous/non-synonymous, frameshift, intergenic)</a:t>
            </a:r>
            <a:endParaRPr/>
          </a:p>
          <a:p>
            <a:pPr marL="0" indent="0">
              <a:buNone/>
              <a:defRPr/>
            </a:pPr>
            <a:endParaRPr lang="en-US"/>
          </a:p>
          <a:p>
            <a:pPr>
              <a:defRPr/>
            </a:pPr>
            <a:endParaRPr lang="en-US"/>
          </a:p>
        </p:txBody>
      </p:sp>
      <p:sp>
        <p:nvSpPr>
          <p:cNvPr id="864146112" name="TextBox 5"/>
          <p:cNvSpPr txBox="1"/>
          <p:nvPr/>
        </p:nvSpPr>
        <p:spPr bwMode="auto">
          <a:xfrm>
            <a:off x="415600" y="3669675"/>
            <a:ext cx="11360800" cy="2862322"/>
          </a:xfrm>
          <a:prstGeom prst="rect">
            <a:avLst/>
          </a:prstGeom>
          <a:solidFill>
            <a:schemeClr val="bg2">
              <a:lumMod val="90000"/>
            </a:schemeClr>
          </a:solidFill>
          <a:ln>
            <a:solidFill>
              <a:schemeClr val="tx1"/>
            </a:solidFill>
          </a:ln>
        </p:spPr>
        <p:txBody>
          <a:bodyPr wrap="square" rtlCol="0">
            <a:spAutoFit/>
          </a:bodyPr>
          <a:lstStyle/>
          <a:p>
            <a:pPr>
              <a:defRPr/>
            </a:pPr>
            <a:r>
              <a:rPr lang="en-US" sz="1200" b="1">
                <a:solidFill>
                  <a:srgbClr val="FF0000"/>
                </a:solidFill>
                <a:latin typeface="Consolas"/>
              </a:rPr>
              <a:t>#CHROM  POS     ID      REF     ALT     QUAL    FILTER  INFO    FORMAT  S0004-En-OS1-C1-CP-CL</a:t>
            </a:r>
            <a:endParaRPr/>
          </a:p>
          <a:p>
            <a:pPr>
              <a:defRPr/>
            </a:pPr>
            <a:r>
              <a:rPr lang="en-US" sz="1200">
                <a:latin typeface="Consolas"/>
              </a:rPr>
              <a:t>NZ_CP027476.1   1998    .       G       A       2458.85 .       AB=0;AO=75;DP=75;QA=2767;QR=0;RO=0;TYPE=</a:t>
            </a:r>
            <a:r>
              <a:rPr lang="en-US" sz="1200">
                <a:latin typeface="Consolas"/>
              </a:rPr>
              <a:t>snp;ANN</a:t>
            </a:r>
            <a:r>
              <a:rPr lang="en-US" sz="1200">
                <a:latin typeface="Consolas"/>
              </a:rPr>
              <a:t>=A|intergenic_region|MODIFIER|KNKNAELN_00001-KNKNAELN_00002|GENE_KNKNAELN_00001-GENE_KNKNAELN_00002|intergenic_region|GENE_KNKNAELN_00001-GENE_KNKNAELN_00002|||n.1998G&gt;A||||||  GT:DP:RO:QR:AO:QA:GL    1/1:75:0:0:75:2767:-249.234,-22.5773,0</a:t>
            </a:r>
            <a:endParaRPr/>
          </a:p>
          <a:p>
            <a:pPr>
              <a:defRPr/>
            </a:pPr>
            <a:r>
              <a:rPr lang="en-US" sz="1200">
                <a:latin typeface="Consolas"/>
              </a:rPr>
              <a:t>NZ_CP027476.1   2326    .       A       G       2728.33 .       AB=0;AO=86;DP=86;QA=3093;QR=0;RO=0;TYPE=</a:t>
            </a:r>
            <a:r>
              <a:rPr lang="en-US" sz="1200">
                <a:latin typeface="Consolas"/>
              </a:rPr>
              <a:t>snp;ANN</a:t>
            </a:r>
            <a:r>
              <a:rPr lang="en-US" sz="1200">
                <a:latin typeface="Consolas"/>
              </a:rPr>
              <a:t>=G|synonymous_variant|LOW|KNKNAELN_00002|GENE_KNKNAELN_00002|transcript|TRANSCRIPT_KNKNAELN_00002|protein_coding|1/1|c.144A&gt;G|p.Ser48Ser|144/1134|144/1134|48/377||      GT:DP:RO:QR:AO:QA:GL    1/1:86:0:0:86:3093:-278.556,-25.8886,0NZ_CP027476.1   7282    .       C       T       2862.05 .       AB=0;AO=87;DP=87;QA=3218;QR=0;RO=0;TYPE=</a:t>
            </a:r>
            <a:r>
              <a:rPr lang="en-US" sz="1200">
                <a:latin typeface="Consolas"/>
              </a:rPr>
              <a:t>snp;ANN</a:t>
            </a:r>
            <a:r>
              <a:rPr lang="en-US" sz="1200">
                <a:latin typeface="Consolas"/>
              </a:rPr>
              <a:t>=T|missense_variant|MODERATE|KNKNAELN_00006|GENE_KNKNAELN_00006|transcript|TRANSCRIPT_KNKNAELN_00006|protein_coding|1/1|c.251C&gt;T|p.Ser84Leu|251/2664|251/2664|84/887||   GT:DP:RO:QR:AO:QA:GL    1/1:87:0:0:87:3218:-289.795,-26.1896,0NZ_CP027476.1   14464   .       G       C       1737.86 .       AB=0;AO=60;DP=62;QA=2048;QR=0;RO=0;TYPE=</a:t>
            </a:r>
            <a:r>
              <a:rPr lang="en-US" sz="1200">
                <a:latin typeface="Consolas"/>
              </a:rPr>
              <a:t>snp;ANN</a:t>
            </a:r>
            <a:r>
              <a:rPr lang="en-US" sz="1200">
                <a:latin typeface="Consolas"/>
              </a:rPr>
              <a:t>=C|intergenic_region|MODIFIER|KNKNAELN_00009-KNKNAELN_00010|GENE_KNKNAELN_00009-GENE_KNKNAELN_00010|intergenic_region|GENE_KNKNAELN_00009-GENE_KNKNAELN_00010|||n.14464G&gt;C|||||| GT:DP:RO:QR:AO:QA:GL    1/1:62:0:0:60:2048:-184.39,-18.0618,0</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597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597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4146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4146112" grpId="0" animBg="1"/>
    </p:bldLst>
  </p:timing>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79830713" name="Title 3"/>
          <p:cNvSpPr txBox="1"/>
          <p:nvPr/>
        </p:nvSpPr>
        <p:spPr bwMode="auto">
          <a:xfrm>
            <a:off x="415600" y="519724"/>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Post-assembly: Variant calling – visualization</a:t>
            </a:r>
            <a:endParaRPr/>
          </a:p>
        </p:txBody>
      </p:sp>
      <p:sp>
        <p:nvSpPr>
          <p:cNvPr id="1703210144" name="Text Placeholder 2"/>
          <p:cNvSpPr txBox="1"/>
          <p:nvPr/>
        </p:nvSpPr>
        <p:spPr bwMode="auto">
          <a:xfrm>
            <a:off x="415600" y="1359815"/>
            <a:ext cx="11360800" cy="4555200"/>
          </a:xfrm>
          <a:prstGeom prst="rect">
            <a:avLst/>
          </a:prstGeom>
        </p:spPr>
        <p:txBody>
          <a:bodyPr vert="horz" lIns="91440" tIns="45720" rIns="91440" bIns="45720" rtlCol="0">
            <a:normAutofit/>
          </a:bodyPr>
          <a:lstStyle>
            <a:lvl1pPr marL="228600" indent="-228600" algn="l" defTabSz="914400" rtl="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a:solidFill>
                  <a:schemeClr val="tx1"/>
                </a:solidFill>
                <a:latin typeface="+mn-lt"/>
                <a:ea typeface="+mn-ea"/>
                <a:cs typeface="+mn-cs"/>
              </a:defRPr>
            </a:lvl9pPr>
          </a:lstStyle>
          <a:p>
            <a:pPr>
              <a:defRPr/>
            </a:pPr>
            <a:r>
              <a:rPr lang="en-US"/>
              <a:t>Your </a:t>
            </a:r>
            <a:r>
              <a:rPr lang="en-US"/>
              <a:t>vcf</a:t>
            </a:r>
            <a:r>
              <a:rPr lang="en-US"/>
              <a:t> files (or </a:t>
            </a:r>
            <a:r>
              <a:rPr lang="en-US"/>
              <a:t>sam</a:t>
            </a:r>
            <a:r>
              <a:rPr lang="en-US"/>
              <a:t>/bam files) can be visualized using </a:t>
            </a:r>
            <a:r>
              <a:rPr lang="en-US" b="1"/>
              <a:t>genome browsers</a:t>
            </a:r>
            <a:endParaRPr/>
          </a:p>
          <a:p>
            <a:pPr>
              <a:defRPr/>
            </a:pPr>
            <a:r>
              <a:rPr lang="en-US" u="sng">
                <a:hlinkClick r:id="rId3" tooltip=""/>
              </a:rPr>
              <a:t>UCSC genome browser </a:t>
            </a:r>
            <a:r>
              <a:rPr lang="en-US"/>
              <a:t>is a popular online tool for visualizing eukaryotic genomes</a:t>
            </a:r>
            <a:endParaRPr/>
          </a:p>
          <a:p>
            <a:pPr>
              <a:defRPr/>
            </a:pPr>
            <a:r>
              <a:rPr lang="en-US" u="sng">
                <a:hlinkClick r:id="rId4" tooltip=""/>
              </a:rPr>
              <a:t>igv: Integrative Genomics Viewer </a:t>
            </a:r>
            <a:r>
              <a:rPr lang="en-US"/>
              <a:t>is another popular option</a:t>
            </a:r>
            <a:endParaRPr/>
          </a:p>
          <a:p>
            <a:pPr>
              <a:defRPr/>
            </a:pPr>
            <a:r>
              <a:rPr lang="en-US"/>
              <a:t>Genome browsers are a great tool to visually compare multiple alignments/</a:t>
            </a:r>
            <a:r>
              <a:rPr lang="en-US"/>
              <a:t>vcf</a:t>
            </a:r>
            <a:r>
              <a:rPr lang="en-US"/>
              <a:t> files.</a:t>
            </a:r>
            <a:endParaRPr/>
          </a:p>
          <a:p>
            <a:pPr>
              <a:defRPr/>
            </a:pPr>
            <a:r>
              <a:rPr lang="en-US"/>
              <a:t>However, they’re quite slow and clunky and don’t tell you any more information than what you can already find from the text files.</a:t>
            </a:r>
            <a:endParaRPr/>
          </a:p>
          <a:p>
            <a:pPr marL="0" indent="0">
              <a:buNone/>
              <a:defRPr/>
            </a:pPr>
            <a:endParaRPr lang="en-US"/>
          </a:p>
          <a:p>
            <a:pP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03210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0321014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0321014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0321014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0321014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14940464" name="Title 3"/>
          <p:cNvSpPr txBox="1"/>
          <p:nvPr/>
        </p:nvSpPr>
        <p:spPr bwMode="auto">
          <a:xfrm>
            <a:off x="415600" y="519724"/>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Post-assembly: Variant calling – visualization</a:t>
            </a:r>
            <a:endParaRPr/>
          </a:p>
        </p:txBody>
      </p:sp>
      <p:pic>
        <p:nvPicPr>
          <p:cNvPr id="273742702" name="Picture 7" descr="Graphical user interface, application, table&#10;&#10;Description automatically generated"/>
          <p:cNvPicPr>
            <a:picLocks noChangeAspect="1"/>
          </p:cNvPicPr>
          <p:nvPr/>
        </p:nvPicPr>
        <p:blipFill>
          <a:blip r:embed="rId3"/>
          <a:srcRect l="0" t="0" r="0" b="55833"/>
          <a:stretch/>
        </p:blipFill>
        <p:spPr bwMode="auto">
          <a:xfrm>
            <a:off x="687111" y="2187292"/>
            <a:ext cx="10817778" cy="2863388"/>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70667763" name="Google Shape;131;p22"/>
          <p:cNvSpPr/>
          <p:nvPr/>
        </p:nvSpPr>
        <p:spPr bwMode="auto">
          <a:xfrm>
            <a:off x="337508" y="3535833"/>
            <a:ext cx="1553633" cy="1161000"/>
          </a:xfrm>
          <a:prstGeom prst="flowChartMagneticDisk">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Raw Reads (</a:t>
            </a:r>
            <a:r>
              <a:rPr lang="en" sz="1600">
                <a:latin typeface="Consolas"/>
                <a:ea typeface="Times New Roman"/>
                <a:cs typeface="Times New Roman"/>
              </a:rPr>
              <a:t>.fastq</a:t>
            </a:r>
            <a:r>
              <a:rPr lang="en">
                <a:ea typeface="Times New Roman"/>
                <a:cs typeface="Times New Roman"/>
              </a:rPr>
              <a:t>)</a:t>
            </a:r>
            <a:endParaRPr>
              <a:ea typeface="Times New Roman"/>
              <a:cs typeface="Times New Roman"/>
            </a:endParaRPr>
          </a:p>
        </p:txBody>
      </p:sp>
      <p:sp>
        <p:nvSpPr>
          <p:cNvPr id="842527963" name="Google Shape;132;p22"/>
          <p:cNvSpPr/>
          <p:nvPr/>
        </p:nvSpPr>
        <p:spPr bwMode="auto">
          <a:xfrm>
            <a:off x="5280825" y="2340967"/>
            <a:ext cx="1687200" cy="1010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i="1">
                <a:ea typeface="Times New Roman"/>
                <a:cs typeface="Times New Roman"/>
              </a:rPr>
              <a:t>De novo</a:t>
            </a:r>
            <a:endParaRPr i="1">
              <a:ea typeface="Times New Roman"/>
              <a:cs typeface="Times New Roman"/>
            </a:endParaRPr>
          </a:p>
        </p:txBody>
      </p:sp>
      <p:sp>
        <p:nvSpPr>
          <p:cNvPr id="1334154609" name="Google Shape;133;p22"/>
          <p:cNvSpPr/>
          <p:nvPr/>
        </p:nvSpPr>
        <p:spPr bwMode="auto">
          <a:xfrm>
            <a:off x="5286358" y="5052760"/>
            <a:ext cx="1687200" cy="1010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Reference</a:t>
            </a:r>
            <a:endParaRPr>
              <a:ea typeface="Times New Roman"/>
              <a:cs typeface="Times New Roman"/>
            </a:endParaRPr>
          </a:p>
        </p:txBody>
      </p:sp>
      <p:sp>
        <p:nvSpPr>
          <p:cNvPr id="1664114813" name="Google Shape;135;p22"/>
          <p:cNvSpPr/>
          <p:nvPr/>
        </p:nvSpPr>
        <p:spPr bwMode="auto">
          <a:xfrm>
            <a:off x="7523854" y="3600599"/>
            <a:ext cx="1816000" cy="1007381"/>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b="1">
                <a:ea typeface="Times New Roman"/>
                <a:cs typeface="Times New Roman"/>
              </a:rPr>
              <a:t>Draft Assembly</a:t>
            </a:r>
            <a:endParaRPr/>
          </a:p>
          <a:p>
            <a:pPr algn="ctr">
              <a:defRPr/>
            </a:pPr>
            <a:r>
              <a:rPr lang="en">
                <a:ea typeface="Times New Roman"/>
                <a:cs typeface="Times New Roman"/>
              </a:rPr>
              <a:t>(</a:t>
            </a:r>
            <a:r>
              <a:rPr lang="en">
                <a:latin typeface="Consolas"/>
                <a:ea typeface="Times New Roman"/>
                <a:cs typeface="Times New Roman"/>
              </a:rPr>
              <a:t>.fasta</a:t>
            </a:r>
            <a:r>
              <a:rPr lang="en">
                <a:ea typeface="Times New Roman"/>
                <a:cs typeface="Times New Roman"/>
              </a:rPr>
              <a:t>) </a:t>
            </a:r>
            <a:endParaRPr>
              <a:ea typeface="Times New Roman"/>
              <a:cs typeface="Times New Roman"/>
            </a:endParaRPr>
          </a:p>
        </p:txBody>
      </p:sp>
      <p:sp>
        <p:nvSpPr>
          <p:cNvPr id="133071705" name="Google Shape;137;p22"/>
          <p:cNvSpPr/>
          <p:nvPr/>
        </p:nvSpPr>
        <p:spPr bwMode="auto">
          <a:xfrm>
            <a:off x="10035725" y="2557712"/>
            <a:ext cx="1952074" cy="585112"/>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Annotation</a:t>
            </a:r>
            <a:endParaRPr/>
          </a:p>
          <a:p>
            <a:pPr algn="ctr">
              <a:defRPr/>
            </a:pPr>
            <a:r>
              <a:rPr lang="en">
                <a:ea typeface="Times New Roman"/>
                <a:cs typeface="Times New Roman"/>
              </a:rPr>
              <a:t>(</a:t>
            </a:r>
            <a:r>
              <a:rPr lang="en" sz="1600">
                <a:latin typeface="Consolas"/>
                <a:ea typeface="Times New Roman"/>
                <a:cs typeface="Times New Roman"/>
              </a:rPr>
              <a:t>.gbk</a:t>
            </a:r>
            <a:r>
              <a:rPr lang="en" sz="1600">
                <a:ea typeface="Times New Roman"/>
                <a:cs typeface="Times New Roman"/>
              </a:rPr>
              <a:t>, </a:t>
            </a:r>
            <a:r>
              <a:rPr lang="en" sz="1600">
                <a:latin typeface="Consolas"/>
                <a:ea typeface="Times New Roman"/>
                <a:cs typeface="Times New Roman"/>
              </a:rPr>
              <a:t>.gff</a:t>
            </a:r>
            <a:r>
              <a:rPr lang="en">
                <a:ea typeface="Times New Roman"/>
                <a:cs typeface="Times New Roman"/>
              </a:rPr>
              <a:t>)</a:t>
            </a:r>
            <a:endParaRPr>
              <a:ea typeface="Times New Roman"/>
              <a:cs typeface="Times New Roman"/>
            </a:endParaRPr>
          </a:p>
        </p:txBody>
      </p:sp>
      <p:cxnSp>
        <p:nvCxnSpPr>
          <p:cNvPr id="554063624" name="Google Shape;140;p22"/>
          <p:cNvCxnSpPr>
            <a:stCxn id="270667763" idx="4"/>
          </p:cNvCxnSpPr>
          <p:nvPr/>
        </p:nvCxnSpPr>
        <p:spPr bwMode="auto">
          <a:xfrm>
            <a:off x="1891140" y="4116333"/>
            <a:ext cx="650400" cy="0"/>
          </a:xfrm>
          <a:prstGeom prst="straightConnector1">
            <a:avLst/>
          </a:prstGeom>
          <a:noFill/>
          <a:ln w="28575" cap="flat" cmpd="sng">
            <a:solidFill>
              <a:schemeClr val="dk2"/>
            </a:solidFill>
            <a:prstDash val="solid"/>
            <a:round/>
            <a:headEnd type="none" w="med" len="med"/>
            <a:tailEnd type="triangle" w="med" len="med"/>
          </a:ln>
        </p:spPr>
      </p:cxnSp>
      <p:sp>
        <p:nvSpPr>
          <p:cNvPr id="980826329" name="Google Shape;141;p22"/>
          <p:cNvSpPr/>
          <p:nvPr/>
        </p:nvSpPr>
        <p:spPr bwMode="auto">
          <a:xfrm>
            <a:off x="4300659" y="2846368"/>
            <a:ext cx="951733" cy="1259633"/>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none" w="med" len="med"/>
          </a:ln>
        </p:spPr>
      </p:sp>
      <p:cxnSp>
        <p:nvCxnSpPr>
          <p:cNvPr id="333775205" name="Google Shape;142;p22"/>
          <p:cNvCxnSpPr/>
          <p:nvPr/>
        </p:nvCxnSpPr>
        <p:spPr bwMode="auto">
          <a:xfrm>
            <a:off x="4748525" y="2846367"/>
            <a:ext cx="532400" cy="0"/>
          </a:xfrm>
          <a:prstGeom prst="straightConnector1">
            <a:avLst/>
          </a:prstGeom>
          <a:noFill/>
          <a:ln w="28575" cap="flat" cmpd="sng">
            <a:solidFill>
              <a:schemeClr val="dk2"/>
            </a:solidFill>
            <a:prstDash val="solid"/>
            <a:round/>
            <a:headEnd type="none" w="med" len="med"/>
            <a:tailEnd type="triangle" w="med" len="med"/>
          </a:ln>
        </p:spPr>
      </p:cxnSp>
      <p:sp>
        <p:nvSpPr>
          <p:cNvPr id="656183909" name="Google Shape;143;p22"/>
          <p:cNvSpPr/>
          <p:nvPr/>
        </p:nvSpPr>
        <p:spPr bwMode="auto">
          <a:xfrm rot="10800000" flipH="1">
            <a:off x="4297892" y="4119916"/>
            <a:ext cx="951733" cy="1441651"/>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none" w="med" len="med"/>
          </a:ln>
        </p:spPr>
      </p:sp>
      <p:cxnSp>
        <p:nvCxnSpPr>
          <p:cNvPr id="1274784792" name="Google Shape;144;p22"/>
          <p:cNvCxnSpPr/>
          <p:nvPr/>
        </p:nvCxnSpPr>
        <p:spPr bwMode="auto">
          <a:xfrm>
            <a:off x="4748525" y="5561567"/>
            <a:ext cx="532400" cy="0"/>
          </a:xfrm>
          <a:prstGeom prst="straightConnector1">
            <a:avLst/>
          </a:prstGeom>
          <a:noFill/>
          <a:ln w="28575" cap="flat" cmpd="sng">
            <a:solidFill>
              <a:schemeClr val="dk2"/>
            </a:solidFill>
            <a:prstDash val="solid"/>
            <a:round/>
            <a:headEnd type="none" w="med" len="med"/>
            <a:tailEnd type="triangle" w="med" len="med"/>
          </a:ln>
        </p:spPr>
      </p:cxnSp>
      <p:sp>
        <p:nvSpPr>
          <p:cNvPr id="884507068" name="Google Shape;146;p22"/>
          <p:cNvSpPr/>
          <p:nvPr/>
        </p:nvSpPr>
        <p:spPr bwMode="auto">
          <a:xfrm>
            <a:off x="7118123" y="2786560"/>
            <a:ext cx="356000" cy="2771600"/>
          </a:xfrm>
          <a:prstGeom prst="rightBrace">
            <a:avLst>
              <a:gd name="adj1" fmla="val 8333"/>
              <a:gd name="adj2" fmla="val 49547"/>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defRPr/>
            </a:pPr>
            <a:endParaRPr/>
          </a:p>
        </p:txBody>
      </p:sp>
      <p:cxnSp>
        <p:nvCxnSpPr>
          <p:cNvPr id="438761233" name="Google Shape;150;p22"/>
          <p:cNvCxnSpPr/>
          <p:nvPr/>
        </p:nvCxnSpPr>
        <p:spPr bwMode="auto">
          <a:xfrm>
            <a:off x="860906" y="1971600"/>
            <a:ext cx="2707200" cy="0"/>
          </a:xfrm>
          <a:prstGeom prst="straightConnector1">
            <a:avLst/>
          </a:prstGeom>
          <a:noFill/>
          <a:ln w="28575" cap="flat" cmpd="sng">
            <a:solidFill>
              <a:schemeClr val="dk2"/>
            </a:solidFill>
            <a:prstDash val="solid"/>
            <a:round/>
            <a:headEnd type="triangle" w="med" len="med"/>
            <a:tailEnd type="triangle" w="med" len="med"/>
          </a:ln>
        </p:spPr>
      </p:cxnSp>
      <p:cxnSp>
        <p:nvCxnSpPr>
          <p:cNvPr id="680562140" name="Google Shape;151;p22"/>
          <p:cNvCxnSpPr/>
          <p:nvPr/>
        </p:nvCxnSpPr>
        <p:spPr bwMode="auto">
          <a:xfrm>
            <a:off x="4578192" y="1975000"/>
            <a:ext cx="2965600" cy="0"/>
          </a:xfrm>
          <a:prstGeom prst="straightConnector1">
            <a:avLst/>
          </a:prstGeom>
          <a:noFill/>
          <a:ln w="28575" cap="flat" cmpd="sng">
            <a:solidFill>
              <a:schemeClr val="dk2"/>
            </a:solidFill>
            <a:prstDash val="solid"/>
            <a:round/>
            <a:headEnd type="triangle" w="med" len="med"/>
            <a:tailEnd type="triangle" w="med" len="med"/>
          </a:ln>
        </p:spPr>
      </p:cxnSp>
      <p:cxnSp>
        <p:nvCxnSpPr>
          <p:cNvPr id="995302618" name="Google Shape;152;p22"/>
          <p:cNvCxnSpPr/>
          <p:nvPr/>
        </p:nvCxnSpPr>
        <p:spPr bwMode="auto">
          <a:xfrm>
            <a:off x="9362392" y="1971600"/>
            <a:ext cx="2435200" cy="0"/>
          </a:xfrm>
          <a:prstGeom prst="straightConnector1">
            <a:avLst/>
          </a:prstGeom>
          <a:noFill/>
          <a:ln w="28575" cap="flat" cmpd="sng">
            <a:solidFill>
              <a:schemeClr val="dk2"/>
            </a:solidFill>
            <a:prstDash val="solid"/>
            <a:round/>
            <a:headEnd type="triangle" w="med" len="med"/>
            <a:tailEnd type="triangle" w="med" len="med"/>
          </a:ln>
        </p:spPr>
      </p:cxnSp>
      <p:sp>
        <p:nvSpPr>
          <p:cNvPr id="2114658468" name="Google Shape;153;p22"/>
          <p:cNvSpPr txBox="1"/>
          <p:nvPr/>
        </p:nvSpPr>
        <p:spPr bwMode="auto">
          <a:xfrm>
            <a:off x="1228406" y="1565733"/>
            <a:ext cx="2169200" cy="261200"/>
          </a:xfrm>
          <a:prstGeom prst="rect">
            <a:avLst/>
          </a:prstGeom>
          <a:noFill/>
          <a:ln>
            <a:noFill/>
          </a:ln>
        </p:spPr>
        <p:txBody>
          <a:bodyPr spcFirstLastPara="1" wrap="square" lIns="121900" tIns="121900" rIns="121900" bIns="121900" anchor="t" anchorCtr="0">
            <a:noAutofit/>
          </a:bodyPr>
          <a:lstStyle/>
          <a:p>
            <a:pPr algn="ctr">
              <a:defRPr/>
            </a:pPr>
            <a:r>
              <a:rPr lang="en" b="1">
                <a:ea typeface="Times New Roman"/>
                <a:cs typeface="Times New Roman"/>
              </a:rPr>
              <a:t>Pre-Assembly</a:t>
            </a:r>
            <a:endParaRPr b="1">
              <a:ea typeface="Times New Roman"/>
              <a:cs typeface="Times New Roman"/>
            </a:endParaRPr>
          </a:p>
        </p:txBody>
      </p:sp>
      <p:sp>
        <p:nvSpPr>
          <p:cNvPr id="292719298" name="Google Shape;154;p22"/>
          <p:cNvSpPr txBox="1"/>
          <p:nvPr/>
        </p:nvSpPr>
        <p:spPr bwMode="auto">
          <a:xfrm>
            <a:off x="5045358" y="1558733"/>
            <a:ext cx="2169200" cy="261200"/>
          </a:xfrm>
          <a:prstGeom prst="rect">
            <a:avLst/>
          </a:prstGeom>
          <a:noFill/>
          <a:ln>
            <a:noFill/>
          </a:ln>
        </p:spPr>
        <p:txBody>
          <a:bodyPr spcFirstLastPara="1" wrap="square" lIns="121900" tIns="121900" rIns="121900" bIns="121900" anchor="t" anchorCtr="0">
            <a:noAutofit/>
          </a:bodyPr>
          <a:lstStyle/>
          <a:p>
            <a:pPr algn="ctr">
              <a:defRPr/>
            </a:pPr>
            <a:r>
              <a:rPr lang="en" b="1">
                <a:ea typeface="Times New Roman"/>
                <a:cs typeface="Times New Roman"/>
              </a:rPr>
              <a:t>Assembly</a:t>
            </a:r>
            <a:endParaRPr b="1">
              <a:ea typeface="Times New Roman"/>
              <a:cs typeface="Times New Roman"/>
            </a:endParaRPr>
          </a:p>
        </p:txBody>
      </p:sp>
      <p:sp>
        <p:nvSpPr>
          <p:cNvPr id="472415351" name="Google Shape;155;p22"/>
          <p:cNvSpPr txBox="1"/>
          <p:nvPr/>
        </p:nvSpPr>
        <p:spPr bwMode="auto">
          <a:xfrm>
            <a:off x="9553058" y="1558733"/>
            <a:ext cx="2169200" cy="261200"/>
          </a:xfrm>
          <a:prstGeom prst="rect">
            <a:avLst/>
          </a:prstGeom>
          <a:noFill/>
          <a:ln>
            <a:noFill/>
          </a:ln>
        </p:spPr>
        <p:txBody>
          <a:bodyPr spcFirstLastPara="1" wrap="square" lIns="121900" tIns="121900" rIns="121900" bIns="121900" anchor="t" anchorCtr="0">
            <a:noAutofit/>
          </a:bodyPr>
          <a:lstStyle/>
          <a:p>
            <a:pPr algn="ctr">
              <a:defRPr/>
            </a:pPr>
            <a:r>
              <a:rPr lang="en" b="1">
                <a:ea typeface="Times New Roman"/>
                <a:cs typeface="Times New Roman"/>
              </a:rPr>
              <a:t>Post-Assembly</a:t>
            </a:r>
            <a:endParaRPr b="1">
              <a:ea typeface="Times New Roman"/>
              <a:cs typeface="Times New Roman"/>
            </a:endParaRPr>
          </a:p>
        </p:txBody>
      </p:sp>
      <p:sp>
        <p:nvSpPr>
          <p:cNvPr id="490757664" name="Google Shape;132;p22"/>
          <p:cNvSpPr/>
          <p:nvPr/>
        </p:nvSpPr>
        <p:spPr bwMode="auto">
          <a:xfrm>
            <a:off x="2541115" y="3600600"/>
            <a:ext cx="1687200" cy="1010800"/>
          </a:xfrm>
          <a:prstGeom prst="roundRect">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Quality check</a:t>
            </a:r>
            <a:endParaRPr>
              <a:ea typeface="Times New Roman"/>
              <a:cs typeface="Times New Roman"/>
            </a:endParaRPr>
          </a:p>
        </p:txBody>
      </p:sp>
      <p:sp>
        <p:nvSpPr>
          <p:cNvPr id="173800325" name="Google Shape;137;p22"/>
          <p:cNvSpPr/>
          <p:nvPr/>
        </p:nvSpPr>
        <p:spPr bwMode="auto">
          <a:xfrm>
            <a:off x="10035725" y="5257653"/>
            <a:ext cx="1952075" cy="585112"/>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Variant calling (</a:t>
            </a:r>
            <a:r>
              <a:rPr lang="en" sz="1600">
                <a:latin typeface="Consolas"/>
                <a:ea typeface="Times New Roman"/>
                <a:cs typeface="Times New Roman"/>
              </a:rPr>
              <a:t>.sam</a:t>
            </a:r>
            <a:r>
              <a:rPr lang="en" sz="1600">
                <a:ea typeface="Times New Roman"/>
                <a:cs typeface="Times New Roman"/>
              </a:rPr>
              <a:t>,</a:t>
            </a:r>
            <a:r>
              <a:rPr lang="en" sz="1600">
                <a:latin typeface="Consolas"/>
                <a:ea typeface="Times New Roman"/>
                <a:cs typeface="Times New Roman"/>
              </a:rPr>
              <a:t>.bam</a:t>
            </a:r>
            <a:r>
              <a:rPr lang="en" sz="1600">
                <a:ea typeface="Times New Roman"/>
                <a:cs typeface="Times New Roman"/>
              </a:rPr>
              <a:t>,</a:t>
            </a:r>
            <a:r>
              <a:rPr lang="en" sz="1600">
                <a:latin typeface="Consolas"/>
                <a:ea typeface="Times New Roman"/>
                <a:cs typeface="Times New Roman"/>
              </a:rPr>
              <a:t>.vcf</a:t>
            </a:r>
            <a:r>
              <a:rPr lang="en">
                <a:ea typeface="Times New Roman"/>
                <a:cs typeface="Times New Roman"/>
              </a:rPr>
              <a:t>)</a:t>
            </a:r>
            <a:endParaRPr>
              <a:ea typeface="Times New Roman"/>
              <a:cs typeface="Times New Roman"/>
            </a:endParaRPr>
          </a:p>
        </p:txBody>
      </p:sp>
      <p:sp>
        <p:nvSpPr>
          <p:cNvPr id="1712430585" name="Google Shape;141;p22"/>
          <p:cNvSpPr/>
          <p:nvPr/>
        </p:nvSpPr>
        <p:spPr bwMode="auto">
          <a:xfrm>
            <a:off x="9355925" y="2844294"/>
            <a:ext cx="679800" cy="1261706"/>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triangle" w="med" len="med"/>
          </a:ln>
        </p:spPr>
      </p:sp>
      <p:sp>
        <p:nvSpPr>
          <p:cNvPr id="1443328656" name="Google Shape;143;p22"/>
          <p:cNvSpPr/>
          <p:nvPr/>
        </p:nvSpPr>
        <p:spPr bwMode="auto">
          <a:xfrm rot="10800000" flipH="1">
            <a:off x="9355925" y="4116333"/>
            <a:ext cx="679800" cy="1433875"/>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triangle" w="med" len="med"/>
          </a:ln>
        </p:spPr>
      </p:sp>
      <p:sp>
        <p:nvSpPr>
          <p:cNvPr id="1913316239" name="Title 3"/>
          <p:cNvSpPr>
            <a:spLocks noGrp="1"/>
          </p:cNvSpPr>
          <p:nvPr>
            <p:ph type="title"/>
          </p:nvPr>
        </p:nvSpPr>
        <p:spPr bwMode="auto"/>
        <p:txBody>
          <a:bodyPr/>
          <a:lstStyle/>
          <a:p>
            <a:pPr>
              <a:defRPr/>
            </a:pPr>
            <a:r>
              <a:rPr lang="en-US"/>
              <a:t>Pipeline</a:t>
            </a:r>
            <a:endParaRPr/>
          </a:p>
        </p:txBody>
      </p:sp>
      <p:sp>
        <p:nvSpPr>
          <p:cNvPr id="573339012" name="L-Shape 24"/>
          <p:cNvSpPr/>
          <p:nvPr/>
        </p:nvSpPr>
        <p:spPr bwMode="auto">
          <a:xfrm rot="18760832">
            <a:off x="878548" y="2946321"/>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474403157" name="L-Shape 25"/>
          <p:cNvSpPr/>
          <p:nvPr/>
        </p:nvSpPr>
        <p:spPr bwMode="auto">
          <a:xfrm rot="18760832">
            <a:off x="3218248" y="2935003"/>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340509916" name="L-Shape 26"/>
          <p:cNvSpPr/>
          <p:nvPr/>
        </p:nvSpPr>
        <p:spPr bwMode="auto">
          <a:xfrm rot="18760832">
            <a:off x="5728705" y="3812339"/>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505002121" name="L-Shape 27"/>
          <p:cNvSpPr/>
          <p:nvPr/>
        </p:nvSpPr>
        <p:spPr bwMode="auto">
          <a:xfrm rot="18760832">
            <a:off x="8167053" y="2946323"/>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399228054" name="L-Shape 28"/>
          <p:cNvSpPr/>
          <p:nvPr/>
        </p:nvSpPr>
        <p:spPr bwMode="auto">
          <a:xfrm rot="18760832">
            <a:off x="10634218" y="2123530"/>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900158734" name="L-Shape 33"/>
          <p:cNvSpPr/>
          <p:nvPr/>
        </p:nvSpPr>
        <p:spPr bwMode="auto">
          <a:xfrm rot="18760832">
            <a:off x="10795734" y="4805270"/>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20545443" name="Google Shape;131;p22"/>
          <p:cNvSpPr/>
          <p:nvPr/>
        </p:nvSpPr>
        <p:spPr bwMode="auto">
          <a:xfrm>
            <a:off x="337508" y="3535833"/>
            <a:ext cx="1553633" cy="1161000"/>
          </a:xfrm>
          <a:prstGeom prst="flowChartMagneticDisk">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latin typeface="Open Sans"/>
                <a:ea typeface="Open Sans"/>
                <a:cs typeface="Open Sans"/>
              </a:rPr>
              <a:t>Raw Reads (</a:t>
            </a:r>
            <a:r>
              <a:rPr lang="en" sz="1600">
                <a:latin typeface="Open Sans"/>
                <a:ea typeface="Open Sans"/>
                <a:cs typeface="Open Sans"/>
              </a:rPr>
              <a:t>.fastq</a:t>
            </a:r>
            <a:r>
              <a:rPr lang="en">
                <a:latin typeface="Open Sans"/>
                <a:ea typeface="Open Sans"/>
                <a:cs typeface="Open Sans"/>
              </a:rPr>
              <a:t>)</a:t>
            </a:r>
            <a:endParaRPr>
              <a:latin typeface="Open Sans"/>
              <a:cs typeface="Open Sans"/>
            </a:endParaRPr>
          </a:p>
        </p:txBody>
      </p:sp>
      <p:sp>
        <p:nvSpPr>
          <p:cNvPr id="101798559" name="Google Shape;132;p22"/>
          <p:cNvSpPr/>
          <p:nvPr/>
        </p:nvSpPr>
        <p:spPr bwMode="auto">
          <a:xfrm>
            <a:off x="5280825" y="2340967"/>
            <a:ext cx="1687200" cy="1010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i="1">
                <a:latin typeface="Open Sans"/>
                <a:ea typeface="Open Sans"/>
                <a:cs typeface="Open Sans"/>
              </a:rPr>
              <a:t>De novo</a:t>
            </a:r>
            <a:endParaRPr i="1">
              <a:latin typeface="Open Sans"/>
              <a:cs typeface="Open Sans"/>
            </a:endParaRPr>
          </a:p>
        </p:txBody>
      </p:sp>
      <p:sp>
        <p:nvSpPr>
          <p:cNvPr id="6854011" name="Google Shape;133;p22"/>
          <p:cNvSpPr/>
          <p:nvPr/>
        </p:nvSpPr>
        <p:spPr bwMode="auto">
          <a:xfrm>
            <a:off x="5286358" y="5052760"/>
            <a:ext cx="1687200" cy="1010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latin typeface="Open Sans"/>
                <a:ea typeface="Open Sans"/>
                <a:cs typeface="Open Sans"/>
              </a:rPr>
              <a:t>Reference</a:t>
            </a:r>
            <a:endParaRPr>
              <a:latin typeface="Open Sans"/>
              <a:cs typeface="Open Sans"/>
            </a:endParaRPr>
          </a:p>
        </p:txBody>
      </p:sp>
      <p:sp>
        <p:nvSpPr>
          <p:cNvPr id="1730614405" name="Google Shape;135;p22"/>
          <p:cNvSpPr/>
          <p:nvPr/>
        </p:nvSpPr>
        <p:spPr bwMode="auto">
          <a:xfrm>
            <a:off x="7523854" y="3600599"/>
            <a:ext cx="1816000" cy="1007381"/>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b="1">
                <a:latin typeface="Open Sans"/>
                <a:ea typeface="Open Sans"/>
                <a:cs typeface="Open Sans"/>
              </a:rPr>
              <a:t>Draft Assembly</a:t>
            </a:r>
            <a:endParaRPr>
              <a:latin typeface="Open Sans"/>
              <a:cs typeface="Open Sans"/>
            </a:endParaRPr>
          </a:p>
          <a:p>
            <a:pPr algn="ctr">
              <a:defRPr/>
            </a:pPr>
            <a:r>
              <a:rPr lang="en">
                <a:latin typeface="Open Sans"/>
                <a:ea typeface="Open Sans"/>
                <a:cs typeface="Open Sans"/>
              </a:rPr>
              <a:t>(</a:t>
            </a:r>
            <a:r>
              <a:rPr lang="en">
                <a:latin typeface="Open Sans"/>
                <a:ea typeface="Open Sans"/>
                <a:cs typeface="Open Sans"/>
              </a:rPr>
              <a:t>.fasta</a:t>
            </a:r>
            <a:r>
              <a:rPr lang="en">
                <a:latin typeface="Open Sans"/>
                <a:ea typeface="Open Sans"/>
                <a:cs typeface="Open Sans"/>
              </a:rPr>
              <a:t>) </a:t>
            </a:r>
            <a:endParaRPr>
              <a:latin typeface="Open Sans"/>
              <a:cs typeface="Open Sans"/>
            </a:endParaRPr>
          </a:p>
        </p:txBody>
      </p:sp>
      <p:sp>
        <p:nvSpPr>
          <p:cNvPr id="329867227" name="Google Shape;137;p22"/>
          <p:cNvSpPr/>
          <p:nvPr/>
        </p:nvSpPr>
        <p:spPr bwMode="auto">
          <a:xfrm>
            <a:off x="10035725" y="2557712"/>
            <a:ext cx="1952074" cy="585112"/>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latin typeface="Open Sans"/>
                <a:ea typeface="Open Sans"/>
                <a:cs typeface="Open Sans"/>
              </a:rPr>
              <a:t>Annotation</a:t>
            </a:r>
            <a:endParaRPr>
              <a:latin typeface="Open Sans"/>
              <a:cs typeface="Open Sans"/>
            </a:endParaRPr>
          </a:p>
          <a:p>
            <a:pPr algn="ctr">
              <a:defRPr/>
            </a:pPr>
            <a:r>
              <a:rPr lang="en">
                <a:latin typeface="Open Sans"/>
                <a:ea typeface="Open Sans"/>
                <a:cs typeface="Open Sans"/>
              </a:rPr>
              <a:t>(</a:t>
            </a:r>
            <a:r>
              <a:rPr lang="en" sz="1600">
                <a:latin typeface="Open Sans"/>
                <a:ea typeface="Open Sans"/>
                <a:cs typeface="Open Sans"/>
              </a:rPr>
              <a:t>.gbk</a:t>
            </a:r>
            <a:r>
              <a:rPr lang="en" sz="1600">
                <a:latin typeface="Open Sans"/>
                <a:ea typeface="Open Sans"/>
                <a:cs typeface="Open Sans"/>
              </a:rPr>
              <a:t>, </a:t>
            </a:r>
            <a:r>
              <a:rPr lang="en" sz="1600">
                <a:latin typeface="Open Sans"/>
                <a:ea typeface="Open Sans"/>
                <a:cs typeface="Open Sans"/>
              </a:rPr>
              <a:t>.gff</a:t>
            </a:r>
            <a:r>
              <a:rPr lang="en">
                <a:latin typeface="Open Sans"/>
                <a:ea typeface="Open Sans"/>
                <a:cs typeface="Open Sans"/>
              </a:rPr>
              <a:t>)</a:t>
            </a:r>
            <a:endParaRPr>
              <a:latin typeface="Open Sans"/>
              <a:cs typeface="Open Sans"/>
            </a:endParaRPr>
          </a:p>
        </p:txBody>
      </p:sp>
      <p:cxnSp>
        <p:nvCxnSpPr>
          <p:cNvPr id="1441269658" name="Google Shape;140;p22"/>
          <p:cNvCxnSpPr>
            <a:stCxn id="720545443" idx="4"/>
          </p:cNvCxnSpPr>
          <p:nvPr/>
        </p:nvCxnSpPr>
        <p:spPr bwMode="auto">
          <a:xfrm>
            <a:off x="1891140" y="4116333"/>
            <a:ext cx="650400" cy="0"/>
          </a:xfrm>
          <a:prstGeom prst="straightConnector1">
            <a:avLst/>
          </a:prstGeom>
          <a:noFill/>
          <a:ln w="28575" cap="flat" cmpd="sng">
            <a:solidFill>
              <a:schemeClr val="dk2"/>
            </a:solidFill>
            <a:prstDash val="solid"/>
            <a:round/>
            <a:headEnd type="none" w="med" len="med"/>
            <a:tailEnd type="triangle" w="med" len="med"/>
          </a:ln>
        </p:spPr>
      </p:cxnSp>
      <p:sp>
        <p:nvSpPr>
          <p:cNvPr id="1277625213" name="Google Shape;141;p22"/>
          <p:cNvSpPr/>
          <p:nvPr/>
        </p:nvSpPr>
        <p:spPr bwMode="auto">
          <a:xfrm>
            <a:off x="4300659" y="2846368"/>
            <a:ext cx="951733" cy="1259633"/>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none" w="med" len="med"/>
          </a:ln>
        </p:spPr>
        <p:txBody>
          <a:bodyPr/>
          <a:p>
            <a:pPr>
              <a:defRPr/>
            </a:pPr>
            <a:endParaRPr>
              <a:latin typeface="Open Sans"/>
              <a:cs typeface="Open Sans"/>
            </a:endParaRPr>
          </a:p>
        </p:txBody>
      </p:sp>
      <p:cxnSp>
        <p:nvCxnSpPr>
          <p:cNvPr id="602486227" name="Google Shape;142;p22"/>
          <p:cNvCxnSpPr/>
          <p:nvPr/>
        </p:nvCxnSpPr>
        <p:spPr bwMode="auto">
          <a:xfrm>
            <a:off x="4748525" y="2846367"/>
            <a:ext cx="532400" cy="0"/>
          </a:xfrm>
          <a:prstGeom prst="straightConnector1">
            <a:avLst/>
          </a:prstGeom>
          <a:noFill/>
          <a:ln w="28575" cap="flat" cmpd="sng">
            <a:solidFill>
              <a:schemeClr val="dk2"/>
            </a:solidFill>
            <a:prstDash val="solid"/>
            <a:round/>
            <a:headEnd type="none" w="med" len="med"/>
            <a:tailEnd type="triangle" w="med" len="med"/>
          </a:ln>
        </p:spPr>
      </p:cxnSp>
      <p:sp>
        <p:nvSpPr>
          <p:cNvPr id="945183668" name="Google Shape;143;p22"/>
          <p:cNvSpPr/>
          <p:nvPr/>
        </p:nvSpPr>
        <p:spPr bwMode="auto">
          <a:xfrm rot="10800000" flipH="1">
            <a:off x="4297892" y="4119916"/>
            <a:ext cx="951733" cy="1441651"/>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none" w="med" len="med"/>
          </a:ln>
        </p:spPr>
        <p:txBody>
          <a:bodyPr/>
          <a:p>
            <a:pPr>
              <a:defRPr/>
            </a:pPr>
            <a:endParaRPr>
              <a:latin typeface="Open Sans"/>
              <a:cs typeface="Open Sans"/>
            </a:endParaRPr>
          </a:p>
        </p:txBody>
      </p:sp>
      <p:cxnSp>
        <p:nvCxnSpPr>
          <p:cNvPr id="1040812483" name="Google Shape;144;p22"/>
          <p:cNvCxnSpPr/>
          <p:nvPr/>
        </p:nvCxnSpPr>
        <p:spPr bwMode="auto">
          <a:xfrm>
            <a:off x="4748525" y="5561567"/>
            <a:ext cx="532400" cy="0"/>
          </a:xfrm>
          <a:prstGeom prst="straightConnector1">
            <a:avLst/>
          </a:prstGeom>
          <a:noFill/>
          <a:ln w="28575" cap="flat" cmpd="sng">
            <a:solidFill>
              <a:schemeClr val="dk2"/>
            </a:solidFill>
            <a:prstDash val="solid"/>
            <a:round/>
            <a:headEnd type="none" w="med" len="med"/>
            <a:tailEnd type="triangle" w="med" len="med"/>
          </a:ln>
        </p:spPr>
      </p:cxnSp>
      <p:sp>
        <p:nvSpPr>
          <p:cNvPr id="1212359333" name="Google Shape;146;p22"/>
          <p:cNvSpPr/>
          <p:nvPr/>
        </p:nvSpPr>
        <p:spPr bwMode="auto">
          <a:xfrm>
            <a:off x="7118123" y="2786560"/>
            <a:ext cx="356000" cy="2771600"/>
          </a:xfrm>
          <a:prstGeom prst="rightBrace">
            <a:avLst>
              <a:gd name="adj1" fmla="val 8333"/>
              <a:gd name="adj2" fmla="val 49547"/>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defRPr/>
            </a:pPr>
            <a:endParaRPr>
              <a:latin typeface="Open Sans"/>
              <a:cs typeface="Open Sans"/>
            </a:endParaRPr>
          </a:p>
        </p:txBody>
      </p:sp>
      <p:cxnSp>
        <p:nvCxnSpPr>
          <p:cNvPr id="285649958" name="Google Shape;150;p22"/>
          <p:cNvCxnSpPr/>
          <p:nvPr/>
        </p:nvCxnSpPr>
        <p:spPr bwMode="auto">
          <a:xfrm>
            <a:off x="860906" y="1971600"/>
            <a:ext cx="2707200" cy="0"/>
          </a:xfrm>
          <a:prstGeom prst="straightConnector1">
            <a:avLst/>
          </a:prstGeom>
          <a:noFill/>
          <a:ln w="28575" cap="flat" cmpd="sng">
            <a:solidFill>
              <a:schemeClr val="dk2"/>
            </a:solidFill>
            <a:prstDash val="solid"/>
            <a:round/>
            <a:headEnd type="triangle" w="med" len="med"/>
            <a:tailEnd type="triangle" w="med" len="med"/>
          </a:ln>
        </p:spPr>
      </p:cxnSp>
      <p:cxnSp>
        <p:nvCxnSpPr>
          <p:cNvPr id="1932409732" name="Google Shape;151;p22"/>
          <p:cNvCxnSpPr/>
          <p:nvPr/>
        </p:nvCxnSpPr>
        <p:spPr bwMode="auto">
          <a:xfrm>
            <a:off x="4578192" y="1975000"/>
            <a:ext cx="2965600" cy="0"/>
          </a:xfrm>
          <a:prstGeom prst="straightConnector1">
            <a:avLst/>
          </a:prstGeom>
          <a:noFill/>
          <a:ln w="28575" cap="flat" cmpd="sng">
            <a:solidFill>
              <a:schemeClr val="dk2"/>
            </a:solidFill>
            <a:prstDash val="solid"/>
            <a:round/>
            <a:headEnd type="triangle" w="med" len="med"/>
            <a:tailEnd type="triangle" w="med" len="med"/>
          </a:ln>
        </p:spPr>
      </p:cxnSp>
      <p:cxnSp>
        <p:nvCxnSpPr>
          <p:cNvPr id="1035872043" name="Google Shape;152;p22"/>
          <p:cNvCxnSpPr/>
          <p:nvPr/>
        </p:nvCxnSpPr>
        <p:spPr bwMode="auto">
          <a:xfrm>
            <a:off x="9362392" y="1971600"/>
            <a:ext cx="2435200" cy="0"/>
          </a:xfrm>
          <a:prstGeom prst="straightConnector1">
            <a:avLst/>
          </a:prstGeom>
          <a:noFill/>
          <a:ln w="28575" cap="flat" cmpd="sng">
            <a:solidFill>
              <a:schemeClr val="dk2"/>
            </a:solidFill>
            <a:prstDash val="solid"/>
            <a:round/>
            <a:headEnd type="triangle" w="med" len="med"/>
            <a:tailEnd type="triangle" w="med" len="med"/>
          </a:ln>
        </p:spPr>
      </p:cxnSp>
      <p:sp>
        <p:nvSpPr>
          <p:cNvPr id="1528233608" name="Google Shape;153;p22"/>
          <p:cNvSpPr txBox="1"/>
          <p:nvPr/>
        </p:nvSpPr>
        <p:spPr bwMode="auto">
          <a:xfrm>
            <a:off x="1228406" y="1565733"/>
            <a:ext cx="2169200" cy="261200"/>
          </a:xfrm>
          <a:prstGeom prst="rect">
            <a:avLst/>
          </a:prstGeom>
          <a:noFill/>
          <a:ln>
            <a:noFill/>
          </a:ln>
        </p:spPr>
        <p:txBody>
          <a:bodyPr spcFirstLastPara="1" wrap="square" lIns="121900" tIns="121900" rIns="121900" bIns="121900" anchor="t" anchorCtr="0">
            <a:noAutofit/>
          </a:bodyPr>
          <a:lstStyle/>
          <a:p>
            <a:pPr algn="ctr">
              <a:defRPr/>
            </a:pPr>
            <a:r>
              <a:rPr lang="en" b="1">
                <a:latin typeface="Open Sans"/>
                <a:ea typeface="Open Sans"/>
                <a:cs typeface="Open Sans"/>
              </a:rPr>
              <a:t>Pre-Assembly</a:t>
            </a:r>
            <a:endParaRPr b="1">
              <a:latin typeface="Open Sans"/>
              <a:cs typeface="Open Sans"/>
            </a:endParaRPr>
          </a:p>
        </p:txBody>
      </p:sp>
      <p:sp>
        <p:nvSpPr>
          <p:cNvPr id="1723979319" name="Google Shape;154;p22"/>
          <p:cNvSpPr txBox="1"/>
          <p:nvPr/>
        </p:nvSpPr>
        <p:spPr bwMode="auto">
          <a:xfrm>
            <a:off x="5045358" y="1558733"/>
            <a:ext cx="2169200" cy="261200"/>
          </a:xfrm>
          <a:prstGeom prst="rect">
            <a:avLst/>
          </a:prstGeom>
          <a:noFill/>
          <a:ln>
            <a:noFill/>
          </a:ln>
        </p:spPr>
        <p:txBody>
          <a:bodyPr spcFirstLastPara="1" wrap="square" lIns="121900" tIns="121900" rIns="121900" bIns="121900" anchor="t" anchorCtr="0">
            <a:noAutofit/>
          </a:bodyPr>
          <a:lstStyle/>
          <a:p>
            <a:pPr algn="ctr">
              <a:defRPr/>
            </a:pPr>
            <a:r>
              <a:rPr lang="en" b="1">
                <a:latin typeface="Open Sans"/>
                <a:ea typeface="Open Sans"/>
                <a:cs typeface="Open Sans"/>
              </a:rPr>
              <a:t>Assembly</a:t>
            </a:r>
            <a:endParaRPr b="1">
              <a:latin typeface="Open Sans"/>
              <a:cs typeface="Open Sans"/>
            </a:endParaRPr>
          </a:p>
        </p:txBody>
      </p:sp>
      <p:sp>
        <p:nvSpPr>
          <p:cNvPr id="495390975" name="Google Shape;155;p22"/>
          <p:cNvSpPr txBox="1"/>
          <p:nvPr/>
        </p:nvSpPr>
        <p:spPr bwMode="auto">
          <a:xfrm>
            <a:off x="9553058" y="1558733"/>
            <a:ext cx="2169200" cy="261200"/>
          </a:xfrm>
          <a:prstGeom prst="rect">
            <a:avLst/>
          </a:prstGeom>
          <a:noFill/>
          <a:ln>
            <a:noFill/>
          </a:ln>
        </p:spPr>
        <p:txBody>
          <a:bodyPr spcFirstLastPara="1" wrap="square" lIns="121900" tIns="121900" rIns="121900" bIns="121900" anchor="t" anchorCtr="0">
            <a:noAutofit/>
          </a:bodyPr>
          <a:lstStyle/>
          <a:p>
            <a:pPr algn="ctr">
              <a:defRPr/>
            </a:pPr>
            <a:r>
              <a:rPr lang="en" b="1">
                <a:latin typeface="Open Sans"/>
                <a:ea typeface="Open Sans"/>
                <a:cs typeface="Open Sans"/>
              </a:rPr>
              <a:t>Post-Assembly</a:t>
            </a:r>
            <a:endParaRPr b="1">
              <a:latin typeface="Open Sans"/>
              <a:cs typeface="Open Sans"/>
            </a:endParaRPr>
          </a:p>
        </p:txBody>
      </p:sp>
      <p:sp>
        <p:nvSpPr>
          <p:cNvPr id="2057078087" name="Google Shape;132;p22"/>
          <p:cNvSpPr/>
          <p:nvPr/>
        </p:nvSpPr>
        <p:spPr bwMode="auto">
          <a:xfrm>
            <a:off x="2541115" y="3600600"/>
            <a:ext cx="1687200" cy="1010800"/>
          </a:xfrm>
          <a:prstGeom prst="roundRect">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latin typeface="Open Sans"/>
                <a:ea typeface="Open Sans"/>
                <a:cs typeface="Open Sans"/>
              </a:rPr>
              <a:t>Quality check</a:t>
            </a:r>
            <a:endParaRPr>
              <a:latin typeface="Open Sans"/>
              <a:cs typeface="Open Sans"/>
            </a:endParaRPr>
          </a:p>
        </p:txBody>
      </p:sp>
      <p:sp>
        <p:nvSpPr>
          <p:cNvPr id="1784452350" name="Google Shape;137;p22"/>
          <p:cNvSpPr/>
          <p:nvPr/>
        </p:nvSpPr>
        <p:spPr bwMode="auto">
          <a:xfrm>
            <a:off x="10035725" y="5257653"/>
            <a:ext cx="1952075" cy="585112"/>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latin typeface="Open Sans"/>
                <a:ea typeface="Open Sans"/>
                <a:cs typeface="Open Sans"/>
              </a:rPr>
              <a:t>Variant calling (</a:t>
            </a:r>
            <a:r>
              <a:rPr lang="en" sz="1600">
                <a:latin typeface="Open Sans"/>
                <a:ea typeface="Open Sans"/>
                <a:cs typeface="Open Sans"/>
              </a:rPr>
              <a:t>.sam</a:t>
            </a:r>
            <a:r>
              <a:rPr lang="en" sz="1600">
                <a:latin typeface="Open Sans"/>
                <a:ea typeface="Open Sans"/>
                <a:cs typeface="Open Sans"/>
              </a:rPr>
              <a:t>,</a:t>
            </a:r>
            <a:r>
              <a:rPr lang="en" sz="1600">
                <a:latin typeface="Open Sans"/>
                <a:ea typeface="Open Sans"/>
                <a:cs typeface="Open Sans"/>
              </a:rPr>
              <a:t>.bam</a:t>
            </a:r>
            <a:r>
              <a:rPr lang="en" sz="1600">
                <a:latin typeface="Open Sans"/>
                <a:ea typeface="Open Sans"/>
                <a:cs typeface="Open Sans"/>
              </a:rPr>
              <a:t>,</a:t>
            </a:r>
            <a:r>
              <a:rPr lang="en" sz="1600">
                <a:latin typeface="Open Sans"/>
                <a:ea typeface="Open Sans"/>
                <a:cs typeface="Open Sans"/>
              </a:rPr>
              <a:t>.vcf</a:t>
            </a:r>
            <a:r>
              <a:rPr lang="en">
                <a:latin typeface="Open Sans"/>
                <a:ea typeface="Open Sans"/>
                <a:cs typeface="Open Sans"/>
              </a:rPr>
              <a:t>)</a:t>
            </a:r>
            <a:endParaRPr>
              <a:latin typeface="Open Sans"/>
              <a:cs typeface="Open Sans"/>
            </a:endParaRPr>
          </a:p>
        </p:txBody>
      </p:sp>
      <p:sp>
        <p:nvSpPr>
          <p:cNvPr id="939697326" name="Google Shape;141;p22"/>
          <p:cNvSpPr/>
          <p:nvPr/>
        </p:nvSpPr>
        <p:spPr bwMode="auto">
          <a:xfrm>
            <a:off x="9355925" y="2844294"/>
            <a:ext cx="679800" cy="1261706"/>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triangle" w="med" len="med"/>
          </a:ln>
        </p:spPr>
        <p:txBody>
          <a:bodyPr/>
          <a:p>
            <a:pPr>
              <a:defRPr/>
            </a:pPr>
            <a:endParaRPr>
              <a:latin typeface="Open Sans"/>
              <a:cs typeface="Open Sans"/>
            </a:endParaRPr>
          </a:p>
        </p:txBody>
      </p:sp>
      <p:sp>
        <p:nvSpPr>
          <p:cNvPr id="656759657" name="Google Shape;143;p22"/>
          <p:cNvSpPr/>
          <p:nvPr/>
        </p:nvSpPr>
        <p:spPr bwMode="auto">
          <a:xfrm rot="10800000" flipH="1">
            <a:off x="9355925" y="4116333"/>
            <a:ext cx="679800" cy="1433875"/>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triangle" w="med" len="med"/>
          </a:ln>
        </p:spPr>
        <p:txBody>
          <a:bodyPr/>
          <a:p>
            <a:pPr>
              <a:defRPr/>
            </a:pPr>
            <a:endParaRPr>
              <a:latin typeface="Open Sans"/>
              <a:cs typeface="Open Sans"/>
            </a:endParaRPr>
          </a:p>
        </p:txBody>
      </p:sp>
      <p:sp>
        <p:nvSpPr>
          <p:cNvPr id="1536063512" name="Title 3"/>
          <p:cNvSpPr>
            <a:spLocks noGrp="1"/>
          </p:cNvSpPr>
          <p:nvPr>
            <p:ph type="title"/>
          </p:nvPr>
        </p:nvSpPr>
        <p:spPr bwMode="auto"/>
        <p:txBody>
          <a:bodyPr/>
          <a:lstStyle/>
          <a:p>
            <a:pPr>
              <a:defRPr/>
            </a:pPr>
            <a:r>
              <a:rPr lang="en-US"/>
              <a:t>Pipeline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92402163" name="Content Placeholder 2"/>
          <p:cNvSpPr>
            <a:spLocks noGrp="1"/>
          </p:cNvSpPr>
          <p:nvPr>
            <p:ph idx="1"/>
          </p:nvPr>
        </p:nvSpPr>
        <p:spPr bwMode="auto">
          <a:xfrm>
            <a:off x="838200" y="1562978"/>
            <a:ext cx="10515600" cy="4351338"/>
          </a:xfrm>
        </p:spPr>
        <p:txBody>
          <a:bodyPr/>
          <a:lstStyle/>
          <a:p>
            <a:pPr>
              <a:defRPr/>
            </a:pPr>
            <a:r>
              <a:rPr lang="en-US"/>
              <a:t>Raw reads </a:t>
            </a:r>
            <a:r>
              <a:rPr lang="en-US"/>
              <a:t> variants is a standard, widely used workflow.</a:t>
            </a:r>
            <a:endParaRPr/>
          </a:p>
          <a:p>
            <a:pPr>
              <a:defRPr/>
            </a:pPr>
            <a:r>
              <a:rPr lang="en-US"/>
              <a:t>Lots of intelligent people have developed tools that can carry out the entire process for you with minimal input.</a:t>
            </a:r>
            <a:endParaRPr/>
          </a:p>
          <a:p>
            <a:pPr>
              <a:defRPr/>
            </a:pPr>
            <a:r>
              <a:rPr lang="en-US"/>
              <a:t>Examples: </a:t>
            </a:r>
            <a:endParaRPr/>
          </a:p>
          <a:p>
            <a:pPr lvl="1">
              <a:defRPr/>
            </a:pPr>
            <a:r>
              <a:rPr lang="en-US" u="sng">
                <a:hlinkClick r:id="rId3" tooltip=""/>
              </a:rPr>
              <a:t>Snippy</a:t>
            </a:r>
            <a:r>
              <a:rPr lang="en-US"/>
              <a:t> : prokaryotic variant calling</a:t>
            </a:r>
            <a:endParaRPr/>
          </a:p>
          <a:p>
            <a:pPr lvl="1">
              <a:defRPr/>
            </a:pPr>
            <a:r>
              <a:rPr lang="en-US" u="sng">
                <a:hlinkClick r:id="rId4" tooltip=""/>
              </a:rPr>
              <a:t>Bactopia</a:t>
            </a:r>
            <a:r>
              <a:rPr lang="en-US"/>
              <a:t> : Comprehensive pipeline for complete analyses of bacterial genomes</a:t>
            </a:r>
            <a:endParaRPr/>
          </a:p>
          <a:p>
            <a:pPr lvl="1">
              <a:defRPr/>
            </a:pPr>
            <a:r>
              <a:rPr lang="en-US" u="sng">
                <a:hlinkClick r:id="rId5" tooltip=""/>
              </a:rPr>
              <a:t>GATK pipeline</a:t>
            </a:r>
            <a:r>
              <a:rPr lang="en-US"/>
              <a:t>: Industry standard for germline DNA variant calling in human genomes</a:t>
            </a:r>
            <a:endParaRPr/>
          </a:p>
          <a:p>
            <a:pPr lvl="1">
              <a:defRPr/>
            </a:pPr>
            <a:endParaRPr lang="en-US"/>
          </a:p>
          <a:p>
            <a:pPr lvl="1">
              <a:defRPr/>
            </a:pPr>
            <a:endParaRPr lang="en-US"/>
          </a:p>
        </p:txBody>
      </p:sp>
      <p:sp>
        <p:nvSpPr>
          <p:cNvPr id="1666679810" name="Title 3"/>
          <p:cNvSpPr txBox="1"/>
          <p:nvPr/>
        </p:nvSpPr>
        <p:spPr bwMode="auto">
          <a:xfrm>
            <a:off x="415600" y="593367"/>
            <a:ext cx="11360800" cy="763600"/>
          </a:xfrm>
          <a:prstGeom prst="rect">
            <a:avLst/>
          </a:prstGeom>
        </p:spPr>
        <p:txBody>
          <a:bodyPr vert="horz" lIns="91440" tIns="45720" rIns="91440" bIns="45720" rtlCol="0" anchor="ctr">
            <a:normAutofit/>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Pipeline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4021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24021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240216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24021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240216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240216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402163" grpId="0" build="p"/>
    </p:bldLst>
  </p:timing>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82757368" name="Google Shape;131;p22"/>
          <p:cNvSpPr/>
          <p:nvPr/>
        </p:nvSpPr>
        <p:spPr bwMode="auto">
          <a:xfrm>
            <a:off x="337508" y="3535833"/>
            <a:ext cx="1553633" cy="1161000"/>
          </a:xfrm>
          <a:prstGeom prst="flowChartMagneticDisk">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Raw Reads (</a:t>
            </a:r>
            <a:r>
              <a:rPr lang="en" sz="1600">
                <a:latin typeface="Consolas"/>
                <a:ea typeface="Times New Roman"/>
                <a:cs typeface="Times New Roman"/>
              </a:rPr>
              <a:t>.fastq</a:t>
            </a:r>
            <a:r>
              <a:rPr lang="en">
                <a:ea typeface="Times New Roman"/>
                <a:cs typeface="Times New Roman"/>
              </a:rPr>
              <a:t>)</a:t>
            </a:r>
            <a:endParaRPr>
              <a:ea typeface="Times New Roman"/>
              <a:cs typeface="Times New Roman"/>
            </a:endParaRPr>
          </a:p>
        </p:txBody>
      </p:sp>
      <p:sp>
        <p:nvSpPr>
          <p:cNvPr id="308162919" name="Google Shape;132;p22"/>
          <p:cNvSpPr/>
          <p:nvPr/>
        </p:nvSpPr>
        <p:spPr bwMode="auto">
          <a:xfrm>
            <a:off x="5280825" y="2340967"/>
            <a:ext cx="1687200" cy="1010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i="1">
                <a:ea typeface="Times New Roman"/>
                <a:cs typeface="Times New Roman"/>
              </a:rPr>
              <a:t>De novo</a:t>
            </a:r>
            <a:endParaRPr i="1">
              <a:ea typeface="Times New Roman"/>
              <a:cs typeface="Times New Roman"/>
            </a:endParaRPr>
          </a:p>
        </p:txBody>
      </p:sp>
      <p:sp>
        <p:nvSpPr>
          <p:cNvPr id="122277188" name="Google Shape;133;p22"/>
          <p:cNvSpPr/>
          <p:nvPr/>
        </p:nvSpPr>
        <p:spPr bwMode="auto">
          <a:xfrm>
            <a:off x="5286358" y="5052760"/>
            <a:ext cx="1687200" cy="1010800"/>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Reference</a:t>
            </a:r>
            <a:endParaRPr>
              <a:ea typeface="Times New Roman"/>
              <a:cs typeface="Times New Roman"/>
            </a:endParaRPr>
          </a:p>
        </p:txBody>
      </p:sp>
      <p:sp>
        <p:nvSpPr>
          <p:cNvPr id="1233549219" name="Google Shape;135;p22"/>
          <p:cNvSpPr/>
          <p:nvPr/>
        </p:nvSpPr>
        <p:spPr bwMode="auto">
          <a:xfrm>
            <a:off x="7523854" y="3600599"/>
            <a:ext cx="1816000" cy="1007381"/>
          </a:xfrm>
          <a:prstGeom prst="rect">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b="1">
                <a:ea typeface="Times New Roman"/>
                <a:cs typeface="Times New Roman"/>
              </a:rPr>
              <a:t>Draft Assembly</a:t>
            </a:r>
            <a:endParaRPr/>
          </a:p>
          <a:p>
            <a:pPr algn="ctr">
              <a:defRPr/>
            </a:pPr>
            <a:r>
              <a:rPr lang="en">
                <a:ea typeface="Times New Roman"/>
                <a:cs typeface="Times New Roman"/>
              </a:rPr>
              <a:t>(</a:t>
            </a:r>
            <a:r>
              <a:rPr lang="en">
                <a:latin typeface="Consolas"/>
                <a:ea typeface="Times New Roman"/>
                <a:cs typeface="Times New Roman"/>
              </a:rPr>
              <a:t>.fasta</a:t>
            </a:r>
            <a:r>
              <a:rPr lang="en">
                <a:ea typeface="Times New Roman"/>
                <a:cs typeface="Times New Roman"/>
              </a:rPr>
              <a:t>) </a:t>
            </a:r>
            <a:endParaRPr>
              <a:ea typeface="Times New Roman"/>
              <a:cs typeface="Times New Roman"/>
            </a:endParaRPr>
          </a:p>
        </p:txBody>
      </p:sp>
      <p:sp>
        <p:nvSpPr>
          <p:cNvPr id="1055737007" name="Google Shape;137;p22"/>
          <p:cNvSpPr/>
          <p:nvPr/>
        </p:nvSpPr>
        <p:spPr bwMode="auto">
          <a:xfrm>
            <a:off x="10035725" y="2557712"/>
            <a:ext cx="1952074" cy="585112"/>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Annotation</a:t>
            </a:r>
            <a:endParaRPr/>
          </a:p>
          <a:p>
            <a:pPr algn="ctr">
              <a:defRPr/>
            </a:pPr>
            <a:r>
              <a:rPr lang="en">
                <a:ea typeface="Times New Roman"/>
                <a:cs typeface="Times New Roman"/>
              </a:rPr>
              <a:t>(</a:t>
            </a:r>
            <a:r>
              <a:rPr lang="en" sz="1600">
                <a:latin typeface="Consolas"/>
                <a:ea typeface="Times New Roman"/>
                <a:cs typeface="Times New Roman"/>
              </a:rPr>
              <a:t>.gbk</a:t>
            </a:r>
            <a:r>
              <a:rPr lang="en" sz="1600">
                <a:ea typeface="Times New Roman"/>
                <a:cs typeface="Times New Roman"/>
              </a:rPr>
              <a:t>, </a:t>
            </a:r>
            <a:r>
              <a:rPr lang="en" sz="1600">
                <a:latin typeface="Consolas"/>
                <a:ea typeface="Times New Roman"/>
                <a:cs typeface="Times New Roman"/>
              </a:rPr>
              <a:t>.gff</a:t>
            </a:r>
            <a:r>
              <a:rPr lang="en">
                <a:ea typeface="Times New Roman"/>
                <a:cs typeface="Times New Roman"/>
              </a:rPr>
              <a:t>)</a:t>
            </a:r>
            <a:endParaRPr>
              <a:ea typeface="Times New Roman"/>
              <a:cs typeface="Times New Roman"/>
            </a:endParaRPr>
          </a:p>
        </p:txBody>
      </p:sp>
      <p:cxnSp>
        <p:nvCxnSpPr>
          <p:cNvPr id="235783834" name="Google Shape;140;p22"/>
          <p:cNvCxnSpPr>
            <a:stCxn id="1782757368" idx="4"/>
          </p:cNvCxnSpPr>
          <p:nvPr/>
        </p:nvCxnSpPr>
        <p:spPr bwMode="auto">
          <a:xfrm>
            <a:off x="1891140" y="4116333"/>
            <a:ext cx="650400" cy="0"/>
          </a:xfrm>
          <a:prstGeom prst="straightConnector1">
            <a:avLst/>
          </a:prstGeom>
          <a:noFill/>
          <a:ln w="28575" cap="flat" cmpd="sng">
            <a:solidFill>
              <a:schemeClr val="dk2"/>
            </a:solidFill>
            <a:prstDash val="solid"/>
            <a:round/>
            <a:headEnd type="none" w="med" len="med"/>
            <a:tailEnd type="triangle" w="med" len="med"/>
          </a:ln>
        </p:spPr>
      </p:cxnSp>
      <p:sp>
        <p:nvSpPr>
          <p:cNvPr id="786190617" name="Google Shape;141;p22"/>
          <p:cNvSpPr/>
          <p:nvPr/>
        </p:nvSpPr>
        <p:spPr bwMode="auto">
          <a:xfrm>
            <a:off x="4300659" y="2846368"/>
            <a:ext cx="951733" cy="1259633"/>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none" w="med" len="med"/>
          </a:ln>
        </p:spPr>
      </p:sp>
      <p:cxnSp>
        <p:nvCxnSpPr>
          <p:cNvPr id="1502771805" name="Google Shape;142;p22"/>
          <p:cNvCxnSpPr/>
          <p:nvPr/>
        </p:nvCxnSpPr>
        <p:spPr bwMode="auto">
          <a:xfrm>
            <a:off x="4748525" y="2846367"/>
            <a:ext cx="532400" cy="0"/>
          </a:xfrm>
          <a:prstGeom prst="straightConnector1">
            <a:avLst/>
          </a:prstGeom>
          <a:noFill/>
          <a:ln w="28575" cap="flat" cmpd="sng">
            <a:solidFill>
              <a:schemeClr val="dk2"/>
            </a:solidFill>
            <a:prstDash val="solid"/>
            <a:round/>
            <a:headEnd type="none" w="med" len="med"/>
            <a:tailEnd type="triangle" w="med" len="med"/>
          </a:ln>
        </p:spPr>
      </p:cxnSp>
      <p:sp>
        <p:nvSpPr>
          <p:cNvPr id="1514005332" name="Google Shape;143;p22"/>
          <p:cNvSpPr/>
          <p:nvPr/>
        </p:nvSpPr>
        <p:spPr bwMode="auto">
          <a:xfrm rot="10800000" flipH="1">
            <a:off x="4297892" y="4119916"/>
            <a:ext cx="951733" cy="1441651"/>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none" w="med" len="med"/>
          </a:ln>
        </p:spPr>
      </p:sp>
      <p:cxnSp>
        <p:nvCxnSpPr>
          <p:cNvPr id="135356529" name="Google Shape;144;p22"/>
          <p:cNvCxnSpPr/>
          <p:nvPr/>
        </p:nvCxnSpPr>
        <p:spPr bwMode="auto">
          <a:xfrm>
            <a:off x="4748525" y="5561567"/>
            <a:ext cx="532400" cy="0"/>
          </a:xfrm>
          <a:prstGeom prst="straightConnector1">
            <a:avLst/>
          </a:prstGeom>
          <a:noFill/>
          <a:ln w="28575" cap="flat" cmpd="sng">
            <a:solidFill>
              <a:schemeClr val="dk2"/>
            </a:solidFill>
            <a:prstDash val="solid"/>
            <a:round/>
            <a:headEnd type="none" w="med" len="med"/>
            <a:tailEnd type="triangle" w="med" len="med"/>
          </a:ln>
        </p:spPr>
      </p:cxnSp>
      <p:sp>
        <p:nvSpPr>
          <p:cNvPr id="812328021" name="Google Shape;146;p22"/>
          <p:cNvSpPr/>
          <p:nvPr/>
        </p:nvSpPr>
        <p:spPr bwMode="auto">
          <a:xfrm>
            <a:off x="7118123" y="2786560"/>
            <a:ext cx="356000" cy="2771600"/>
          </a:xfrm>
          <a:prstGeom prst="rightBrace">
            <a:avLst>
              <a:gd name="adj1" fmla="val 8333"/>
              <a:gd name="adj2" fmla="val 49547"/>
            </a:avLst>
          </a:prstGeom>
          <a:noFill/>
          <a:ln w="2857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defRPr/>
            </a:pPr>
            <a:endParaRPr/>
          </a:p>
        </p:txBody>
      </p:sp>
      <p:cxnSp>
        <p:nvCxnSpPr>
          <p:cNvPr id="1498391895" name="Google Shape;150;p22"/>
          <p:cNvCxnSpPr/>
          <p:nvPr/>
        </p:nvCxnSpPr>
        <p:spPr bwMode="auto">
          <a:xfrm>
            <a:off x="860906" y="1971600"/>
            <a:ext cx="2707200" cy="0"/>
          </a:xfrm>
          <a:prstGeom prst="straightConnector1">
            <a:avLst/>
          </a:prstGeom>
          <a:noFill/>
          <a:ln w="28575" cap="flat" cmpd="sng">
            <a:solidFill>
              <a:schemeClr val="dk2"/>
            </a:solidFill>
            <a:prstDash val="solid"/>
            <a:round/>
            <a:headEnd type="triangle" w="med" len="med"/>
            <a:tailEnd type="triangle" w="med" len="med"/>
          </a:ln>
        </p:spPr>
      </p:cxnSp>
      <p:cxnSp>
        <p:nvCxnSpPr>
          <p:cNvPr id="367714064" name="Google Shape;151;p22"/>
          <p:cNvCxnSpPr/>
          <p:nvPr/>
        </p:nvCxnSpPr>
        <p:spPr bwMode="auto">
          <a:xfrm>
            <a:off x="4578192" y="1975000"/>
            <a:ext cx="2965600" cy="0"/>
          </a:xfrm>
          <a:prstGeom prst="straightConnector1">
            <a:avLst/>
          </a:prstGeom>
          <a:noFill/>
          <a:ln w="28575" cap="flat" cmpd="sng">
            <a:solidFill>
              <a:schemeClr val="dk2"/>
            </a:solidFill>
            <a:prstDash val="solid"/>
            <a:round/>
            <a:headEnd type="triangle" w="med" len="med"/>
            <a:tailEnd type="triangle" w="med" len="med"/>
          </a:ln>
        </p:spPr>
      </p:cxnSp>
      <p:cxnSp>
        <p:nvCxnSpPr>
          <p:cNvPr id="1468458300" name="Google Shape;152;p22"/>
          <p:cNvCxnSpPr/>
          <p:nvPr/>
        </p:nvCxnSpPr>
        <p:spPr bwMode="auto">
          <a:xfrm>
            <a:off x="9362392" y="1971600"/>
            <a:ext cx="2435200" cy="0"/>
          </a:xfrm>
          <a:prstGeom prst="straightConnector1">
            <a:avLst/>
          </a:prstGeom>
          <a:noFill/>
          <a:ln w="28575" cap="flat" cmpd="sng">
            <a:solidFill>
              <a:schemeClr val="dk2"/>
            </a:solidFill>
            <a:prstDash val="solid"/>
            <a:round/>
            <a:headEnd type="triangle" w="med" len="med"/>
            <a:tailEnd type="triangle" w="med" len="med"/>
          </a:ln>
        </p:spPr>
      </p:cxnSp>
      <p:sp>
        <p:nvSpPr>
          <p:cNvPr id="1621466196" name="Google Shape;153;p22"/>
          <p:cNvSpPr txBox="1"/>
          <p:nvPr/>
        </p:nvSpPr>
        <p:spPr bwMode="auto">
          <a:xfrm>
            <a:off x="1228406" y="1565733"/>
            <a:ext cx="2169200" cy="261200"/>
          </a:xfrm>
          <a:prstGeom prst="rect">
            <a:avLst/>
          </a:prstGeom>
          <a:noFill/>
          <a:ln>
            <a:noFill/>
          </a:ln>
        </p:spPr>
        <p:txBody>
          <a:bodyPr spcFirstLastPara="1" wrap="square" lIns="121900" tIns="121900" rIns="121900" bIns="121900" anchor="t" anchorCtr="0">
            <a:noAutofit/>
          </a:bodyPr>
          <a:lstStyle/>
          <a:p>
            <a:pPr algn="ctr">
              <a:defRPr/>
            </a:pPr>
            <a:r>
              <a:rPr lang="en" b="1">
                <a:ea typeface="Times New Roman"/>
                <a:cs typeface="Times New Roman"/>
              </a:rPr>
              <a:t>Pre-Assembly</a:t>
            </a:r>
            <a:endParaRPr b="1">
              <a:ea typeface="Times New Roman"/>
              <a:cs typeface="Times New Roman"/>
            </a:endParaRPr>
          </a:p>
        </p:txBody>
      </p:sp>
      <p:sp>
        <p:nvSpPr>
          <p:cNvPr id="342693486" name="Google Shape;154;p22"/>
          <p:cNvSpPr txBox="1"/>
          <p:nvPr/>
        </p:nvSpPr>
        <p:spPr bwMode="auto">
          <a:xfrm>
            <a:off x="5045358" y="1558733"/>
            <a:ext cx="2169200" cy="261200"/>
          </a:xfrm>
          <a:prstGeom prst="rect">
            <a:avLst/>
          </a:prstGeom>
          <a:noFill/>
          <a:ln>
            <a:noFill/>
          </a:ln>
        </p:spPr>
        <p:txBody>
          <a:bodyPr spcFirstLastPara="1" wrap="square" lIns="121900" tIns="121900" rIns="121900" bIns="121900" anchor="t" anchorCtr="0">
            <a:noAutofit/>
          </a:bodyPr>
          <a:lstStyle/>
          <a:p>
            <a:pPr algn="ctr">
              <a:defRPr/>
            </a:pPr>
            <a:r>
              <a:rPr lang="en" b="1">
                <a:ea typeface="Times New Roman"/>
                <a:cs typeface="Times New Roman"/>
              </a:rPr>
              <a:t>Assembly</a:t>
            </a:r>
            <a:endParaRPr b="1">
              <a:ea typeface="Times New Roman"/>
              <a:cs typeface="Times New Roman"/>
            </a:endParaRPr>
          </a:p>
        </p:txBody>
      </p:sp>
      <p:sp>
        <p:nvSpPr>
          <p:cNvPr id="1180230907" name="Google Shape;155;p22"/>
          <p:cNvSpPr txBox="1"/>
          <p:nvPr/>
        </p:nvSpPr>
        <p:spPr bwMode="auto">
          <a:xfrm>
            <a:off x="9553058" y="1558733"/>
            <a:ext cx="2169200" cy="261200"/>
          </a:xfrm>
          <a:prstGeom prst="rect">
            <a:avLst/>
          </a:prstGeom>
          <a:noFill/>
          <a:ln>
            <a:noFill/>
          </a:ln>
        </p:spPr>
        <p:txBody>
          <a:bodyPr spcFirstLastPara="1" wrap="square" lIns="121900" tIns="121900" rIns="121900" bIns="121900" anchor="t" anchorCtr="0">
            <a:noAutofit/>
          </a:bodyPr>
          <a:lstStyle/>
          <a:p>
            <a:pPr algn="ctr">
              <a:defRPr/>
            </a:pPr>
            <a:r>
              <a:rPr lang="en" b="1">
                <a:ea typeface="Times New Roman"/>
                <a:cs typeface="Times New Roman"/>
              </a:rPr>
              <a:t>Post-Assembly</a:t>
            </a:r>
            <a:endParaRPr b="1">
              <a:ea typeface="Times New Roman"/>
              <a:cs typeface="Times New Roman"/>
            </a:endParaRPr>
          </a:p>
        </p:txBody>
      </p:sp>
      <p:sp>
        <p:nvSpPr>
          <p:cNvPr id="1919314783" name="Google Shape;132;p22"/>
          <p:cNvSpPr/>
          <p:nvPr/>
        </p:nvSpPr>
        <p:spPr bwMode="auto">
          <a:xfrm>
            <a:off x="2541115" y="3600600"/>
            <a:ext cx="1687200" cy="1010800"/>
          </a:xfrm>
          <a:prstGeom prst="roundRect">
            <a:avLst>
              <a:gd name="adj" fmla="val 0"/>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Quality check</a:t>
            </a:r>
            <a:endParaRPr>
              <a:ea typeface="Times New Roman"/>
              <a:cs typeface="Times New Roman"/>
            </a:endParaRPr>
          </a:p>
        </p:txBody>
      </p:sp>
      <p:sp>
        <p:nvSpPr>
          <p:cNvPr id="1267714802" name="Google Shape;137;p22"/>
          <p:cNvSpPr/>
          <p:nvPr/>
        </p:nvSpPr>
        <p:spPr bwMode="auto">
          <a:xfrm>
            <a:off x="10035725" y="5257653"/>
            <a:ext cx="1952075" cy="585112"/>
          </a:xfrm>
          <a:prstGeom prst="roundRect">
            <a:avLst>
              <a:gd name="adj" fmla="val 16667"/>
            </a:avLst>
          </a:prstGeom>
          <a:solidFill>
            <a:schemeClr val="lt2"/>
          </a:solidFill>
          <a:ln w="9525" cap="flat" cmpd="sng">
            <a:solidFill>
              <a:srgbClr val="000000"/>
            </a:solidFill>
            <a:prstDash val="solid"/>
            <a:round/>
            <a:headEnd type="none" w="sm" len="sm"/>
            <a:tailEnd type="none" w="sm" len="sm"/>
          </a:ln>
        </p:spPr>
        <p:txBody>
          <a:bodyPr spcFirstLastPara="1" wrap="square" lIns="121900" tIns="121900" rIns="121900" bIns="121900" anchor="ctr" anchorCtr="0">
            <a:noAutofit/>
          </a:bodyPr>
          <a:lstStyle/>
          <a:p>
            <a:pPr algn="ctr">
              <a:defRPr/>
            </a:pPr>
            <a:r>
              <a:rPr lang="en">
                <a:ea typeface="Times New Roman"/>
                <a:cs typeface="Times New Roman"/>
              </a:rPr>
              <a:t>Variant calling (</a:t>
            </a:r>
            <a:r>
              <a:rPr lang="en" sz="1600">
                <a:latin typeface="Consolas"/>
                <a:ea typeface="Times New Roman"/>
                <a:cs typeface="Times New Roman"/>
              </a:rPr>
              <a:t>.sam</a:t>
            </a:r>
            <a:r>
              <a:rPr lang="en" sz="1600">
                <a:ea typeface="Times New Roman"/>
                <a:cs typeface="Times New Roman"/>
              </a:rPr>
              <a:t>,</a:t>
            </a:r>
            <a:r>
              <a:rPr lang="en" sz="1600">
                <a:latin typeface="Consolas"/>
                <a:ea typeface="Times New Roman"/>
                <a:cs typeface="Times New Roman"/>
              </a:rPr>
              <a:t>.bam</a:t>
            </a:r>
            <a:r>
              <a:rPr lang="en" sz="1600">
                <a:ea typeface="Times New Roman"/>
                <a:cs typeface="Times New Roman"/>
              </a:rPr>
              <a:t>,</a:t>
            </a:r>
            <a:r>
              <a:rPr lang="en" sz="1600">
                <a:latin typeface="Consolas"/>
                <a:ea typeface="Times New Roman"/>
                <a:cs typeface="Times New Roman"/>
              </a:rPr>
              <a:t>.vcf</a:t>
            </a:r>
            <a:r>
              <a:rPr lang="en">
                <a:ea typeface="Times New Roman"/>
                <a:cs typeface="Times New Roman"/>
              </a:rPr>
              <a:t>)</a:t>
            </a:r>
            <a:endParaRPr>
              <a:ea typeface="Times New Roman"/>
              <a:cs typeface="Times New Roman"/>
            </a:endParaRPr>
          </a:p>
        </p:txBody>
      </p:sp>
      <p:sp>
        <p:nvSpPr>
          <p:cNvPr id="1971404038" name="Google Shape;141;p22"/>
          <p:cNvSpPr/>
          <p:nvPr/>
        </p:nvSpPr>
        <p:spPr bwMode="auto">
          <a:xfrm>
            <a:off x="9355925" y="2844294"/>
            <a:ext cx="679800" cy="1261706"/>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triangle" w="med" len="med"/>
          </a:ln>
        </p:spPr>
      </p:sp>
      <p:sp>
        <p:nvSpPr>
          <p:cNvPr id="1073373123" name="Google Shape;143;p22"/>
          <p:cNvSpPr/>
          <p:nvPr/>
        </p:nvSpPr>
        <p:spPr bwMode="auto">
          <a:xfrm rot="10800000" flipH="1">
            <a:off x="9355925" y="4116333"/>
            <a:ext cx="679800" cy="1433875"/>
          </a:xfrm>
          <a:custGeom>
            <a:avLst/>
            <a:gdLst/>
            <a:ahLst/>
            <a:cxnLst/>
            <a:rect l="l" t="t" r="r" b="b"/>
            <a:pathLst>
              <a:path w="28552" h="37789" fill="norm" stroke="1" extrusionOk="0">
                <a:moveTo>
                  <a:pt x="0" y="37789"/>
                </a:moveTo>
                <a:lnTo>
                  <a:pt x="12176" y="37789"/>
                </a:lnTo>
                <a:lnTo>
                  <a:pt x="12176" y="0"/>
                </a:lnTo>
                <a:lnTo>
                  <a:pt x="28552" y="0"/>
                </a:lnTo>
              </a:path>
            </a:pathLst>
          </a:custGeom>
          <a:noFill/>
          <a:ln w="28575" cap="flat" cmpd="sng">
            <a:solidFill>
              <a:schemeClr val="dk2"/>
            </a:solidFill>
            <a:prstDash val="solid"/>
            <a:round/>
            <a:headEnd type="none" w="med" len="med"/>
            <a:tailEnd type="triangle" w="med" len="med"/>
          </a:ln>
        </p:spPr>
      </p:sp>
      <p:sp>
        <p:nvSpPr>
          <p:cNvPr id="1351540678" name="Title 3"/>
          <p:cNvSpPr>
            <a:spLocks noGrp="1"/>
          </p:cNvSpPr>
          <p:nvPr>
            <p:ph type="title"/>
          </p:nvPr>
        </p:nvSpPr>
        <p:spPr bwMode="auto"/>
        <p:txBody>
          <a:bodyPr/>
          <a:lstStyle/>
          <a:p>
            <a:pPr>
              <a:defRPr/>
            </a:pPr>
            <a:r>
              <a:rPr lang="en-US"/>
              <a:t>Pipeline</a:t>
            </a:r>
            <a:endParaRPr/>
          </a:p>
        </p:txBody>
      </p:sp>
      <p:cxnSp>
        <p:nvCxnSpPr>
          <p:cNvPr id="845391248" name="Connector: Elbow 2"/>
          <p:cNvCxnSpPr>
            <a:stCxn id="1782757368" idx="3"/>
            <a:endCxn id="1267714802" idx="2"/>
          </p:cNvCxnSpPr>
          <p:nvPr/>
        </p:nvCxnSpPr>
        <p:spPr bwMode="auto">
          <a:xfrm rot="16199999" flipH="1">
            <a:off x="5490077" y="321080"/>
            <a:ext cx="1145932" cy="9897438"/>
          </a:xfrm>
          <a:prstGeom prst="bentConnector3">
            <a:avLst>
              <a:gd name="adj1" fmla="val 152207"/>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95641255" name="L-Shape 24"/>
          <p:cNvSpPr/>
          <p:nvPr/>
        </p:nvSpPr>
        <p:spPr bwMode="auto">
          <a:xfrm rot="18760832">
            <a:off x="878548" y="2946321"/>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89282243" name="L-Shape 25"/>
          <p:cNvSpPr/>
          <p:nvPr/>
        </p:nvSpPr>
        <p:spPr bwMode="auto">
          <a:xfrm rot="18760832">
            <a:off x="3218248" y="2935003"/>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3740485" name="L-Shape 26"/>
          <p:cNvSpPr/>
          <p:nvPr/>
        </p:nvSpPr>
        <p:spPr bwMode="auto">
          <a:xfrm rot="18760832">
            <a:off x="5728705" y="3812339"/>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963612930" name="L-Shape 27"/>
          <p:cNvSpPr/>
          <p:nvPr/>
        </p:nvSpPr>
        <p:spPr bwMode="auto">
          <a:xfrm rot="18760832">
            <a:off x="8167053" y="2946323"/>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639247944" name="L-Shape 28"/>
          <p:cNvSpPr/>
          <p:nvPr/>
        </p:nvSpPr>
        <p:spPr bwMode="auto">
          <a:xfrm rot="18760832">
            <a:off x="10634218" y="2123530"/>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1082471119" name="L-Shape 33"/>
          <p:cNvSpPr/>
          <p:nvPr/>
        </p:nvSpPr>
        <p:spPr bwMode="auto">
          <a:xfrm rot="18760832">
            <a:off x="10795734" y="4805270"/>
            <a:ext cx="699715" cy="282256"/>
          </a:xfrm>
          <a:prstGeom prst="corner">
            <a:avLst>
              <a:gd name="adj1" fmla="val 50000"/>
              <a:gd name="adj2" fmla="val 50000"/>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31598184" name="Title 1"/>
          <p:cNvSpPr>
            <a:spLocks noGrp="1"/>
          </p:cNvSpPr>
          <p:nvPr>
            <p:ph type="title"/>
          </p:nvPr>
        </p:nvSpPr>
        <p:spPr bwMode="auto"/>
        <p:txBody>
          <a:bodyPr/>
          <a:lstStyle/>
          <a:p>
            <a:pPr>
              <a:defRPr/>
            </a:pPr>
            <a:r>
              <a:rPr lang="en-US"/>
              <a:t>Conclusions/Final thoughts</a:t>
            </a:r>
            <a:endParaRPr/>
          </a:p>
        </p:txBody>
      </p:sp>
      <p:sp>
        <p:nvSpPr>
          <p:cNvPr id="1636675464" name="Text Placeholder 2"/>
          <p:cNvSpPr>
            <a:spLocks noGrp="1"/>
          </p:cNvSpPr>
          <p:nvPr>
            <p:ph type="body" idx="1"/>
          </p:nvPr>
        </p:nvSpPr>
        <p:spPr bwMode="auto"/>
        <p:txBody>
          <a:bodyPr/>
          <a:lstStyle/>
          <a:p>
            <a:pPr>
              <a:defRPr/>
            </a:pPr>
            <a:r>
              <a:rPr lang="en-US"/>
              <a:t>Genome assembly/alignment is the first step to genotyping and characterizing your gene/cell/organism/condition of interest</a:t>
            </a:r>
            <a:endParaRPr/>
          </a:p>
          <a:p>
            <a:pPr marL="152396" indent="0">
              <a:buNone/>
              <a:defRPr/>
            </a:pPr>
            <a:endParaRPr lang="en-US"/>
          </a:p>
          <a:p>
            <a:pPr>
              <a:defRPr/>
            </a:pPr>
            <a:r>
              <a:rPr lang="en-US"/>
              <a:t>Uploading assembled and annotated genomes to NCBI will also be a great resource for your scientific field. </a:t>
            </a:r>
            <a:endParaRPr/>
          </a:p>
          <a:p>
            <a:pPr marL="152396" indent="0">
              <a:buNone/>
              <a:defRPr/>
            </a:pPr>
            <a:endParaRPr lang="en-US"/>
          </a:p>
          <a:p>
            <a:pPr>
              <a:defRPr/>
            </a:pPr>
            <a:r>
              <a:rPr lang="en-US"/>
              <a:t>Associating specific genetic variants with specific cellular behaviors is an extremely powerful diagnostic tool. </a:t>
            </a:r>
            <a:endParaRPr/>
          </a:p>
          <a:p>
            <a:pPr marL="152396" indent="0">
              <a:buNone/>
              <a:defRPr/>
            </a:pPr>
            <a:endParaRPr lang="en-US"/>
          </a:p>
          <a:p>
            <a:pPr>
              <a:defRPr/>
            </a:pPr>
            <a:r>
              <a:rPr lang="en-US"/>
              <a:t>There are several software/workflows designed to make these processes as easy and hands-off as possible.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14171981" name="Title 1"/>
          <p:cNvSpPr>
            <a:spLocks noGrp="1"/>
          </p:cNvSpPr>
          <p:nvPr>
            <p:ph type="title"/>
          </p:nvPr>
        </p:nvSpPr>
        <p:spPr bwMode="auto"/>
        <p:txBody>
          <a:bodyPr/>
          <a:lstStyle/>
          <a:p>
            <a:pPr>
              <a:defRPr/>
            </a:pPr>
            <a:r>
              <a:rPr lang="en-US"/>
              <a:t>Upcoming workshop</a:t>
            </a:r>
            <a:endParaRPr/>
          </a:p>
        </p:txBody>
      </p:sp>
      <p:sp>
        <p:nvSpPr>
          <p:cNvPr id="555513788" name="Text Placeholder 2"/>
          <p:cNvSpPr>
            <a:spLocks noGrp="1"/>
          </p:cNvSpPr>
          <p:nvPr>
            <p:ph type="body" idx="1"/>
          </p:nvPr>
        </p:nvSpPr>
        <p:spPr bwMode="auto"/>
        <p:txBody>
          <a:bodyPr/>
          <a:lstStyle/>
          <a:p>
            <a:pPr>
              <a:defRPr/>
            </a:pPr>
            <a:r>
              <a:rPr lang="en-US"/>
              <a:t>This was part one of a two-part series on genome assembly and variant calling. This PowerPoint will be posted on the </a:t>
            </a:r>
            <a:r>
              <a:rPr lang="en-US" u="sng">
                <a:hlinkClick r:id="rId3" tooltip=""/>
              </a:rPr>
              <a:t>DVA Slack group</a:t>
            </a:r>
            <a:r>
              <a:rPr lang="en-US"/>
              <a:t>.</a:t>
            </a:r>
            <a:endParaRPr/>
          </a:p>
          <a:p>
            <a:pPr>
              <a:defRPr/>
            </a:pPr>
            <a:endParaRPr lang="en-US"/>
          </a:p>
          <a:p>
            <a:pPr>
              <a:defRPr/>
            </a:pPr>
            <a:r>
              <a:rPr lang="en-US"/>
              <a:t>In the next few weeks, we will also post a document with instructions on installing some of the tools mentioned in this presentation along with some example data and commands to test these tools.</a:t>
            </a:r>
            <a:endParaRPr/>
          </a:p>
          <a:p>
            <a:pPr>
              <a:defRPr/>
            </a:pPr>
            <a:endParaRPr lang="en-US"/>
          </a:p>
          <a:p>
            <a:pPr>
              <a:defRPr/>
            </a:pPr>
            <a:r>
              <a:rPr lang="en-US"/>
              <a:t>In January, we will host part two of this workshop where we will execute the above-mentioned commands and more. Be on the lookout for more details.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30166989" name="Content Placeholder 2"/>
          <p:cNvSpPr>
            <a:spLocks noGrp="1"/>
          </p:cNvSpPr>
          <p:nvPr>
            <p:ph idx="1"/>
          </p:nvPr>
        </p:nvSpPr>
        <p:spPr bwMode="auto"/>
        <p:txBody>
          <a:bodyPr>
            <a:normAutofit lnSpcReduction="10000"/>
          </a:bodyPr>
          <a:lstStyle/>
          <a:p>
            <a:pPr>
              <a:defRPr/>
            </a:pPr>
            <a:r>
              <a:rPr lang="en-US"/>
              <a:t>How does sequencing work? </a:t>
            </a:r>
            <a:endParaRPr/>
          </a:p>
          <a:p>
            <a:pPr lvl="1">
              <a:defRPr/>
            </a:pPr>
            <a:r>
              <a:rPr lang="en-US"/>
              <a:t>There are </a:t>
            </a:r>
            <a:r>
              <a:rPr lang="en-US" u="sng">
                <a:hlinkClick r:id="rId3" tooltip=""/>
              </a:rPr>
              <a:t>several </a:t>
            </a:r>
            <a:r>
              <a:rPr lang="en-US"/>
              <a:t> </a:t>
            </a:r>
            <a:r>
              <a:rPr lang="en-US" u="sng">
                <a:hlinkClick r:id="rId4" tooltip=""/>
              </a:rPr>
              <a:t>great</a:t>
            </a:r>
            <a:r>
              <a:rPr lang="en-US"/>
              <a:t> </a:t>
            </a:r>
            <a:r>
              <a:rPr lang="en-US" u="sng">
                <a:hlinkClick r:id="rId5" tooltip=""/>
              </a:rPr>
              <a:t>videos</a:t>
            </a:r>
            <a:r>
              <a:rPr lang="en-US"/>
              <a:t> that explain the different sequencing technologies better than I ever can, I highly recommend checking out the animations.</a:t>
            </a:r>
            <a:endParaRPr/>
          </a:p>
          <a:p>
            <a:pPr>
              <a:defRPr/>
            </a:pPr>
            <a:r>
              <a:rPr lang="en-US"/>
              <a:t>What sequencing platform should I use? </a:t>
            </a:r>
            <a:endParaRPr/>
          </a:p>
          <a:p>
            <a:pPr lvl="1">
              <a:defRPr/>
            </a:pPr>
            <a:r>
              <a:rPr lang="en-US"/>
              <a:t>Illumina has a good comparison chart : </a:t>
            </a:r>
            <a:r>
              <a:rPr lang="en-US" u="sng">
                <a:hlinkClick r:id="rId6" tooltip=""/>
              </a:rPr>
              <a:t>https://www.illumina.com/systems/sequencing-platforms.html</a:t>
            </a:r>
            <a:endParaRPr lang="en-US"/>
          </a:p>
          <a:p>
            <a:pPr lvl="1">
              <a:defRPr/>
            </a:pPr>
            <a:r>
              <a:rPr lang="en-US"/>
              <a:t>For most microbial sequencing purposes, short-read sequencing like Illumina </a:t>
            </a:r>
            <a:r>
              <a:rPr lang="en-US"/>
              <a:t>MiSeq</a:t>
            </a:r>
            <a:r>
              <a:rPr lang="en-US"/>
              <a:t>/</a:t>
            </a:r>
            <a:r>
              <a:rPr lang="en-US"/>
              <a:t>NextSeq</a:t>
            </a:r>
            <a:r>
              <a:rPr lang="en-US"/>
              <a:t> will suffice</a:t>
            </a:r>
            <a:endParaRPr/>
          </a:p>
          <a:p>
            <a:pPr lvl="1">
              <a:defRPr/>
            </a:pPr>
            <a:r>
              <a:rPr lang="en-US"/>
              <a:t>For larger genomes (plants, humans, animals), Illumina </a:t>
            </a:r>
            <a:r>
              <a:rPr lang="en-US"/>
              <a:t>Novaseq</a:t>
            </a:r>
            <a:r>
              <a:rPr lang="en-US"/>
              <a:t> is used but long-read sequencing might also be useful. </a:t>
            </a:r>
            <a:endParaRPr/>
          </a:p>
          <a:p>
            <a:pPr lvl="1">
              <a:defRPr/>
            </a:pPr>
            <a:r>
              <a:rPr lang="en-US" b="1"/>
              <a:t>We will assume the files we are working with are </a:t>
            </a:r>
            <a:r>
              <a:rPr lang="en-US" b="1" u="sng"/>
              <a:t>Illumina Paired-end </a:t>
            </a:r>
            <a:r>
              <a:rPr lang="en-US" b="1"/>
              <a:t>sequencing data as those are the most common</a:t>
            </a:r>
            <a:endParaRPr/>
          </a:p>
        </p:txBody>
      </p:sp>
      <p:sp>
        <p:nvSpPr>
          <p:cNvPr id="691687996" name="Title 3"/>
          <p:cNvSpPr txBox="1"/>
          <p:nvPr/>
        </p:nvSpPr>
        <p:spPr bwMode="auto">
          <a:xfrm>
            <a:off x="415600" y="593367"/>
            <a:ext cx="11360800" cy="763600"/>
          </a:xfrm>
          <a:prstGeom prst="rect">
            <a:avLst/>
          </a:prstGeom>
        </p:spPr>
        <p:txBody>
          <a:bodyPr vert="horz" lIns="91440" tIns="45720" rIns="91440" bIns="45720" rtlCol="0" anchor="ctr">
            <a:normAutofit fontScale="92500"/>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Raw reads – what you get out of the sequencer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016698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3016698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3016698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3016698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3016698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3016698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3016698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0166989" grpId="0" build="p"/>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387268199" name="Content Placeholder 2"/>
          <p:cNvSpPr>
            <a:spLocks noGrp="1"/>
          </p:cNvSpPr>
          <p:nvPr>
            <p:ph idx="1"/>
          </p:nvPr>
        </p:nvSpPr>
        <p:spPr bwMode="auto"/>
        <p:txBody>
          <a:bodyPr/>
          <a:lstStyle/>
          <a:p>
            <a:pPr>
              <a:defRPr/>
            </a:pPr>
            <a:r>
              <a:rPr lang="en-US"/>
              <a:t>You get </a:t>
            </a:r>
            <a:r>
              <a:rPr lang="en-US" b="1"/>
              <a:t>two</a:t>
            </a:r>
            <a:r>
              <a:rPr lang="en-US"/>
              <a:t> large files with the extension </a:t>
            </a:r>
            <a:r>
              <a:rPr lang="en-US">
                <a:latin typeface="Consolas"/>
              </a:rPr>
              <a:t>.</a:t>
            </a:r>
            <a:r>
              <a:rPr lang="en-US">
                <a:latin typeface="Consolas"/>
              </a:rPr>
              <a:t>fastq</a:t>
            </a:r>
            <a:r>
              <a:rPr lang="en-US">
                <a:latin typeface="Consolas"/>
              </a:rPr>
              <a:t> </a:t>
            </a:r>
            <a:r>
              <a:rPr lang="en-US"/>
              <a:t>– paired end files</a:t>
            </a:r>
            <a:endParaRPr/>
          </a:p>
          <a:p>
            <a:pPr>
              <a:defRPr/>
            </a:pPr>
            <a:r>
              <a:rPr lang="en-US">
                <a:latin typeface="Consolas"/>
              </a:rPr>
              <a:t>.</a:t>
            </a:r>
            <a:r>
              <a:rPr lang="en-US">
                <a:latin typeface="Consolas"/>
              </a:rPr>
              <a:t>fastq</a:t>
            </a:r>
            <a:r>
              <a:rPr lang="en-US">
                <a:latin typeface="Consolas"/>
              </a:rPr>
              <a:t> </a:t>
            </a:r>
            <a:r>
              <a:rPr lang="en-US"/>
              <a:t>files are </a:t>
            </a:r>
            <a:r>
              <a:rPr lang="en-US" b="1"/>
              <a:t>plain-text files</a:t>
            </a:r>
            <a:r>
              <a:rPr lang="en-US"/>
              <a:t>. They can be viewed in a text editor. (</a:t>
            </a:r>
            <a:r>
              <a:rPr lang="en-US" u="sng">
                <a:hlinkClick r:id="rId3" tooltip=""/>
              </a:rPr>
              <a:t>notepad++</a:t>
            </a:r>
            <a:r>
              <a:rPr lang="en-US"/>
              <a:t>, </a:t>
            </a:r>
            <a:r>
              <a:rPr lang="en-US" u="sng">
                <a:hlinkClick r:id="rId4" tooltip=""/>
              </a:rPr>
              <a:t>sublime</a:t>
            </a:r>
            <a:r>
              <a:rPr lang="en-US"/>
              <a:t>)</a:t>
            </a:r>
            <a:endParaRPr lang="en-US">
              <a:latin typeface="Consolas"/>
            </a:endParaRPr>
          </a:p>
          <a:p>
            <a:pPr>
              <a:defRPr/>
            </a:pPr>
            <a:endParaRPr lang="en-US"/>
          </a:p>
        </p:txBody>
      </p:sp>
      <p:sp>
        <p:nvSpPr>
          <p:cNvPr id="2110949583" name="Title 3"/>
          <p:cNvSpPr txBox="1"/>
          <p:nvPr/>
        </p:nvSpPr>
        <p:spPr bwMode="auto">
          <a:xfrm>
            <a:off x="415600" y="593367"/>
            <a:ext cx="11360800" cy="763600"/>
          </a:xfrm>
          <a:prstGeom prst="rect">
            <a:avLst/>
          </a:prstGeom>
        </p:spPr>
        <p:txBody>
          <a:bodyPr vert="horz" lIns="91440" tIns="45720" rIns="91440" bIns="45720" rtlCol="0" anchor="ctr">
            <a:normAutofit fontScale="92500"/>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Raw reads – what you get out of the sequencer</a:t>
            </a:r>
            <a:endParaRPr/>
          </a:p>
        </p:txBody>
      </p:sp>
      <p:pic>
        <p:nvPicPr>
          <p:cNvPr id="442929034" name="Picture 2" descr="paired end illumina reads"/>
          <p:cNvPicPr>
            <a:picLocks noChangeAspect="1" noChangeArrowheads="1"/>
          </p:cNvPicPr>
          <p:nvPr/>
        </p:nvPicPr>
        <p:blipFill>
          <a:blip r:embed="rId5"/>
          <a:srcRect l="0" t="0" r="0" b="56522"/>
          <a:stretch/>
        </p:blipFill>
        <p:spPr bwMode="auto">
          <a:xfrm>
            <a:off x="1049110" y="3593990"/>
            <a:ext cx="4950985" cy="2409754"/>
          </a:xfrm>
          <a:prstGeom prst="rect">
            <a:avLst/>
          </a:prstGeom>
          <a:noFill/>
        </p:spPr>
      </p:pic>
      <p:pic>
        <p:nvPicPr>
          <p:cNvPr id="415235096" name="Picture 4" descr="paired end illumina reads"/>
          <p:cNvPicPr>
            <a:picLocks noChangeAspect="1" noChangeArrowheads="1"/>
          </p:cNvPicPr>
          <p:nvPr/>
        </p:nvPicPr>
        <p:blipFill>
          <a:blip r:embed="rId5"/>
          <a:srcRect l="0" t="42551" r="0" b="25101"/>
          <a:stretch/>
        </p:blipFill>
        <p:spPr bwMode="auto">
          <a:xfrm>
            <a:off x="6000095" y="3681707"/>
            <a:ext cx="5091975" cy="1843913"/>
          </a:xfrm>
          <a:prstGeom prst="rect">
            <a:avLst/>
          </a:prstGeom>
          <a:noFill/>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47109243" name="Content Placeholder 2"/>
          <p:cNvSpPr>
            <a:spLocks noGrp="1"/>
          </p:cNvSpPr>
          <p:nvPr>
            <p:ph idx="1"/>
          </p:nvPr>
        </p:nvSpPr>
        <p:spPr bwMode="auto"/>
        <p:txBody>
          <a:bodyPr/>
          <a:lstStyle/>
          <a:p>
            <a:pPr>
              <a:defRPr/>
            </a:pPr>
            <a:r>
              <a:rPr lang="en-US"/>
              <a:t>You get </a:t>
            </a:r>
            <a:r>
              <a:rPr lang="en-US" b="1"/>
              <a:t>two</a:t>
            </a:r>
            <a:r>
              <a:rPr lang="en-US"/>
              <a:t> large files with the extension </a:t>
            </a:r>
            <a:r>
              <a:rPr lang="en-US">
                <a:latin typeface="Consolas"/>
              </a:rPr>
              <a:t>.</a:t>
            </a:r>
            <a:r>
              <a:rPr lang="en-US">
                <a:latin typeface="Consolas"/>
              </a:rPr>
              <a:t>fastq</a:t>
            </a:r>
            <a:r>
              <a:rPr lang="en-US">
                <a:latin typeface="Consolas"/>
              </a:rPr>
              <a:t> </a:t>
            </a:r>
            <a:r>
              <a:rPr lang="en-US"/>
              <a:t>– paired end files</a:t>
            </a:r>
            <a:endParaRPr/>
          </a:p>
          <a:p>
            <a:pPr>
              <a:defRPr/>
            </a:pPr>
            <a:r>
              <a:rPr lang="en-US">
                <a:latin typeface="Consolas"/>
              </a:rPr>
              <a:t>.</a:t>
            </a:r>
            <a:r>
              <a:rPr lang="en-US">
                <a:latin typeface="Consolas"/>
              </a:rPr>
              <a:t>fastq</a:t>
            </a:r>
            <a:r>
              <a:rPr lang="en-US">
                <a:latin typeface="Consolas"/>
              </a:rPr>
              <a:t> </a:t>
            </a:r>
            <a:r>
              <a:rPr lang="en-US"/>
              <a:t>files are </a:t>
            </a:r>
            <a:r>
              <a:rPr lang="en-US" b="1"/>
              <a:t>plain-text files</a:t>
            </a:r>
            <a:r>
              <a:rPr lang="en-US"/>
              <a:t>. They can be viewed in a text editor. (</a:t>
            </a:r>
            <a:r>
              <a:rPr lang="en-US" u="sng">
                <a:hlinkClick r:id="rId3" tooltip=""/>
              </a:rPr>
              <a:t>notepad++</a:t>
            </a:r>
            <a:r>
              <a:rPr lang="en-US"/>
              <a:t>, </a:t>
            </a:r>
            <a:r>
              <a:rPr lang="en-US" u="sng">
                <a:hlinkClick r:id="rId4" tooltip=""/>
              </a:rPr>
              <a:t>sublime</a:t>
            </a:r>
            <a:r>
              <a:rPr lang="en-US"/>
              <a:t>)</a:t>
            </a:r>
            <a:endParaRPr lang="en-US">
              <a:latin typeface="Consolas"/>
            </a:endParaRPr>
          </a:p>
          <a:p>
            <a:pPr>
              <a:defRPr/>
            </a:pPr>
            <a:endParaRPr lang="en-US"/>
          </a:p>
        </p:txBody>
      </p:sp>
      <p:pic>
        <p:nvPicPr>
          <p:cNvPr id="1590066971" name="Picture 3" descr="Graphical user interface, application&#10;&#10;Description automatically generated"/>
          <p:cNvPicPr>
            <a:picLocks noChangeAspect="1"/>
          </p:cNvPicPr>
          <p:nvPr/>
        </p:nvPicPr>
        <p:blipFill>
          <a:blip r:embed="rId5"/>
          <a:stretch/>
        </p:blipFill>
        <p:spPr bwMode="auto">
          <a:xfrm>
            <a:off x="271848" y="3429000"/>
            <a:ext cx="11648303" cy="2177961"/>
          </a:xfrm>
          <a:prstGeom prst="rect">
            <a:avLst/>
          </a:prstGeom>
        </p:spPr>
      </p:pic>
      <p:sp>
        <p:nvSpPr>
          <p:cNvPr id="1098398364" name="Title 3"/>
          <p:cNvSpPr txBox="1"/>
          <p:nvPr/>
        </p:nvSpPr>
        <p:spPr bwMode="auto">
          <a:xfrm>
            <a:off x="415600" y="593367"/>
            <a:ext cx="11360800" cy="763600"/>
          </a:xfrm>
          <a:prstGeom prst="rect">
            <a:avLst/>
          </a:prstGeom>
        </p:spPr>
        <p:txBody>
          <a:bodyPr vert="horz" lIns="91440" tIns="45720" rIns="91440" bIns="45720" rtlCol="0" anchor="ctr">
            <a:normAutofit fontScale="92500"/>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Raw reads – what you get out of the sequencer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2953607" name="Content Placeholder 2"/>
          <p:cNvSpPr>
            <a:spLocks noGrp="1"/>
          </p:cNvSpPr>
          <p:nvPr>
            <p:ph idx="1"/>
          </p:nvPr>
        </p:nvSpPr>
        <p:spPr bwMode="auto"/>
        <p:txBody>
          <a:bodyPr/>
          <a:lstStyle/>
          <a:p>
            <a:pPr>
              <a:defRPr/>
            </a:pPr>
            <a:r>
              <a:rPr lang="en-US"/>
              <a:t>You get </a:t>
            </a:r>
            <a:r>
              <a:rPr lang="en-US" b="1"/>
              <a:t>two</a:t>
            </a:r>
            <a:r>
              <a:rPr lang="en-US"/>
              <a:t> large files with the extension </a:t>
            </a:r>
            <a:r>
              <a:rPr lang="en-US">
                <a:latin typeface="Consolas"/>
              </a:rPr>
              <a:t>.</a:t>
            </a:r>
            <a:r>
              <a:rPr lang="en-US">
                <a:latin typeface="Consolas"/>
              </a:rPr>
              <a:t>fastq</a:t>
            </a:r>
            <a:r>
              <a:rPr lang="en-US">
                <a:latin typeface="Consolas"/>
              </a:rPr>
              <a:t> </a:t>
            </a:r>
            <a:r>
              <a:rPr lang="en-US"/>
              <a:t>– paired end files</a:t>
            </a:r>
            <a:endParaRPr/>
          </a:p>
          <a:p>
            <a:pPr>
              <a:defRPr/>
            </a:pPr>
            <a:r>
              <a:rPr lang="en-US">
                <a:latin typeface="Consolas"/>
              </a:rPr>
              <a:t>.</a:t>
            </a:r>
            <a:r>
              <a:rPr lang="en-US">
                <a:latin typeface="Consolas"/>
              </a:rPr>
              <a:t>fastq</a:t>
            </a:r>
            <a:r>
              <a:rPr lang="en-US">
                <a:latin typeface="Consolas"/>
              </a:rPr>
              <a:t> </a:t>
            </a:r>
            <a:r>
              <a:rPr lang="en-US"/>
              <a:t>files are </a:t>
            </a:r>
            <a:r>
              <a:rPr lang="en-US" b="1"/>
              <a:t>plain-text files</a:t>
            </a:r>
            <a:r>
              <a:rPr lang="en-US"/>
              <a:t>. They can be viewed in a text editor. (</a:t>
            </a:r>
            <a:r>
              <a:rPr lang="en-US" u="sng">
                <a:hlinkClick r:id="rId3" tooltip=""/>
              </a:rPr>
              <a:t>notepad++</a:t>
            </a:r>
            <a:r>
              <a:rPr lang="en-US"/>
              <a:t>, </a:t>
            </a:r>
            <a:r>
              <a:rPr lang="en-US" u="sng">
                <a:hlinkClick r:id="rId4" tooltip=""/>
              </a:rPr>
              <a:t>sublime</a:t>
            </a:r>
            <a:r>
              <a:rPr lang="en-US"/>
              <a:t>)</a:t>
            </a:r>
            <a:endParaRPr lang="en-US">
              <a:latin typeface="Consolas"/>
            </a:endParaRPr>
          </a:p>
          <a:p>
            <a:pPr>
              <a:defRPr/>
            </a:pPr>
            <a:endParaRPr lang="en-US"/>
          </a:p>
        </p:txBody>
      </p:sp>
      <p:sp>
        <p:nvSpPr>
          <p:cNvPr id="1025478036" name="TextBox 5"/>
          <p:cNvSpPr txBox="1"/>
          <p:nvPr/>
        </p:nvSpPr>
        <p:spPr bwMode="auto">
          <a:xfrm>
            <a:off x="1209923" y="3317681"/>
            <a:ext cx="9772153" cy="2677656"/>
          </a:xfrm>
          <a:prstGeom prst="rect">
            <a:avLst/>
          </a:prstGeom>
          <a:solidFill>
            <a:schemeClr val="bg2">
              <a:lumMod val="90000"/>
            </a:schemeClr>
          </a:solidFill>
          <a:ln>
            <a:solidFill>
              <a:schemeClr val="tx1"/>
            </a:solidFill>
          </a:ln>
        </p:spPr>
        <p:txBody>
          <a:bodyPr wrap="square" rtlCol="0">
            <a:spAutoFit/>
          </a:bodyPr>
          <a:lstStyle/>
          <a:p>
            <a:pPr>
              <a:defRPr/>
            </a:pPr>
            <a:r>
              <a:rPr lang="en-US" sz="1400">
                <a:latin typeface="Consolas"/>
              </a:rPr>
              <a:t>@NB501145:172:HLWCFAFXY:1:11101:19388:1080 1:N:0:CGAGGCTG+NTCCTTAC</a:t>
            </a:r>
            <a:endParaRPr/>
          </a:p>
          <a:p>
            <a:pPr>
              <a:defRPr/>
            </a:pPr>
            <a:r>
              <a:rPr lang="en-US" sz="1400">
                <a:latin typeface="Consolas"/>
              </a:rPr>
              <a:t>CCATGAGTGACCCCAAGCTCAAGCCCTGCCCGCTCTGCAGCAGCACGAACATTCGAATGCTGGAACCCGAGCTGCTCGACACCGCTGCCTGGAACTGTGCCATTGAATGCCAGGACTGCCAGGTTCACATCGGGCCGTCCTACTGCGAG</a:t>
            </a:r>
            <a:endParaRPr/>
          </a:p>
          <a:p>
            <a:pPr>
              <a:defRPr/>
            </a:pPr>
            <a:r>
              <a:rPr lang="en-US" sz="1400">
                <a:latin typeface="Consolas"/>
              </a:rPr>
              <a:t>+</a:t>
            </a:r>
            <a:endParaRPr/>
          </a:p>
          <a:p>
            <a:pPr>
              <a:defRPr/>
            </a:pPr>
            <a:r>
              <a:rPr lang="en-US" sz="1400">
                <a:latin typeface="Consolas"/>
              </a:rPr>
              <a:t>AA/AA/EEEAAEEAE/EEEAAAAEEEEEEEEEE/EEEEEEAEEEAEE/E&lt;E/EEEEEAEEEEEE/EAEEAEE&lt;EEEEEAEEEEA/&lt;EAAAAE/EEEEEEAEEAEE&lt;AEEEE/EEAEEEEEAEEE/EEEEEAEEEEAEAAE&lt;&lt;E&lt;EEE/E</a:t>
            </a:r>
            <a:endParaRPr/>
          </a:p>
          <a:p>
            <a:pPr>
              <a:defRPr/>
            </a:pPr>
            <a:r>
              <a:rPr lang="en-US" sz="1400">
                <a:latin typeface="Consolas"/>
              </a:rPr>
              <a:t>@NB501145:172:HLWCFAFXY:1:11101:6231:1084 1:N:0:CGAGGCTG+NTCCTTAC</a:t>
            </a:r>
            <a:endParaRPr/>
          </a:p>
          <a:p>
            <a:pPr>
              <a:defRPr/>
            </a:pPr>
            <a:r>
              <a:rPr lang="en-US" sz="1400">
                <a:latin typeface="Consolas"/>
              </a:rPr>
              <a:t>TACCTGGCCAGGGCCGGGCGCGAGATCCACCTGAAGGCCGGGCAGAAGATGGTGATCGAGGCTGACAGCGAACTGACGGTGAAGGCCGGCGGCAGCTTCATCCGGCTTGACGCAAGCGGCATCGCCATCAGCGGCCCGCTGGCACGGAT</a:t>
            </a:r>
            <a:endParaRPr/>
          </a:p>
          <a:p>
            <a:pPr>
              <a:defRPr/>
            </a:pPr>
            <a:r>
              <a:rPr lang="en-US" sz="1400">
                <a:latin typeface="Consolas"/>
              </a:rPr>
              <a:t>+</a:t>
            </a:r>
            <a:endParaRPr/>
          </a:p>
          <a:p>
            <a:pPr>
              <a:defRPr/>
            </a:pPr>
            <a:r>
              <a:rPr lang="en-US" sz="1400">
                <a:latin typeface="Consolas"/>
              </a:rPr>
              <a:t>AAAAAEEEEEEEEEEEEEEEEEEEEEEEAEEEEEEEEEEEEEEEEEEEEEEEEEAEEEEEEEEE/EEEEEE/EEEAEEEEAAAEEEEEEEEEEEEEEAAEEAEEEEEAEEAEE/AEAEEEEAEEEAEAEEAEEE&lt;A&lt;AE/AEEE&lt;AEAA</a:t>
            </a:r>
            <a:endParaRPr/>
          </a:p>
        </p:txBody>
      </p:sp>
      <p:sp>
        <p:nvSpPr>
          <p:cNvPr id="1533613190" name="Title 3"/>
          <p:cNvSpPr txBox="1"/>
          <p:nvPr/>
        </p:nvSpPr>
        <p:spPr bwMode="auto">
          <a:xfrm>
            <a:off x="415600" y="593367"/>
            <a:ext cx="11360800" cy="763600"/>
          </a:xfrm>
          <a:prstGeom prst="rect">
            <a:avLst/>
          </a:prstGeom>
        </p:spPr>
        <p:txBody>
          <a:bodyPr vert="horz" lIns="91440" tIns="45720" rIns="91440" bIns="45720" rtlCol="0" anchor="ctr">
            <a:normAutofit fontScale="92500"/>
          </a:bodyPr>
          <a:lstStyle>
            <a:lvl1pPr algn="l" defTabSz="914400" rtl="0">
              <a:lnSpc>
                <a:spcPct val="90000"/>
              </a:lnSpc>
              <a:spcBef>
                <a:spcPts val="0"/>
              </a:spcBef>
              <a:buNone/>
              <a:defRPr sz="4400">
                <a:solidFill>
                  <a:schemeClr val="tx1"/>
                </a:solidFill>
                <a:latin typeface="+mj-lt"/>
                <a:ea typeface="+mj-ea"/>
                <a:cs typeface="+mj-cs"/>
              </a:defRPr>
            </a:lvl1pPr>
          </a:lstStyle>
          <a:p>
            <a:pPr>
              <a:defRPr/>
            </a:pPr>
            <a:r>
              <a:rPr lang="en-US"/>
              <a:t>Raw reads – what you get out of the sequencer</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Product Sans"/>
        <a:ea typeface="Arial"/>
        <a:cs typeface="Arial"/>
      </a:majorFont>
      <a:minorFont>
        <a:latin typeface="Garamond"/>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ONLYOFFICE/9.0.4.50</Application>
  <PresentationFormat>On-screen Show (4:3)</PresentationFormat>
  <Paragraphs>0</Paragraphs>
  <Slides>53</Slides>
  <Notes>53</Notes>
  <HiddenSlides>0</HiddenSlides>
  <MMClips>2</MMClips>
  <ScaleCrop>0</ScaleCrop>
  <HeadingPairs>
    <vt:vector size="4" baseType="variant">
      <vt:variant>
        <vt:lpstr>Theme</vt:lpstr>
      </vt:variant>
      <vt:variant>
        <vt:i4>1</vt:i4>
      </vt:variant>
      <vt:variant>
        <vt:lpstr>Slide Titles</vt:lpstr>
      </vt:variant>
      <vt:variant>
        <vt:i4>53</vt:i4>
      </vt:variant>
    </vt:vector>
  </HeadingPairs>
  <TitlesOfParts>
    <vt:vector size="54"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DVA workshop</dc:title>
  <dc:creator>Raghuram, Vishnu</dc:creator>
  <cp:lastModifiedBy/>
  <cp:revision>89</cp:revision>
  <dcterms:created xsi:type="dcterms:W3CDTF">2021-10-18T14:14:03Z</dcterms:created>
  <dcterms:modified xsi:type="dcterms:W3CDTF">2025-10-15T16:23:24Z</dcterms:modified>
</cp:coreProperties>
</file>