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9" r:id="rId3"/>
    <p:sldId id="261" r:id="rId4"/>
    <p:sldId id="260"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B097D79-3DE4-4733-ACBD-8970007D938A}" type="datetimeFigureOut">
              <a:rPr lang="en-IN" smtClean="0"/>
              <a:t>08-05-2023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219605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097D79-3DE4-4733-ACBD-8970007D938A}"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266125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B097D79-3DE4-4733-ACBD-8970007D938A}" type="datetimeFigureOut">
              <a:rPr lang="en-IN" smtClean="0"/>
              <a:t>08-05-2023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3607603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B097D79-3DE4-4733-ACBD-8970007D938A}" type="datetimeFigureOut">
              <a:rPr lang="en-IN" smtClean="0"/>
              <a:t>08-05-2023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FD32647-04DA-406F-A680-4239389F4D7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1378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B097D79-3DE4-4733-ACBD-8970007D938A}" type="datetimeFigureOut">
              <a:rPr lang="en-IN" smtClean="0"/>
              <a:t>08-05-2023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823480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097D79-3DE4-4733-ACBD-8970007D938A}"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1328077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097D79-3DE4-4733-ACBD-8970007D938A}"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2244732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97D79-3DE4-4733-ACBD-8970007D938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4141933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B097D79-3DE4-4733-ACBD-8970007D938A}" type="datetimeFigureOut">
              <a:rPr lang="en-IN" smtClean="0"/>
              <a:t>08-05-2023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386466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97D79-3DE4-4733-ACBD-8970007D938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188418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B097D79-3DE4-4733-ACBD-8970007D938A}" type="datetimeFigureOut">
              <a:rPr lang="en-IN" smtClean="0"/>
              <a:t>08-05-2023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52211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097D79-3DE4-4733-ACBD-8970007D938A}"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383139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097D79-3DE4-4733-ACBD-8970007D938A}"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201465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097D79-3DE4-4733-ACBD-8970007D938A}"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406364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97D79-3DE4-4733-ACBD-8970007D938A}" type="datetimeFigureOut">
              <a:rPr lang="en-IN" smtClean="0"/>
              <a:t>08-05-2023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37105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097D79-3DE4-4733-ACBD-8970007D938A}"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236138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097D79-3DE4-4733-ACBD-8970007D938A}"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D32647-04DA-406F-A680-4239389F4D74}" type="slidenum">
              <a:rPr lang="en-IN" smtClean="0"/>
              <a:t>‹#›</a:t>
            </a:fld>
            <a:endParaRPr lang="en-IN"/>
          </a:p>
        </p:txBody>
      </p:sp>
    </p:spTree>
    <p:extLst>
      <p:ext uri="{BB962C8B-B14F-4D97-AF65-F5344CB8AC3E}">
        <p14:creationId xmlns:p14="http://schemas.microsoft.com/office/powerpoint/2010/main" val="283003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097D79-3DE4-4733-ACBD-8970007D938A}" type="datetimeFigureOut">
              <a:rPr lang="en-IN" smtClean="0"/>
              <a:t>08-05-2023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D32647-04DA-406F-A680-4239389F4D74}" type="slidenum">
              <a:rPr lang="en-IN" smtClean="0"/>
              <a:t>‹#›</a:t>
            </a:fld>
            <a:endParaRPr lang="en-IN"/>
          </a:p>
        </p:txBody>
      </p:sp>
    </p:spTree>
    <p:extLst>
      <p:ext uri="{BB962C8B-B14F-4D97-AF65-F5344CB8AC3E}">
        <p14:creationId xmlns:p14="http://schemas.microsoft.com/office/powerpoint/2010/main" val="342015844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C103-E042-59A2-05BD-554A3AD631D5}"/>
              </a:ext>
            </a:extLst>
          </p:cNvPr>
          <p:cNvSpPr>
            <a:spLocks noGrp="1"/>
          </p:cNvSpPr>
          <p:nvPr>
            <p:ph type="ctrTitle"/>
          </p:nvPr>
        </p:nvSpPr>
        <p:spPr/>
        <p:txBody>
          <a:bodyPr/>
          <a:lstStyle/>
          <a:p>
            <a:r>
              <a:rPr lang="en-IN" dirty="0">
                <a:solidFill>
                  <a:schemeClr val="bg1"/>
                </a:solidFill>
              </a:rPr>
              <a:t>Online voting system</a:t>
            </a:r>
          </a:p>
        </p:txBody>
      </p:sp>
      <p:sp>
        <p:nvSpPr>
          <p:cNvPr id="3" name="Subtitle 2">
            <a:extLst>
              <a:ext uri="{FF2B5EF4-FFF2-40B4-BE49-F238E27FC236}">
                <a16:creationId xmlns:a16="http://schemas.microsoft.com/office/drawing/2014/main" id="{B7A5ECF2-6E75-7E69-51C6-A521EE9C11B6}"/>
              </a:ext>
            </a:extLst>
          </p:cNvPr>
          <p:cNvSpPr>
            <a:spLocks noGrp="1"/>
          </p:cNvSpPr>
          <p:nvPr>
            <p:ph type="subTitle" idx="1"/>
          </p:nvPr>
        </p:nvSpPr>
        <p:spPr/>
        <p:txBody>
          <a:bodyPr/>
          <a:lstStyle/>
          <a:p>
            <a:r>
              <a:rPr lang="en-IN" dirty="0">
                <a:solidFill>
                  <a:schemeClr val="bg1"/>
                </a:solidFill>
              </a:rPr>
              <a:t>EXERCISE NO :15</a:t>
            </a:r>
          </a:p>
        </p:txBody>
      </p:sp>
    </p:spTree>
    <p:extLst>
      <p:ext uri="{BB962C8B-B14F-4D97-AF65-F5344CB8AC3E}">
        <p14:creationId xmlns:p14="http://schemas.microsoft.com/office/powerpoint/2010/main" val="423516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68B264-E643-208E-F493-901BB5E86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110" y="778077"/>
            <a:ext cx="4706740" cy="2650923"/>
          </a:xfrm>
          <a:prstGeom prst="ellipse">
            <a:avLst/>
          </a:prstGeom>
          <a:ln>
            <a:noFill/>
          </a:ln>
          <a:effectLst>
            <a:softEdge rad="112500"/>
          </a:effectLst>
        </p:spPr>
      </p:pic>
      <p:sp>
        <p:nvSpPr>
          <p:cNvPr id="6" name="TextBox 5">
            <a:extLst>
              <a:ext uri="{FF2B5EF4-FFF2-40B4-BE49-F238E27FC236}">
                <a16:creationId xmlns:a16="http://schemas.microsoft.com/office/drawing/2014/main" id="{1C5D817C-3CD1-D244-B48A-FECB74D182DB}"/>
              </a:ext>
            </a:extLst>
          </p:cNvPr>
          <p:cNvSpPr txBox="1"/>
          <p:nvPr/>
        </p:nvSpPr>
        <p:spPr>
          <a:xfrm>
            <a:off x="1212783" y="3428999"/>
            <a:ext cx="9981398" cy="1754326"/>
          </a:xfrm>
          <a:prstGeom prst="rect">
            <a:avLst/>
          </a:prstGeom>
          <a:noFill/>
        </p:spPr>
        <p:txBody>
          <a:bodyPr wrap="square" rtlCol="0">
            <a:spAutoFit/>
          </a:bodyPr>
          <a:lstStyle/>
          <a:p>
            <a:pPr marL="285750" indent="-285750">
              <a:buFont typeface="Wingdings" panose="05000000000000000000" pitchFamily="2" charset="2"/>
              <a:buChar char="Ø"/>
            </a:pPr>
            <a:r>
              <a:rPr lang="en-GB" dirty="0"/>
              <a:t>The future of democracy is digital."</a:t>
            </a:r>
          </a:p>
          <a:p>
            <a:pPr marL="285750" indent="-285750">
              <a:buFont typeface="Wingdings" panose="05000000000000000000" pitchFamily="2" charset="2"/>
              <a:buChar char="Ø"/>
            </a:pPr>
            <a:r>
              <a:rPr lang="en-GB" dirty="0"/>
              <a:t>""Voting is not only our right, it is our power."</a:t>
            </a:r>
          </a:p>
          <a:p>
            <a:pPr marL="285750" indent="-285750">
              <a:buFont typeface="Wingdings" panose="05000000000000000000" pitchFamily="2" charset="2"/>
              <a:buChar char="Ø"/>
            </a:pPr>
            <a:r>
              <a:rPr lang="en-GB" dirty="0"/>
              <a:t>"The ballot is stronger than the bullet."</a:t>
            </a:r>
          </a:p>
          <a:p>
            <a:pPr marL="285750" indent="-285750">
              <a:buFont typeface="Wingdings" panose="05000000000000000000" pitchFamily="2" charset="2"/>
              <a:buChar char="Ø"/>
            </a:pPr>
            <a:r>
              <a:rPr lang="en-GB" dirty="0"/>
              <a:t>""The vote is precious. It is almost sacred. It is the most powerful non-violent tool we have in a democratic society."</a:t>
            </a:r>
          </a:p>
          <a:p>
            <a:endParaRPr lang="en-IN" dirty="0"/>
          </a:p>
        </p:txBody>
      </p:sp>
    </p:spTree>
    <p:extLst>
      <p:ext uri="{BB962C8B-B14F-4D97-AF65-F5344CB8AC3E}">
        <p14:creationId xmlns:p14="http://schemas.microsoft.com/office/powerpoint/2010/main" val="259696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48531-C43D-2149-EA39-44DD4A9AC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010" y="726966"/>
            <a:ext cx="3801979" cy="190099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4" name="TextBox 3">
            <a:extLst>
              <a:ext uri="{FF2B5EF4-FFF2-40B4-BE49-F238E27FC236}">
                <a16:creationId xmlns:a16="http://schemas.microsoft.com/office/drawing/2014/main" id="{D7B1946B-D5B6-108C-E232-7D67915AF1BD}"/>
              </a:ext>
            </a:extLst>
          </p:cNvPr>
          <p:cNvSpPr txBox="1"/>
          <p:nvPr/>
        </p:nvSpPr>
        <p:spPr>
          <a:xfrm>
            <a:off x="1187115" y="2858051"/>
            <a:ext cx="9817768" cy="4247317"/>
          </a:xfrm>
          <a:prstGeom prst="rect">
            <a:avLst/>
          </a:prstGeom>
          <a:noFill/>
        </p:spPr>
        <p:txBody>
          <a:bodyPr wrap="square" rtlCol="0">
            <a:spAutoFit/>
          </a:bodyPr>
          <a:lstStyle/>
          <a:p>
            <a:r>
              <a:rPr lang="en-GB" b="1" dirty="0"/>
              <a:t>Accessibility: </a:t>
            </a:r>
            <a:r>
              <a:rPr lang="en-GB" dirty="0"/>
              <a:t>Online voting systems allow voters to cast their votes from anywhere, at any time, using a computer or mobile device with an internet connection. This increases voter accessibility, especially for those who have difficulty traveling to a polling station.</a:t>
            </a:r>
          </a:p>
          <a:p>
            <a:endParaRPr lang="en-GB" dirty="0"/>
          </a:p>
          <a:p>
            <a:endParaRPr lang="en-GB" dirty="0"/>
          </a:p>
          <a:p>
            <a:r>
              <a:rPr lang="en-GB" b="1" dirty="0"/>
              <a:t>Security: </a:t>
            </a:r>
            <a:r>
              <a:rPr lang="en-GB" dirty="0"/>
              <a:t>Online voting systems have robust security measures to ensure that the voting process is safe and secure. These security measures include encryption, multi-factor authentication, and monitoring systems to detect and prevent hacking or fraud.</a:t>
            </a:r>
          </a:p>
          <a:p>
            <a:endParaRPr lang="en-GB" dirty="0"/>
          </a:p>
          <a:p>
            <a:r>
              <a:rPr lang="en-GB" b="1" dirty="0"/>
              <a:t>Transparency: </a:t>
            </a:r>
            <a:r>
              <a:rPr lang="en-GB" dirty="0"/>
              <a:t>Online voting systems offer transparency and auditability of the voting process. The system should allow for the verification of votes cast and the ability to track any changes made to the voting records.</a:t>
            </a:r>
          </a:p>
          <a:p>
            <a:endParaRPr lang="en-GB" dirty="0"/>
          </a:p>
          <a:p>
            <a:endParaRPr lang="en-GB" dirty="0"/>
          </a:p>
        </p:txBody>
      </p:sp>
    </p:spTree>
    <p:extLst>
      <p:ext uri="{BB962C8B-B14F-4D97-AF65-F5344CB8AC3E}">
        <p14:creationId xmlns:p14="http://schemas.microsoft.com/office/powerpoint/2010/main" val="59054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4FBE8C-5B69-61FD-874A-9E4F992F6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537" y="1277232"/>
            <a:ext cx="3751462" cy="2746128"/>
          </a:xfrm>
          <a:prstGeom prst="rect">
            <a:avLst/>
          </a:prstGeom>
        </p:spPr>
      </p:pic>
      <p:pic>
        <p:nvPicPr>
          <p:cNvPr id="11" name="Picture 10">
            <a:extLst>
              <a:ext uri="{FF2B5EF4-FFF2-40B4-BE49-F238E27FC236}">
                <a16:creationId xmlns:a16="http://schemas.microsoft.com/office/drawing/2014/main" id="{C8FBA202-E14D-AC45-52EE-B035C7C4E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942" y="1277232"/>
            <a:ext cx="4653618" cy="2746128"/>
          </a:xfrm>
          <a:prstGeom prst="rect">
            <a:avLst/>
          </a:prstGeom>
        </p:spPr>
      </p:pic>
      <p:pic>
        <p:nvPicPr>
          <p:cNvPr id="13" name="Picture 12">
            <a:extLst>
              <a:ext uri="{FF2B5EF4-FFF2-40B4-BE49-F238E27FC236}">
                <a16:creationId xmlns:a16="http://schemas.microsoft.com/office/drawing/2014/main" id="{A224D72B-9B56-5677-F018-771CA14C6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111" y="4329040"/>
            <a:ext cx="7601912" cy="2216138"/>
          </a:xfrm>
          <a:prstGeom prst="rect">
            <a:avLst/>
          </a:prstGeom>
        </p:spPr>
      </p:pic>
      <p:sp>
        <p:nvSpPr>
          <p:cNvPr id="14" name="TextBox 13">
            <a:extLst>
              <a:ext uri="{FF2B5EF4-FFF2-40B4-BE49-F238E27FC236}">
                <a16:creationId xmlns:a16="http://schemas.microsoft.com/office/drawing/2014/main" id="{64044D07-C867-17D9-C188-71C94D2010B6}"/>
              </a:ext>
            </a:extLst>
          </p:cNvPr>
          <p:cNvSpPr txBox="1"/>
          <p:nvPr/>
        </p:nvSpPr>
        <p:spPr>
          <a:xfrm>
            <a:off x="4995512" y="602220"/>
            <a:ext cx="4379495" cy="369332"/>
          </a:xfrm>
          <a:prstGeom prst="rect">
            <a:avLst/>
          </a:prstGeom>
          <a:noFill/>
        </p:spPr>
        <p:txBody>
          <a:bodyPr wrap="square" rtlCol="0">
            <a:spAutoFit/>
          </a:bodyPr>
          <a:lstStyle/>
          <a:p>
            <a:r>
              <a:rPr lang="en-IN" dirty="0"/>
              <a:t>The Login System Will Be</a:t>
            </a:r>
          </a:p>
        </p:txBody>
      </p:sp>
    </p:spTree>
    <p:extLst>
      <p:ext uri="{BB962C8B-B14F-4D97-AF65-F5344CB8AC3E}">
        <p14:creationId xmlns:p14="http://schemas.microsoft.com/office/powerpoint/2010/main" val="53904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547766-7814-92DE-CBA1-D0F10A7FB7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39452" y="1309037"/>
            <a:ext cx="6006165" cy="4504624"/>
          </a:xfrm>
          <a:prstGeom prst="rect">
            <a:avLst/>
          </a:prstGeom>
        </p:spPr>
      </p:pic>
    </p:spTree>
    <p:extLst>
      <p:ext uri="{BB962C8B-B14F-4D97-AF65-F5344CB8AC3E}">
        <p14:creationId xmlns:p14="http://schemas.microsoft.com/office/powerpoint/2010/main" val="351933447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15</TotalTime>
  <Words>189</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vt:lpstr>
      <vt:lpstr>Vapor Trail</vt:lpstr>
      <vt:lpstr>Online voting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VISHNUPRIYAN S</dc:creator>
  <cp:lastModifiedBy>VISHNUPRIYAN S</cp:lastModifiedBy>
  <cp:revision>1</cp:revision>
  <dcterms:created xsi:type="dcterms:W3CDTF">2023-05-08T01:59:39Z</dcterms:created>
  <dcterms:modified xsi:type="dcterms:W3CDTF">2023-05-08T02:15:07Z</dcterms:modified>
</cp:coreProperties>
</file>