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9"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2" d="100"/>
          <a:sy n="62" d="100"/>
        </p:scale>
        <p:origin x="8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DC4B-FD0B-4F30-87E9-A6FACD4E6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6E07C1-E46A-420A-A362-C1DEC76AA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866A6A-FFA0-4F99-A717-1EACBF84F52D}"/>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0B7D13D6-3DC6-4702-B91B-9EB953F56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E455F7-C33D-479A-AB0C-250EDB92DC6E}"/>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282355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C808-B987-454A-B870-161241B2A1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D2A187-3D79-464C-AE66-7B7E93B91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D3D376-B247-45F9-BA55-AC8AAE81D914}"/>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F712F581-6B5B-451A-A593-B696166C64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66FBC-DC2F-4C0C-9D49-15DCFC0C9358}"/>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78981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2C45E-7E03-421D-9382-E59CFF3D49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5578FC-6A56-4931-BF02-A048F447AF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375CD8-FC66-43DD-B358-76FC38D1DBE0}"/>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ABE60E02-39C6-4C5F-9020-968BAE9FC1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6270E7-61DE-4847-A988-654D86CDC682}"/>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260236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C2A0-4F3E-4DD1-9EE4-071085D8A2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9AE3A-A95B-4872-9318-D42785D4B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B4D30B-8166-4EC1-BDCC-90EAD5B9FAE4}"/>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6F28861C-6191-4035-862D-0CAC27AC44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E1DBF2-EB44-4FF5-867B-8FCA2880ACB6}"/>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95452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0E62-B459-450A-B951-89B1D02F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DF6239-FCA7-4ED8-9B78-913224FAF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5F4CF-2081-47A2-AA8B-90B4099C32C5}"/>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01B51657-4E57-43E6-9CE7-D4065877DA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A11FB2-4B53-425B-ABF6-E2D335AF8E6A}"/>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35229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61B-BB4B-4F26-8463-265725B288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B02F69-B3F8-4FAA-A5AC-91270A4C9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0AC05-9724-408E-8CB5-16CE40D7C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050729-2ED4-4D20-90D3-AF165FFB4764}"/>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6" name="Footer Placeholder 5">
            <a:extLst>
              <a:ext uri="{FF2B5EF4-FFF2-40B4-BE49-F238E27FC236}">
                <a16:creationId xmlns:a16="http://schemas.microsoft.com/office/drawing/2014/main" id="{08C726AD-4A10-46D6-BAE2-91D202C68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A6489-2114-4C39-A268-45F2D4297E7D}"/>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139537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38D-9C91-4F76-9550-B888228D8D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E816E1-C12F-4E0B-A50E-479C2FB9A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2B5C8-5A6C-42CC-B9ED-EDFFD505E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1995F8-F86B-41EF-8219-7C000B2BF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4C4C5-D9DC-4466-9662-DB4F2A0A4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9A612A2-7599-434F-A2DF-523D82FE6867}"/>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8" name="Footer Placeholder 7">
            <a:extLst>
              <a:ext uri="{FF2B5EF4-FFF2-40B4-BE49-F238E27FC236}">
                <a16:creationId xmlns:a16="http://schemas.microsoft.com/office/drawing/2014/main" id="{014BCA8F-2BC6-4EC9-A295-CC9D7393D7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2916F28-07F6-4D19-9CFE-B033E9CD3F3C}"/>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30634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2DDD-8796-4056-BCF1-1431BCDA587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08E1A5-27CA-4D44-895F-6DB36FFCF95E}"/>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4" name="Footer Placeholder 3">
            <a:extLst>
              <a:ext uri="{FF2B5EF4-FFF2-40B4-BE49-F238E27FC236}">
                <a16:creationId xmlns:a16="http://schemas.microsoft.com/office/drawing/2014/main" id="{F1CD977D-8163-45E1-8227-933FE0141B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6D7318-5653-4B6B-B671-790B4FC47A6D}"/>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412483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1445C-EE65-4145-8B04-E39B316B4BD5}"/>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3" name="Footer Placeholder 2">
            <a:extLst>
              <a:ext uri="{FF2B5EF4-FFF2-40B4-BE49-F238E27FC236}">
                <a16:creationId xmlns:a16="http://schemas.microsoft.com/office/drawing/2014/main" id="{9D5AF773-F25C-4263-9EBA-45275DBF1D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380FB5-21B7-4BCF-8F6B-718438DF74C9}"/>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249550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F95C-1E38-412A-8196-BB6475F37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8638EB4-D0D2-4E04-9421-7D549481A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7FC73B-6CFE-4431-AA1F-380DA99DF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3485-D304-47F5-97AF-EA9EA6BFCF72}"/>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6" name="Footer Placeholder 5">
            <a:extLst>
              <a:ext uri="{FF2B5EF4-FFF2-40B4-BE49-F238E27FC236}">
                <a16:creationId xmlns:a16="http://schemas.microsoft.com/office/drawing/2014/main" id="{0F0377F1-A4AF-4F3A-970C-E6BD8EFEA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B78063-099D-445C-BCBF-CC73B8E03EFE}"/>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189270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D00-6032-4644-B8DC-E8E66B76C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37420E-2267-4711-A821-C2C0AB64A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D84E4F-547B-464F-874B-16879018F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D9807-1A9B-4430-95FF-E56A4032B240}"/>
              </a:ext>
            </a:extLst>
          </p:cNvPr>
          <p:cNvSpPr>
            <a:spLocks noGrp="1"/>
          </p:cNvSpPr>
          <p:nvPr>
            <p:ph type="dt" sz="half" idx="10"/>
          </p:nvPr>
        </p:nvSpPr>
        <p:spPr/>
        <p:txBody>
          <a:bodyPr/>
          <a:lstStyle/>
          <a:p>
            <a:fld id="{F3C41567-7B9B-4621-A2CF-69977114EE84}" type="datetimeFigureOut">
              <a:rPr lang="en-GB" smtClean="0"/>
              <a:t>19/10/2022</a:t>
            </a:fld>
            <a:endParaRPr lang="en-GB"/>
          </a:p>
        </p:txBody>
      </p:sp>
      <p:sp>
        <p:nvSpPr>
          <p:cNvPr id="6" name="Footer Placeholder 5">
            <a:extLst>
              <a:ext uri="{FF2B5EF4-FFF2-40B4-BE49-F238E27FC236}">
                <a16:creationId xmlns:a16="http://schemas.microsoft.com/office/drawing/2014/main" id="{8B8FE237-AE84-4C64-B8E8-B2D6C0D70A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BBA26-6506-493F-A773-506F62B4F2D7}"/>
              </a:ext>
            </a:extLst>
          </p:cNvPr>
          <p:cNvSpPr>
            <a:spLocks noGrp="1"/>
          </p:cNvSpPr>
          <p:nvPr>
            <p:ph type="sldNum" sz="quarter" idx="12"/>
          </p:nvPr>
        </p:nvSpPr>
        <p:spPr/>
        <p:txBody>
          <a:bodyPr/>
          <a:lstStyle/>
          <a:p>
            <a:fld id="{986B828C-9082-4C3F-BDE6-44CE02B6162C}" type="slidenum">
              <a:rPr lang="en-GB" smtClean="0"/>
              <a:t>‹#›</a:t>
            </a:fld>
            <a:endParaRPr lang="en-GB"/>
          </a:p>
        </p:txBody>
      </p:sp>
    </p:spTree>
    <p:extLst>
      <p:ext uri="{BB962C8B-B14F-4D97-AF65-F5344CB8AC3E}">
        <p14:creationId xmlns:p14="http://schemas.microsoft.com/office/powerpoint/2010/main" val="241324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9457B-567D-4E55-919C-BE55AB85D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6B9B10-2F83-4191-A7D4-C24CE69E2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27F59C-DEF3-4667-994D-D038ED728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41567-7B9B-4621-A2CF-69977114EE84}" type="datetimeFigureOut">
              <a:rPr lang="en-GB" smtClean="0"/>
              <a:t>19/10/2022</a:t>
            </a:fld>
            <a:endParaRPr lang="en-GB"/>
          </a:p>
        </p:txBody>
      </p:sp>
      <p:sp>
        <p:nvSpPr>
          <p:cNvPr id="5" name="Footer Placeholder 4">
            <a:extLst>
              <a:ext uri="{FF2B5EF4-FFF2-40B4-BE49-F238E27FC236}">
                <a16:creationId xmlns:a16="http://schemas.microsoft.com/office/drawing/2014/main" id="{938B2779-7E06-44E5-BD56-01DCB596E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17D552A-BD3D-406B-875F-0D3BC9C0B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B828C-9082-4C3F-BDE6-44CE02B6162C}" type="slidenum">
              <a:rPr lang="en-GB" smtClean="0"/>
              <a:t>‹#›</a:t>
            </a:fld>
            <a:endParaRPr lang="en-GB"/>
          </a:p>
        </p:txBody>
      </p:sp>
    </p:spTree>
    <p:extLst>
      <p:ext uri="{BB962C8B-B14F-4D97-AF65-F5344CB8AC3E}">
        <p14:creationId xmlns:p14="http://schemas.microsoft.com/office/powerpoint/2010/main" val="2841512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6F9CF-03A4-45B8-8B6B-0E78B8ECA3DB}"/>
              </a:ext>
            </a:extLst>
          </p:cNvPr>
          <p:cNvSpPr txBox="1"/>
          <p:nvPr/>
        </p:nvSpPr>
        <p:spPr>
          <a:xfrm>
            <a:off x="284252" y="377567"/>
            <a:ext cx="11623496" cy="1077218"/>
          </a:xfrm>
          <a:prstGeom prst="rect">
            <a:avLst/>
          </a:prstGeom>
          <a:noFill/>
        </p:spPr>
        <p:txBody>
          <a:bodyPr wrap="square">
            <a:spAutoFit/>
          </a:bodyPr>
          <a:lstStyle/>
          <a:p>
            <a:pPr algn="ctr"/>
            <a:r>
              <a:rPr lang="en-GB" sz="4400" b="1" dirty="0">
                <a:solidFill>
                  <a:schemeClr val="accent5">
                    <a:lumMod val="50000"/>
                  </a:schemeClr>
                </a:solidFill>
                <a:effectLst>
                  <a:outerShdw blurRad="38100" dist="38100" dir="2700000" algn="tl">
                    <a:srgbClr val="000000">
                      <a:alpha val="43137"/>
                    </a:srgbClr>
                  </a:outerShdw>
                </a:effectLst>
                <a:latin typeface="Open Sans" panose="020B0606030504020204" pitchFamily="34" charset="0"/>
              </a:rPr>
              <a:t>MOST POPULAR COMPONENTS</a:t>
            </a:r>
            <a:endParaRPr lang="en-GB" sz="4400" b="1" dirty="0">
              <a:solidFill>
                <a:schemeClr val="accent5">
                  <a:lumMod val="50000"/>
                </a:schemeClr>
              </a:solidFill>
              <a:effectLst>
                <a:outerShdw blurRad="38100" dist="38100" dir="2700000" algn="tl">
                  <a:srgbClr val="000000">
                    <a:alpha val="43137"/>
                  </a:srgbClr>
                </a:outerShdw>
              </a:effectLst>
              <a:latin typeface="Open Sans" panose="020B0604020202020204" pitchFamily="34" charset="0"/>
            </a:endParaRPr>
          </a:p>
          <a:p>
            <a:pPr algn="l"/>
            <a:endParaRPr lang="en-GB" sz="2000" b="1" dirty="0">
              <a:solidFill>
                <a:srgbClr val="1A1A1A"/>
              </a:solidFill>
              <a:effectLst>
                <a:outerShdw blurRad="38100" dist="38100" dir="2700000" algn="tl">
                  <a:srgbClr val="000000">
                    <a:alpha val="43137"/>
                  </a:srgbClr>
                </a:outerShdw>
              </a:effectLst>
              <a:latin typeface="Open Sans" panose="020B0604020202020204" pitchFamily="34" charset="0"/>
            </a:endParaRPr>
          </a:p>
        </p:txBody>
      </p:sp>
      <p:pic>
        <p:nvPicPr>
          <p:cNvPr id="1036" name="Picture 12" descr="Free Metro Style Icons Download | Syncfusion">
            <a:extLst>
              <a:ext uri="{FF2B5EF4-FFF2-40B4-BE49-F238E27FC236}">
                <a16:creationId xmlns:a16="http://schemas.microsoft.com/office/drawing/2014/main" id="{6D05E88D-E996-4AAC-BB03-B6E50729C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915" y="1548291"/>
            <a:ext cx="4996082" cy="2622943"/>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A0B63A3B-BE5F-47A6-9E92-FE114CF81A58}"/>
              </a:ext>
            </a:extLst>
          </p:cNvPr>
          <p:cNvSpPr txBox="1"/>
          <p:nvPr/>
        </p:nvSpPr>
        <p:spPr>
          <a:xfrm>
            <a:off x="7425555" y="4365518"/>
            <a:ext cx="4004173" cy="1200329"/>
          </a:xfrm>
          <a:prstGeom prst="rect">
            <a:avLst/>
          </a:prstGeom>
          <a:noFill/>
        </p:spPr>
        <p:txBody>
          <a:bodyPr wrap="none" rtlCol="0">
            <a:spAutoFit/>
          </a:bodyPr>
          <a:lstStyle/>
          <a:p>
            <a:r>
              <a:rPr lang="en-GB" sz="2400" dirty="0"/>
              <a:t>Presented by,</a:t>
            </a:r>
          </a:p>
          <a:p>
            <a:pPr lvl="1"/>
            <a:r>
              <a:rPr lang="en-GB" sz="2400" b="1" dirty="0"/>
              <a:t>Vishnu M (SF3993)</a:t>
            </a:r>
          </a:p>
          <a:p>
            <a:pPr lvl="1"/>
            <a:r>
              <a:rPr lang="en-GB" sz="2400" b="1" dirty="0"/>
              <a:t>Software Engineer Trainee</a:t>
            </a:r>
          </a:p>
        </p:txBody>
      </p:sp>
      <p:sp>
        <p:nvSpPr>
          <p:cNvPr id="70" name="TextBox 69">
            <a:extLst>
              <a:ext uri="{FF2B5EF4-FFF2-40B4-BE49-F238E27FC236}">
                <a16:creationId xmlns:a16="http://schemas.microsoft.com/office/drawing/2014/main" id="{24AF8E88-726B-4AC6-98E9-B9CFD576C7F3}"/>
              </a:ext>
            </a:extLst>
          </p:cNvPr>
          <p:cNvSpPr txBox="1"/>
          <p:nvPr/>
        </p:nvSpPr>
        <p:spPr>
          <a:xfrm>
            <a:off x="5772361" y="1557402"/>
            <a:ext cx="469189" cy="461665"/>
          </a:xfrm>
          <a:prstGeom prst="rect">
            <a:avLst/>
          </a:prstGeom>
          <a:noFill/>
        </p:spPr>
        <p:txBody>
          <a:bodyPr wrap="square" rtlCol="0">
            <a:spAutoFit/>
          </a:bodyPr>
          <a:lstStyle/>
          <a:p>
            <a:r>
              <a:rPr lang="en-GB" sz="2400" dirty="0">
                <a:solidFill>
                  <a:schemeClr val="bg2">
                    <a:lumMod val="75000"/>
                  </a:schemeClr>
                </a:solidFill>
                <a:latin typeface="Amasis MT Pro" panose="020B0604020202020204" pitchFamily="18" charset="0"/>
              </a:rPr>
              <a:t>@</a:t>
            </a:r>
          </a:p>
        </p:txBody>
      </p:sp>
    </p:spTree>
    <p:extLst>
      <p:ext uri="{BB962C8B-B14F-4D97-AF65-F5344CB8AC3E}">
        <p14:creationId xmlns:p14="http://schemas.microsoft.com/office/powerpoint/2010/main" val="22573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6F9CF-03A4-45B8-8B6B-0E78B8ECA3DB}"/>
              </a:ext>
            </a:extLst>
          </p:cNvPr>
          <p:cNvSpPr txBox="1"/>
          <p:nvPr/>
        </p:nvSpPr>
        <p:spPr>
          <a:xfrm>
            <a:off x="2366683" y="1312644"/>
            <a:ext cx="7321850" cy="984885"/>
          </a:xfrm>
          <a:prstGeom prst="rect">
            <a:avLst/>
          </a:prstGeom>
          <a:noFill/>
        </p:spPr>
        <p:txBody>
          <a:bodyPr wrap="square">
            <a:spAutoFit/>
          </a:bodyPr>
          <a:lstStyle/>
          <a:p>
            <a:pPr algn="ctr"/>
            <a:r>
              <a:rPr lang="en-GB" sz="4000" b="1" i="0" dirty="0">
                <a:solidFill>
                  <a:srgbClr val="1A1A1A"/>
                </a:solidFill>
                <a:effectLst/>
                <a:latin typeface="Open Sans" panose="020B0606030504020204" pitchFamily="34" charset="0"/>
              </a:rPr>
              <a:t>Most Popular Components</a:t>
            </a:r>
            <a:endParaRPr lang="en-GB" sz="4000" b="1" i="0" dirty="0">
              <a:solidFill>
                <a:srgbClr val="1A1A1A"/>
              </a:solidFill>
              <a:effectLst/>
              <a:latin typeface="Open Sans" panose="020B0604020202020204" pitchFamily="34" charset="0"/>
            </a:endParaRPr>
          </a:p>
          <a:p>
            <a:pPr algn="l"/>
            <a:endParaRPr lang="en-GB" b="1" i="0" dirty="0">
              <a:solidFill>
                <a:srgbClr val="1A1A1A"/>
              </a:solidFill>
              <a:effectLst/>
              <a:latin typeface="Open Sans" panose="020B0604020202020204" pitchFamily="34" charset="0"/>
            </a:endParaRPr>
          </a:p>
        </p:txBody>
      </p:sp>
      <p:cxnSp>
        <p:nvCxnSpPr>
          <p:cNvPr id="32" name="Straight Connector 31">
            <a:extLst>
              <a:ext uri="{FF2B5EF4-FFF2-40B4-BE49-F238E27FC236}">
                <a16:creationId xmlns:a16="http://schemas.microsoft.com/office/drawing/2014/main" id="{91F9C2C0-CD9B-4271-8324-744D24A44B82}"/>
              </a:ext>
            </a:extLst>
          </p:cNvPr>
          <p:cNvCxnSpPr>
            <a:cxnSpLocks/>
          </p:cNvCxnSpPr>
          <p:nvPr/>
        </p:nvCxnSpPr>
        <p:spPr>
          <a:xfrm flipH="1">
            <a:off x="1390595" y="3277456"/>
            <a:ext cx="91317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279D39F-F1FB-4FA5-813C-E45D5E90FDD0}"/>
              </a:ext>
            </a:extLst>
          </p:cNvPr>
          <p:cNvSpPr txBox="1"/>
          <p:nvPr/>
        </p:nvSpPr>
        <p:spPr>
          <a:xfrm>
            <a:off x="736572" y="4645080"/>
            <a:ext cx="1298497" cy="461665"/>
          </a:xfrm>
          <a:prstGeom prst="rect">
            <a:avLst/>
          </a:prstGeom>
          <a:noFill/>
        </p:spPr>
        <p:txBody>
          <a:bodyPr wrap="none" rtlCol="0">
            <a:spAutoFit/>
          </a:bodyPr>
          <a:lstStyle/>
          <a:p>
            <a:r>
              <a:rPr lang="en-GB" sz="2400" dirty="0">
                <a:solidFill>
                  <a:schemeClr val="bg2">
                    <a:lumMod val="25000"/>
                  </a:schemeClr>
                </a:solidFill>
              </a:rPr>
              <a:t>DataGrid</a:t>
            </a:r>
          </a:p>
        </p:txBody>
      </p:sp>
      <p:sp>
        <p:nvSpPr>
          <p:cNvPr id="44" name="TextBox 43">
            <a:extLst>
              <a:ext uri="{FF2B5EF4-FFF2-40B4-BE49-F238E27FC236}">
                <a16:creationId xmlns:a16="http://schemas.microsoft.com/office/drawing/2014/main" id="{38BE1214-754C-4D4E-B9A1-1AE69B4146D7}"/>
              </a:ext>
            </a:extLst>
          </p:cNvPr>
          <p:cNvSpPr txBox="1"/>
          <p:nvPr/>
        </p:nvSpPr>
        <p:spPr>
          <a:xfrm>
            <a:off x="2096811" y="4515425"/>
            <a:ext cx="987771" cy="589072"/>
          </a:xfrm>
          <a:prstGeom prst="rect">
            <a:avLst/>
          </a:prstGeom>
          <a:noFill/>
        </p:spPr>
        <p:txBody>
          <a:bodyPr wrap="none" rtlCol="0">
            <a:spAutoFit/>
          </a:bodyPr>
          <a:lstStyle/>
          <a:p>
            <a:pPr>
              <a:lnSpc>
                <a:spcPct val="150000"/>
              </a:lnSpc>
            </a:pPr>
            <a:r>
              <a:rPr lang="en-GB" sz="2400" dirty="0">
                <a:solidFill>
                  <a:schemeClr val="bg2">
                    <a:lumMod val="25000"/>
                  </a:schemeClr>
                </a:solidFill>
              </a:rPr>
              <a:t>Charts</a:t>
            </a:r>
          </a:p>
        </p:txBody>
      </p:sp>
      <p:sp>
        <p:nvSpPr>
          <p:cNvPr id="45" name="TextBox 44">
            <a:extLst>
              <a:ext uri="{FF2B5EF4-FFF2-40B4-BE49-F238E27FC236}">
                <a16:creationId xmlns:a16="http://schemas.microsoft.com/office/drawing/2014/main" id="{C7C80F10-BB46-4B1F-BBB8-4FCC0F0E382C}"/>
              </a:ext>
            </a:extLst>
          </p:cNvPr>
          <p:cNvSpPr txBox="1"/>
          <p:nvPr/>
        </p:nvSpPr>
        <p:spPr>
          <a:xfrm>
            <a:off x="3369839" y="4513177"/>
            <a:ext cx="1221681" cy="589072"/>
          </a:xfrm>
          <a:prstGeom prst="rect">
            <a:avLst/>
          </a:prstGeom>
          <a:noFill/>
        </p:spPr>
        <p:txBody>
          <a:bodyPr wrap="none" rtlCol="0">
            <a:spAutoFit/>
          </a:bodyPr>
          <a:lstStyle/>
          <a:p>
            <a:pPr>
              <a:lnSpc>
                <a:spcPct val="150000"/>
              </a:lnSpc>
            </a:pPr>
            <a:r>
              <a:rPr lang="en-GB" sz="2400" dirty="0" err="1">
                <a:solidFill>
                  <a:schemeClr val="bg2">
                    <a:lumMod val="25000"/>
                  </a:schemeClr>
                </a:solidFill>
              </a:rPr>
              <a:t>ListView</a:t>
            </a:r>
            <a:endParaRPr lang="en-GB" sz="2400" dirty="0">
              <a:solidFill>
                <a:schemeClr val="bg2">
                  <a:lumMod val="25000"/>
                </a:schemeClr>
              </a:solidFill>
            </a:endParaRPr>
          </a:p>
        </p:txBody>
      </p:sp>
      <p:sp>
        <p:nvSpPr>
          <p:cNvPr id="46" name="TextBox 45">
            <a:extLst>
              <a:ext uri="{FF2B5EF4-FFF2-40B4-BE49-F238E27FC236}">
                <a16:creationId xmlns:a16="http://schemas.microsoft.com/office/drawing/2014/main" id="{35CA1A8B-34FB-4F02-8070-68E845DEC9CD}"/>
              </a:ext>
            </a:extLst>
          </p:cNvPr>
          <p:cNvSpPr txBox="1"/>
          <p:nvPr/>
        </p:nvSpPr>
        <p:spPr>
          <a:xfrm>
            <a:off x="4828372" y="4524243"/>
            <a:ext cx="1426994" cy="589072"/>
          </a:xfrm>
          <a:prstGeom prst="rect">
            <a:avLst/>
          </a:prstGeom>
          <a:noFill/>
        </p:spPr>
        <p:txBody>
          <a:bodyPr wrap="none" rtlCol="0">
            <a:spAutoFit/>
          </a:bodyPr>
          <a:lstStyle/>
          <a:p>
            <a:pPr>
              <a:lnSpc>
                <a:spcPct val="150000"/>
              </a:lnSpc>
            </a:pPr>
            <a:r>
              <a:rPr lang="en-GB" sz="2400" dirty="0">
                <a:solidFill>
                  <a:schemeClr val="bg2">
                    <a:lumMod val="25000"/>
                  </a:schemeClr>
                </a:solidFill>
              </a:rPr>
              <a:t>Scheduler</a:t>
            </a:r>
          </a:p>
        </p:txBody>
      </p:sp>
      <p:sp>
        <p:nvSpPr>
          <p:cNvPr id="47" name="TextBox 46">
            <a:extLst>
              <a:ext uri="{FF2B5EF4-FFF2-40B4-BE49-F238E27FC236}">
                <a16:creationId xmlns:a16="http://schemas.microsoft.com/office/drawing/2014/main" id="{B0A18915-8B27-4949-8FB4-F6C3B1BF8F32}"/>
              </a:ext>
            </a:extLst>
          </p:cNvPr>
          <p:cNvSpPr txBox="1"/>
          <p:nvPr/>
        </p:nvSpPr>
        <p:spPr>
          <a:xfrm>
            <a:off x="6454214" y="4534517"/>
            <a:ext cx="1229952" cy="589072"/>
          </a:xfrm>
          <a:prstGeom prst="rect">
            <a:avLst/>
          </a:prstGeom>
          <a:noFill/>
        </p:spPr>
        <p:txBody>
          <a:bodyPr wrap="none" rtlCol="0">
            <a:spAutoFit/>
          </a:bodyPr>
          <a:lstStyle/>
          <a:p>
            <a:pPr>
              <a:lnSpc>
                <a:spcPct val="150000"/>
              </a:lnSpc>
            </a:pPr>
            <a:r>
              <a:rPr lang="en-GB" sz="2400" dirty="0">
                <a:solidFill>
                  <a:schemeClr val="bg2">
                    <a:lumMod val="25000"/>
                  </a:schemeClr>
                </a:solidFill>
              </a:rPr>
              <a:t>Diagram</a:t>
            </a:r>
          </a:p>
        </p:txBody>
      </p:sp>
      <p:sp>
        <p:nvSpPr>
          <p:cNvPr id="48" name="TextBox 47">
            <a:extLst>
              <a:ext uri="{FF2B5EF4-FFF2-40B4-BE49-F238E27FC236}">
                <a16:creationId xmlns:a16="http://schemas.microsoft.com/office/drawing/2014/main" id="{1263BA4A-7351-410D-843E-6F60AFC9AB65}"/>
              </a:ext>
            </a:extLst>
          </p:cNvPr>
          <p:cNvSpPr txBox="1"/>
          <p:nvPr/>
        </p:nvSpPr>
        <p:spPr>
          <a:xfrm>
            <a:off x="7996034" y="4513177"/>
            <a:ext cx="1618392" cy="589072"/>
          </a:xfrm>
          <a:prstGeom prst="rect">
            <a:avLst/>
          </a:prstGeom>
          <a:noFill/>
        </p:spPr>
        <p:txBody>
          <a:bodyPr wrap="none" rtlCol="0">
            <a:spAutoFit/>
          </a:bodyPr>
          <a:lstStyle/>
          <a:p>
            <a:pPr>
              <a:lnSpc>
                <a:spcPct val="150000"/>
              </a:lnSpc>
            </a:pPr>
            <a:r>
              <a:rPr lang="en-GB" sz="2400" dirty="0">
                <a:solidFill>
                  <a:schemeClr val="bg2">
                    <a:lumMod val="25000"/>
                  </a:schemeClr>
                </a:solidFill>
              </a:rPr>
              <a:t>PDF Viewer</a:t>
            </a:r>
          </a:p>
        </p:txBody>
      </p:sp>
      <p:sp>
        <p:nvSpPr>
          <p:cNvPr id="49" name="TextBox 48">
            <a:extLst>
              <a:ext uri="{FF2B5EF4-FFF2-40B4-BE49-F238E27FC236}">
                <a16:creationId xmlns:a16="http://schemas.microsoft.com/office/drawing/2014/main" id="{51C5C0C3-D14D-4C1A-B9F9-1DACA69EC6F7}"/>
              </a:ext>
            </a:extLst>
          </p:cNvPr>
          <p:cNvSpPr txBox="1"/>
          <p:nvPr/>
        </p:nvSpPr>
        <p:spPr>
          <a:xfrm>
            <a:off x="9770730" y="4503695"/>
            <a:ext cx="1743875" cy="589072"/>
          </a:xfrm>
          <a:prstGeom prst="rect">
            <a:avLst/>
          </a:prstGeom>
          <a:noFill/>
        </p:spPr>
        <p:txBody>
          <a:bodyPr wrap="none" rtlCol="0">
            <a:spAutoFit/>
          </a:bodyPr>
          <a:lstStyle/>
          <a:p>
            <a:pPr>
              <a:lnSpc>
                <a:spcPct val="150000"/>
              </a:lnSpc>
            </a:pPr>
            <a:r>
              <a:rPr lang="en-GB" sz="2400" dirty="0">
                <a:solidFill>
                  <a:schemeClr val="bg2">
                    <a:lumMod val="25000"/>
                  </a:schemeClr>
                </a:solidFill>
              </a:rPr>
              <a:t>Excel Library</a:t>
            </a:r>
          </a:p>
        </p:txBody>
      </p:sp>
      <p:cxnSp>
        <p:nvCxnSpPr>
          <p:cNvPr id="50" name="Straight Connector 49">
            <a:extLst>
              <a:ext uri="{FF2B5EF4-FFF2-40B4-BE49-F238E27FC236}">
                <a16:creationId xmlns:a16="http://schemas.microsoft.com/office/drawing/2014/main" id="{88520B1F-1DF8-4204-8E24-DD9BF2B42A62}"/>
              </a:ext>
            </a:extLst>
          </p:cNvPr>
          <p:cNvCxnSpPr>
            <a:cxnSpLocks/>
          </p:cNvCxnSpPr>
          <p:nvPr/>
        </p:nvCxnSpPr>
        <p:spPr>
          <a:xfrm>
            <a:off x="1385821" y="3277456"/>
            <a:ext cx="0" cy="118269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A71295-C91C-454F-A144-94C102CD634B}"/>
              </a:ext>
            </a:extLst>
          </p:cNvPr>
          <p:cNvCxnSpPr>
            <a:cxnSpLocks/>
          </p:cNvCxnSpPr>
          <p:nvPr/>
        </p:nvCxnSpPr>
        <p:spPr>
          <a:xfrm>
            <a:off x="2570149" y="3277456"/>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A14426-DC40-443B-B814-E8B607B4A4D8}"/>
              </a:ext>
            </a:extLst>
          </p:cNvPr>
          <p:cNvCxnSpPr>
            <a:cxnSpLocks/>
          </p:cNvCxnSpPr>
          <p:nvPr/>
        </p:nvCxnSpPr>
        <p:spPr>
          <a:xfrm>
            <a:off x="3965722" y="3283823"/>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D502531-C7CD-4225-983C-B2FA968C1AC4}"/>
              </a:ext>
            </a:extLst>
          </p:cNvPr>
          <p:cNvCxnSpPr>
            <a:cxnSpLocks/>
          </p:cNvCxnSpPr>
          <p:nvPr/>
        </p:nvCxnSpPr>
        <p:spPr>
          <a:xfrm>
            <a:off x="5496572" y="3277456"/>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42534C9-029C-4085-AABC-3636782CB1E2}"/>
              </a:ext>
            </a:extLst>
          </p:cNvPr>
          <p:cNvCxnSpPr>
            <a:cxnSpLocks/>
          </p:cNvCxnSpPr>
          <p:nvPr/>
        </p:nvCxnSpPr>
        <p:spPr>
          <a:xfrm>
            <a:off x="6996599" y="3283823"/>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546CAC-7B99-4ED8-8093-51D427468DE6}"/>
              </a:ext>
            </a:extLst>
          </p:cNvPr>
          <p:cNvCxnSpPr>
            <a:cxnSpLocks/>
          </p:cNvCxnSpPr>
          <p:nvPr/>
        </p:nvCxnSpPr>
        <p:spPr>
          <a:xfrm>
            <a:off x="8712383" y="3277456"/>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ED2ABD-AF73-4098-9B41-657F2860A38D}"/>
              </a:ext>
            </a:extLst>
          </p:cNvPr>
          <p:cNvCxnSpPr>
            <a:cxnSpLocks/>
          </p:cNvCxnSpPr>
          <p:nvPr/>
        </p:nvCxnSpPr>
        <p:spPr>
          <a:xfrm>
            <a:off x="10522345" y="3277456"/>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FD6B37-9F8B-423A-8531-238071E02D23}"/>
              </a:ext>
            </a:extLst>
          </p:cNvPr>
          <p:cNvCxnSpPr>
            <a:cxnSpLocks/>
          </p:cNvCxnSpPr>
          <p:nvPr/>
        </p:nvCxnSpPr>
        <p:spPr>
          <a:xfrm>
            <a:off x="5496572" y="2117772"/>
            <a:ext cx="0" cy="11660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6F9CF-03A4-45B8-8B6B-0E78B8ECA3DB}"/>
              </a:ext>
            </a:extLst>
          </p:cNvPr>
          <p:cNvSpPr txBox="1"/>
          <p:nvPr/>
        </p:nvSpPr>
        <p:spPr>
          <a:xfrm>
            <a:off x="464270" y="554835"/>
            <a:ext cx="6071786" cy="2976905"/>
          </a:xfrm>
          <a:prstGeom prst="rect">
            <a:avLst/>
          </a:prstGeom>
          <a:noFill/>
        </p:spPr>
        <p:txBody>
          <a:bodyPr wrap="square">
            <a:spAutoFit/>
          </a:bodyPr>
          <a:lstStyle/>
          <a:p>
            <a:pPr algn="l"/>
            <a:r>
              <a:rPr lang="en-GB" sz="2400" b="1" i="0" dirty="0">
                <a:solidFill>
                  <a:srgbClr val="1A1A1A"/>
                </a:solidFill>
                <a:effectLst/>
                <a:latin typeface="Open Sans" panose="020B0604020202020204" pitchFamily="34" charset="0"/>
              </a:rPr>
              <a:t>DataGrid</a:t>
            </a:r>
          </a:p>
          <a:p>
            <a:pPr algn="l"/>
            <a:endParaRPr lang="en-GB" b="1" i="0" dirty="0">
              <a:solidFill>
                <a:srgbClr val="1A1A1A"/>
              </a:solidFill>
              <a:effectLst/>
              <a:latin typeface="Open Sans" panose="020B0604020202020204" pitchFamily="34" charset="0"/>
            </a:endParaRPr>
          </a:p>
          <a:p>
            <a:pPr algn="l">
              <a:lnSpc>
                <a:spcPct val="150000"/>
              </a:lnSpc>
            </a:pPr>
            <a:r>
              <a:rPr lang="en-GB" sz="1600" b="0" i="0" dirty="0">
                <a:solidFill>
                  <a:schemeClr val="bg2">
                    <a:lumMod val="25000"/>
                  </a:schemeClr>
                </a:solidFill>
                <a:effectLst/>
                <a:latin typeface="Open Sans" panose="020B0604020202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p:txBody>
      </p:sp>
      <p:pic>
        <p:nvPicPr>
          <p:cNvPr id="1026" name="Picture 2" descr="Syncfusion Essential DataGrid">
            <a:extLst>
              <a:ext uri="{FF2B5EF4-FFF2-40B4-BE49-F238E27FC236}">
                <a16:creationId xmlns:a16="http://schemas.microsoft.com/office/drawing/2014/main" id="{65EC16C7-C53C-4881-BC46-C73BFF6A9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153" y="550033"/>
            <a:ext cx="5162607" cy="43971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63D3BC-84DA-4D9A-8CB9-CB8B545B22ED}"/>
              </a:ext>
            </a:extLst>
          </p:cNvPr>
          <p:cNvSpPr txBox="1"/>
          <p:nvPr/>
        </p:nvSpPr>
        <p:spPr>
          <a:xfrm>
            <a:off x="495089" y="4428507"/>
            <a:ext cx="6286064" cy="2246769"/>
          </a:xfrm>
          <a:prstGeom prst="rect">
            <a:avLst/>
          </a:prstGeom>
          <a:noFill/>
        </p:spPr>
        <p:txBody>
          <a:bodyPr wrap="square">
            <a:spAutoFit/>
          </a:bodyPr>
          <a:lstStyle/>
          <a:p>
            <a:pPr algn="l"/>
            <a:r>
              <a:rPr lang="en-GB" sz="1400" b="1" i="0" dirty="0">
                <a:solidFill>
                  <a:srgbClr val="1A1A1A"/>
                </a:solidFill>
                <a:effectLst/>
                <a:latin typeface="Open Sans" panose="020B0606030504020204" pitchFamily="34" charset="0"/>
              </a:rPr>
              <a:t>SUPPORTED PLATFORMS</a:t>
            </a:r>
          </a:p>
          <a:p>
            <a:pPr lvl="1"/>
            <a:endParaRPr lang="en-GB" sz="1400" b="0" i="0" dirty="0">
              <a:solidFill>
                <a:schemeClr val="accent1">
                  <a:lumMod val="75000"/>
                </a:schemeClr>
              </a:solidFill>
              <a:effectLst/>
              <a:latin typeface="Open Sans" panose="020B0606030504020204" pitchFamily="34" charset="0"/>
            </a:endParaRPr>
          </a:p>
          <a:p>
            <a:pPr lvl="2"/>
            <a:r>
              <a:rPr lang="en-GB" sz="1400" b="0" i="0" dirty="0">
                <a:solidFill>
                  <a:schemeClr val="accent5">
                    <a:lumMod val="75000"/>
                  </a:schemeClr>
                </a:solidFill>
                <a:effectLst/>
                <a:latin typeface="Open Sans" panose="020B0606030504020204" pitchFamily="34" charset="0"/>
              </a:rPr>
              <a:t> JavaScript        Angular        React       Vue        </a:t>
            </a:r>
            <a:r>
              <a:rPr lang="en-GB" sz="1400" b="0" i="0" dirty="0" err="1">
                <a:solidFill>
                  <a:schemeClr val="accent5">
                    <a:lumMod val="75000"/>
                  </a:schemeClr>
                </a:solidFill>
                <a:effectLst/>
                <a:latin typeface="Open Sans" panose="020B0606030504020204" pitchFamily="34" charset="0"/>
              </a:rPr>
              <a:t>Blazor</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Flutter        jQuery        ASP.NET MVC        ASP.NET Core</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ASP.NET Web Forms</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WinForms        WPF        </a:t>
            </a:r>
            <a:r>
              <a:rPr lang="en-GB" sz="1400" b="0" i="0" dirty="0" err="1">
                <a:solidFill>
                  <a:schemeClr val="accent5">
                    <a:lumMod val="75000"/>
                  </a:schemeClr>
                </a:solidFill>
                <a:effectLst/>
                <a:latin typeface="Open Sans" panose="020B0606030504020204" pitchFamily="34" charset="0"/>
              </a:rPr>
              <a:t>WinUI</a:t>
            </a:r>
            <a:r>
              <a:rPr lang="en-GB" sz="1400" b="0" i="0" dirty="0">
                <a:solidFill>
                  <a:schemeClr val="accent5">
                    <a:lumMod val="75000"/>
                  </a:schemeClr>
                </a:solidFill>
                <a:effectLst/>
                <a:latin typeface="Open Sans" panose="020B0606030504020204" pitchFamily="34" charset="0"/>
              </a:rPr>
              <a:t>        Flutter        Xamarin        UWP</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 Xamarin        Flutter        UWP</a:t>
            </a:r>
          </a:p>
          <a:p>
            <a:pPr lvl="1"/>
            <a:endParaRPr lang="en-GB" sz="1400" b="0" i="0" dirty="0">
              <a:solidFill>
                <a:srgbClr val="666666"/>
              </a:solidFill>
              <a:effectLst/>
              <a:latin typeface="Open Sans" panose="020B0606030504020204" pitchFamily="34" charset="0"/>
            </a:endParaRPr>
          </a:p>
        </p:txBody>
      </p:sp>
      <p:pic>
        <p:nvPicPr>
          <p:cNvPr id="1028" name="Picture 4" descr="Computer Vector Icon 2363076 Vector Art at Vecteezy">
            <a:extLst>
              <a:ext uri="{FF2B5EF4-FFF2-40B4-BE49-F238E27FC236}">
                <a16:creationId xmlns:a16="http://schemas.microsoft.com/office/drawing/2014/main" id="{AF2506E6-183A-4D0D-BDE4-FD72C232FCD0}"/>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6602" y="5634084"/>
            <a:ext cx="356650"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net Icon PNG Images, Vectors Free Download - Pngtree">
            <a:extLst>
              <a:ext uri="{FF2B5EF4-FFF2-40B4-BE49-F238E27FC236}">
                <a16:creationId xmlns:a16="http://schemas.microsoft.com/office/drawing/2014/main" id="{F988D181-BABA-41B4-9E29-D814FD118D21}"/>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4671" y="5003078"/>
            <a:ext cx="338580" cy="338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bile Phone Outline Free Vectors, Logos, Icons And - Logo Téléphone Mobile  Transparent PNG - 400x400 - Free Download on NicePNG">
            <a:extLst>
              <a:ext uri="{FF2B5EF4-FFF2-40B4-BE49-F238E27FC236}">
                <a16:creationId xmlns:a16="http://schemas.microsoft.com/office/drawing/2014/main" id="{B21B5FFE-CE94-42AC-BEBE-3A80A5528703}"/>
              </a:ext>
            </a:extLst>
          </p:cNvPr>
          <p:cNvPicPr>
            <a:picLocks noChangeAspect="1" noChangeArrowheads="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43902" y1="20582" x2="43902" y2="20582"/>
                        <a14:foregroundMark x1="50488" y1="15177" x2="50488" y2="15177"/>
                        <a14:foregroundMark x1="50976" y1="82121" x2="50976" y2="82121"/>
                        <a14:backgroundMark x1="50488" y1="52183" x2="50488" y2="52183"/>
                      </a14:backgroundRemoval>
                    </a14:imgEffect>
                  </a14:imgLayer>
                </a14:imgProps>
              </a:ext>
              <a:ext uri="{28A0092B-C50C-407E-A947-70E740481C1C}">
                <a14:useLocalDpi xmlns:a14="http://schemas.microsoft.com/office/drawing/2010/main" val="0"/>
              </a:ext>
            </a:extLst>
          </a:blip>
          <a:srcRect/>
          <a:stretch>
            <a:fillRect/>
          </a:stretch>
        </p:blipFill>
        <p:spPr bwMode="auto">
          <a:xfrm>
            <a:off x="700580" y="6139324"/>
            <a:ext cx="551394" cy="32344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9896D07E-2286-4D83-8813-67DE021345D2}"/>
              </a:ext>
            </a:extLst>
          </p:cNvPr>
          <p:cNvSpPr/>
          <p:nvPr/>
        </p:nvSpPr>
        <p:spPr>
          <a:xfrm>
            <a:off x="262740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68F5896E-6F92-48EE-B5FA-B4A5F291A262}"/>
              </a:ext>
            </a:extLst>
          </p:cNvPr>
          <p:cNvSpPr/>
          <p:nvPr/>
        </p:nvSpPr>
        <p:spPr>
          <a:xfrm>
            <a:off x="3614825"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97B86D2-3C08-4D3D-9B82-B87E038BB736}"/>
              </a:ext>
            </a:extLst>
          </p:cNvPr>
          <p:cNvSpPr/>
          <p:nvPr/>
        </p:nvSpPr>
        <p:spPr>
          <a:xfrm>
            <a:off x="1392945" y="4941260"/>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5FDDC96A-B6CB-47A7-85F0-5D7E7EA8F18E}"/>
              </a:ext>
            </a:extLst>
          </p:cNvPr>
          <p:cNvSpPr/>
          <p:nvPr/>
        </p:nvSpPr>
        <p:spPr>
          <a:xfrm>
            <a:off x="438312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 name="Oval 15">
            <a:extLst>
              <a:ext uri="{FF2B5EF4-FFF2-40B4-BE49-F238E27FC236}">
                <a16:creationId xmlns:a16="http://schemas.microsoft.com/office/drawing/2014/main" id="{45FCDA94-0C2D-4D92-9B46-A4764B1CFD2F}"/>
              </a:ext>
            </a:extLst>
          </p:cNvPr>
          <p:cNvSpPr/>
          <p:nvPr/>
        </p:nvSpPr>
        <p:spPr>
          <a:xfrm>
            <a:off x="5023339"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AA5B2AF-2454-44E5-B5D3-8432657EDE0B}"/>
              </a:ext>
            </a:extLst>
          </p:cNvPr>
          <p:cNvSpPr/>
          <p:nvPr/>
        </p:nvSpPr>
        <p:spPr>
          <a:xfrm>
            <a:off x="1392944"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6D0A0256-5969-4175-9893-97DCD6FDFA82}"/>
              </a:ext>
            </a:extLst>
          </p:cNvPr>
          <p:cNvSpPr/>
          <p:nvPr/>
        </p:nvSpPr>
        <p:spPr>
          <a:xfrm>
            <a:off x="234482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4F41873-5651-4E31-98D6-E516A57EE565}"/>
              </a:ext>
            </a:extLst>
          </p:cNvPr>
          <p:cNvSpPr/>
          <p:nvPr/>
        </p:nvSpPr>
        <p:spPr>
          <a:xfrm>
            <a:off x="3273846"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94EDE08C-7E4D-4FAC-B603-EABC0D9E2E02}"/>
              </a:ext>
            </a:extLst>
          </p:cNvPr>
          <p:cNvSpPr/>
          <p:nvPr/>
        </p:nvSpPr>
        <p:spPr>
          <a:xfrm>
            <a:off x="469504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A07280EB-A43D-4CC8-8F4A-EC80C461989A}"/>
              </a:ext>
            </a:extLst>
          </p:cNvPr>
          <p:cNvSpPr/>
          <p:nvPr/>
        </p:nvSpPr>
        <p:spPr>
          <a:xfrm>
            <a:off x="1392943" y="539308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E23F43CD-C95C-4E3F-8223-823035A4E5B2}"/>
              </a:ext>
            </a:extLst>
          </p:cNvPr>
          <p:cNvSpPr/>
          <p:nvPr/>
        </p:nvSpPr>
        <p:spPr>
          <a:xfrm>
            <a:off x="1392942" y="5834507"/>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934FA01-284F-464E-B2F9-1E6A4EE3489A}"/>
              </a:ext>
            </a:extLst>
          </p:cNvPr>
          <p:cNvSpPr/>
          <p:nvPr/>
        </p:nvSpPr>
        <p:spPr>
          <a:xfrm>
            <a:off x="260835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AAD1711A-0677-4AED-A7B8-07E0B0DCFB6E}"/>
              </a:ext>
            </a:extLst>
          </p:cNvPr>
          <p:cNvSpPr/>
          <p:nvPr/>
        </p:nvSpPr>
        <p:spPr>
          <a:xfrm>
            <a:off x="330050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2E0BA4D-3F8C-44E8-8A50-D79F77B1F425}"/>
              </a:ext>
            </a:extLst>
          </p:cNvPr>
          <p:cNvSpPr/>
          <p:nvPr/>
        </p:nvSpPr>
        <p:spPr>
          <a:xfrm>
            <a:off x="41704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6006769-707B-467F-B720-01C8D5089DDC}"/>
              </a:ext>
            </a:extLst>
          </p:cNvPr>
          <p:cNvSpPr/>
          <p:nvPr/>
        </p:nvSpPr>
        <p:spPr>
          <a:xfrm>
            <a:off x="50848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3EB0BBA-2C20-4CA8-8AF3-764ED5F4CADC}"/>
              </a:ext>
            </a:extLst>
          </p:cNvPr>
          <p:cNvSpPr/>
          <p:nvPr/>
        </p:nvSpPr>
        <p:spPr>
          <a:xfrm>
            <a:off x="1392941"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319DF2B1-FF8E-4F29-8651-98AD27927B70}"/>
              </a:ext>
            </a:extLst>
          </p:cNvPr>
          <p:cNvSpPr/>
          <p:nvPr/>
        </p:nvSpPr>
        <p:spPr>
          <a:xfrm>
            <a:off x="2541675"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6B81CA6-38E1-42F9-A9F4-821D1C2D39C7}"/>
              </a:ext>
            </a:extLst>
          </p:cNvPr>
          <p:cNvSpPr/>
          <p:nvPr/>
        </p:nvSpPr>
        <p:spPr>
          <a:xfrm>
            <a:off x="3450994"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140421A-DC6E-4D61-8E37-1FBE46014C81}"/>
              </a:ext>
            </a:extLst>
          </p:cNvPr>
          <p:cNvCxnSpPr/>
          <p:nvPr/>
        </p:nvCxnSpPr>
        <p:spPr>
          <a:xfrm>
            <a:off x="1235496" y="4985090"/>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66402C-03F8-4C98-B0FB-B66D289F6373}"/>
              </a:ext>
            </a:extLst>
          </p:cNvPr>
          <p:cNvCxnSpPr/>
          <p:nvPr/>
        </p:nvCxnSpPr>
        <p:spPr>
          <a:xfrm>
            <a:off x="1235496" y="5582714"/>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BD707F-49A3-439D-9CD2-60A0395EBDC6}"/>
              </a:ext>
            </a:extLst>
          </p:cNvPr>
          <p:cNvCxnSpPr>
            <a:cxnSpLocks/>
          </p:cNvCxnSpPr>
          <p:nvPr/>
        </p:nvCxnSpPr>
        <p:spPr>
          <a:xfrm>
            <a:off x="1235496" y="6149516"/>
            <a:ext cx="0" cy="2824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FCF5F1D-BB8E-4C3D-96AE-E3BB5AD3FD13}"/>
              </a:ext>
            </a:extLst>
          </p:cNvPr>
          <p:cNvSpPr/>
          <p:nvPr/>
        </p:nvSpPr>
        <p:spPr>
          <a:xfrm>
            <a:off x="6161924" y="580533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81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6F9CF-03A4-45B8-8B6B-0E78B8ECA3DB}"/>
              </a:ext>
            </a:extLst>
          </p:cNvPr>
          <p:cNvSpPr txBox="1"/>
          <p:nvPr/>
        </p:nvSpPr>
        <p:spPr>
          <a:xfrm>
            <a:off x="464270" y="575383"/>
            <a:ext cx="6071786" cy="2546018"/>
          </a:xfrm>
          <a:prstGeom prst="rect">
            <a:avLst/>
          </a:prstGeom>
          <a:noFill/>
        </p:spPr>
        <p:txBody>
          <a:bodyPr wrap="square">
            <a:spAutoFit/>
          </a:bodyPr>
          <a:lstStyle/>
          <a:p>
            <a:pPr algn="l"/>
            <a:r>
              <a:rPr lang="en-GB" sz="2400" b="1" i="0" dirty="0">
                <a:solidFill>
                  <a:srgbClr val="1A1A1A"/>
                </a:solidFill>
                <a:effectLst/>
                <a:latin typeface="Open Sans" panose="020B0604020202020204" pitchFamily="34" charset="0"/>
              </a:rPr>
              <a:t>Charts</a:t>
            </a:r>
          </a:p>
          <a:p>
            <a:pPr algn="l"/>
            <a:endParaRPr lang="en-GB" b="1" i="0" dirty="0">
              <a:solidFill>
                <a:srgbClr val="1A1A1A"/>
              </a:solidFill>
              <a:effectLst/>
              <a:latin typeface="Open Sans" panose="020B0604020202020204" pitchFamily="34" charset="0"/>
            </a:endParaRPr>
          </a:p>
          <a:p>
            <a:pPr algn="l">
              <a:lnSpc>
                <a:spcPct val="150000"/>
              </a:lnSpc>
            </a:pPr>
            <a:r>
              <a:rPr lang="en-GB" sz="1600" b="0" i="0" dirty="0">
                <a:solidFill>
                  <a:schemeClr val="bg2">
                    <a:lumMod val="25000"/>
                  </a:schemeClr>
                </a:solidFill>
                <a:effectLst/>
                <a:latin typeface="Open Sans" panose="020B0604020202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sp>
        <p:nvSpPr>
          <p:cNvPr id="7" name="TextBox 6">
            <a:extLst>
              <a:ext uri="{FF2B5EF4-FFF2-40B4-BE49-F238E27FC236}">
                <a16:creationId xmlns:a16="http://schemas.microsoft.com/office/drawing/2014/main" id="{5D63D3BC-84DA-4D9A-8CB9-CB8B545B22ED}"/>
              </a:ext>
            </a:extLst>
          </p:cNvPr>
          <p:cNvSpPr txBox="1"/>
          <p:nvPr/>
        </p:nvSpPr>
        <p:spPr>
          <a:xfrm>
            <a:off x="495089" y="4428507"/>
            <a:ext cx="6286064" cy="2246769"/>
          </a:xfrm>
          <a:prstGeom prst="rect">
            <a:avLst/>
          </a:prstGeom>
          <a:noFill/>
        </p:spPr>
        <p:txBody>
          <a:bodyPr wrap="square">
            <a:spAutoFit/>
          </a:bodyPr>
          <a:lstStyle/>
          <a:p>
            <a:pPr algn="l"/>
            <a:r>
              <a:rPr lang="en-GB" sz="1400" b="1" i="0" dirty="0">
                <a:solidFill>
                  <a:srgbClr val="1A1A1A"/>
                </a:solidFill>
                <a:effectLst/>
                <a:latin typeface="Open Sans" panose="020B0606030504020204" pitchFamily="34" charset="0"/>
              </a:rPr>
              <a:t>SUPPORTED PLATFORMS</a:t>
            </a:r>
          </a:p>
          <a:p>
            <a:pPr lvl="1"/>
            <a:endParaRPr lang="en-GB" sz="1400" b="0" i="0" dirty="0">
              <a:solidFill>
                <a:schemeClr val="accent5">
                  <a:lumMod val="75000"/>
                </a:schemeClr>
              </a:solidFill>
              <a:effectLst/>
              <a:latin typeface="Open Sans" panose="020B0606030504020204" pitchFamily="34" charset="0"/>
            </a:endParaRPr>
          </a:p>
          <a:p>
            <a:pPr lvl="2"/>
            <a:r>
              <a:rPr lang="en-GB" sz="1400" b="0" i="0" dirty="0">
                <a:solidFill>
                  <a:schemeClr val="accent5">
                    <a:lumMod val="75000"/>
                  </a:schemeClr>
                </a:solidFill>
                <a:effectLst/>
                <a:latin typeface="Open Sans" panose="020B0606030504020204" pitchFamily="34" charset="0"/>
              </a:rPr>
              <a:t> JavaScript        Angular        React       Vue        </a:t>
            </a:r>
            <a:r>
              <a:rPr lang="en-GB" sz="1400" b="0" i="0" dirty="0" err="1">
                <a:solidFill>
                  <a:schemeClr val="accent5">
                    <a:lumMod val="75000"/>
                  </a:schemeClr>
                </a:solidFill>
                <a:effectLst/>
                <a:latin typeface="Open Sans" panose="020B0606030504020204" pitchFamily="34" charset="0"/>
              </a:rPr>
              <a:t>Blazor</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Flutter        jQuery        ASP.NET MVC        ASP.NET Core</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ASP.NET Web Forms</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WinForms        WPF        </a:t>
            </a:r>
            <a:r>
              <a:rPr lang="en-GB" sz="1400" b="0" i="0" dirty="0" err="1">
                <a:solidFill>
                  <a:schemeClr val="accent5">
                    <a:lumMod val="75000"/>
                  </a:schemeClr>
                </a:solidFill>
                <a:effectLst/>
                <a:latin typeface="Open Sans" panose="020B0606030504020204" pitchFamily="34" charset="0"/>
              </a:rPr>
              <a:t>WinUI</a:t>
            </a:r>
            <a:r>
              <a:rPr lang="en-GB" sz="1400" b="0" i="0" dirty="0">
                <a:solidFill>
                  <a:schemeClr val="accent5">
                    <a:lumMod val="75000"/>
                  </a:schemeClr>
                </a:solidFill>
                <a:effectLst/>
                <a:latin typeface="Open Sans" panose="020B0606030504020204" pitchFamily="34" charset="0"/>
              </a:rPr>
              <a:t>        Flutter        Xamarin        UWP</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 Xamarin        Flutter        UWP</a:t>
            </a:r>
          </a:p>
          <a:p>
            <a:pPr lvl="1"/>
            <a:endParaRPr lang="en-GB" sz="1400" b="0" i="0" dirty="0">
              <a:solidFill>
                <a:srgbClr val="666666"/>
              </a:solidFill>
              <a:effectLst/>
              <a:latin typeface="Open Sans" panose="020B0606030504020204" pitchFamily="34" charset="0"/>
            </a:endParaRPr>
          </a:p>
        </p:txBody>
      </p:sp>
      <p:pic>
        <p:nvPicPr>
          <p:cNvPr id="1028" name="Picture 4" descr="Computer Vector Icon 2363076 Vector Art at Vecteezy">
            <a:extLst>
              <a:ext uri="{FF2B5EF4-FFF2-40B4-BE49-F238E27FC236}">
                <a16:creationId xmlns:a16="http://schemas.microsoft.com/office/drawing/2014/main" id="{AF2506E6-183A-4D0D-BDE4-FD72C232FCD0}"/>
              </a:ext>
            </a:extLst>
          </p:cNvPr>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6602" y="5634084"/>
            <a:ext cx="356650"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net Icon PNG Images, Vectors Free Download - Pngtree">
            <a:extLst>
              <a:ext uri="{FF2B5EF4-FFF2-40B4-BE49-F238E27FC236}">
                <a16:creationId xmlns:a16="http://schemas.microsoft.com/office/drawing/2014/main" id="{F988D181-BABA-41B4-9E29-D814FD118D21}"/>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4671" y="5003078"/>
            <a:ext cx="338580" cy="338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bile Phone Outline Free Vectors, Logos, Icons And - Logo Téléphone Mobile  Transparent PNG - 400x400 - Free Download on NicePNG">
            <a:extLst>
              <a:ext uri="{FF2B5EF4-FFF2-40B4-BE49-F238E27FC236}">
                <a16:creationId xmlns:a16="http://schemas.microsoft.com/office/drawing/2014/main" id="{B21B5FFE-CE94-42AC-BEBE-3A80A5528703}"/>
              </a:ext>
            </a:extLst>
          </p:cNvPr>
          <p:cNvPicPr>
            <a:picLocks noChangeAspect="1" noChangeArrowheads="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3902" y1="20582" x2="43902" y2="20582"/>
                        <a14:foregroundMark x1="50488" y1="15177" x2="50488" y2="15177"/>
                        <a14:foregroundMark x1="50976" y1="82121" x2="50976" y2="82121"/>
                        <a14:backgroundMark x1="50488" y1="52183" x2="50488" y2="52183"/>
                      </a14:backgroundRemoval>
                    </a14:imgEffect>
                  </a14:imgLayer>
                </a14:imgProps>
              </a:ext>
              <a:ext uri="{28A0092B-C50C-407E-A947-70E740481C1C}">
                <a14:useLocalDpi xmlns:a14="http://schemas.microsoft.com/office/drawing/2010/main" val="0"/>
              </a:ext>
            </a:extLst>
          </a:blip>
          <a:srcRect/>
          <a:stretch>
            <a:fillRect/>
          </a:stretch>
        </p:blipFill>
        <p:spPr bwMode="auto">
          <a:xfrm>
            <a:off x="700580" y="6139324"/>
            <a:ext cx="551394" cy="32344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9896D07E-2286-4D83-8813-67DE021345D2}"/>
              </a:ext>
            </a:extLst>
          </p:cNvPr>
          <p:cNvSpPr/>
          <p:nvPr/>
        </p:nvSpPr>
        <p:spPr>
          <a:xfrm>
            <a:off x="262740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68F5896E-6F92-48EE-B5FA-B4A5F291A262}"/>
              </a:ext>
            </a:extLst>
          </p:cNvPr>
          <p:cNvSpPr/>
          <p:nvPr/>
        </p:nvSpPr>
        <p:spPr>
          <a:xfrm>
            <a:off x="3614825"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97B86D2-3C08-4D3D-9B82-B87E038BB736}"/>
              </a:ext>
            </a:extLst>
          </p:cNvPr>
          <p:cNvSpPr/>
          <p:nvPr/>
        </p:nvSpPr>
        <p:spPr>
          <a:xfrm>
            <a:off x="1392945" y="4941260"/>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5FDDC96A-B6CB-47A7-85F0-5D7E7EA8F18E}"/>
              </a:ext>
            </a:extLst>
          </p:cNvPr>
          <p:cNvSpPr/>
          <p:nvPr/>
        </p:nvSpPr>
        <p:spPr>
          <a:xfrm>
            <a:off x="438312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 name="Oval 15">
            <a:extLst>
              <a:ext uri="{FF2B5EF4-FFF2-40B4-BE49-F238E27FC236}">
                <a16:creationId xmlns:a16="http://schemas.microsoft.com/office/drawing/2014/main" id="{45FCDA94-0C2D-4D92-9B46-A4764B1CFD2F}"/>
              </a:ext>
            </a:extLst>
          </p:cNvPr>
          <p:cNvSpPr/>
          <p:nvPr/>
        </p:nvSpPr>
        <p:spPr>
          <a:xfrm>
            <a:off x="5023339"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AA5B2AF-2454-44E5-B5D3-8432657EDE0B}"/>
              </a:ext>
            </a:extLst>
          </p:cNvPr>
          <p:cNvSpPr/>
          <p:nvPr/>
        </p:nvSpPr>
        <p:spPr>
          <a:xfrm>
            <a:off x="1392944"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6D0A0256-5969-4175-9893-97DCD6FDFA82}"/>
              </a:ext>
            </a:extLst>
          </p:cNvPr>
          <p:cNvSpPr/>
          <p:nvPr/>
        </p:nvSpPr>
        <p:spPr>
          <a:xfrm>
            <a:off x="234482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4F41873-5651-4E31-98D6-E516A57EE565}"/>
              </a:ext>
            </a:extLst>
          </p:cNvPr>
          <p:cNvSpPr/>
          <p:nvPr/>
        </p:nvSpPr>
        <p:spPr>
          <a:xfrm>
            <a:off x="3273846"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94EDE08C-7E4D-4FAC-B603-EABC0D9E2E02}"/>
              </a:ext>
            </a:extLst>
          </p:cNvPr>
          <p:cNvSpPr/>
          <p:nvPr/>
        </p:nvSpPr>
        <p:spPr>
          <a:xfrm>
            <a:off x="469504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A07280EB-A43D-4CC8-8F4A-EC80C461989A}"/>
              </a:ext>
            </a:extLst>
          </p:cNvPr>
          <p:cNvSpPr/>
          <p:nvPr/>
        </p:nvSpPr>
        <p:spPr>
          <a:xfrm>
            <a:off x="1392943" y="539308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E23F43CD-C95C-4E3F-8223-823035A4E5B2}"/>
              </a:ext>
            </a:extLst>
          </p:cNvPr>
          <p:cNvSpPr/>
          <p:nvPr/>
        </p:nvSpPr>
        <p:spPr>
          <a:xfrm>
            <a:off x="1392942" y="5834507"/>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934FA01-284F-464E-B2F9-1E6A4EE3489A}"/>
              </a:ext>
            </a:extLst>
          </p:cNvPr>
          <p:cNvSpPr/>
          <p:nvPr/>
        </p:nvSpPr>
        <p:spPr>
          <a:xfrm>
            <a:off x="260835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AAD1711A-0677-4AED-A7B8-07E0B0DCFB6E}"/>
              </a:ext>
            </a:extLst>
          </p:cNvPr>
          <p:cNvSpPr/>
          <p:nvPr/>
        </p:nvSpPr>
        <p:spPr>
          <a:xfrm>
            <a:off x="330050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2E0BA4D-3F8C-44E8-8A50-D79F77B1F425}"/>
              </a:ext>
            </a:extLst>
          </p:cNvPr>
          <p:cNvSpPr/>
          <p:nvPr/>
        </p:nvSpPr>
        <p:spPr>
          <a:xfrm>
            <a:off x="41704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6006769-707B-467F-B720-01C8D5089DDC}"/>
              </a:ext>
            </a:extLst>
          </p:cNvPr>
          <p:cNvSpPr/>
          <p:nvPr/>
        </p:nvSpPr>
        <p:spPr>
          <a:xfrm>
            <a:off x="50848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3EB0BBA-2C20-4CA8-8AF3-764ED5F4CADC}"/>
              </a:ext>
            </a:extLst>
          </p:cNvPr>
          <p:cNvSpPr/>
          <p:nvPr/>
        </p:nvSpPr>
        <p:spPr>
          <a:xfrm>
            <a:off x="1392941"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319DF2B1-FF8E-4F29-8651-98AD27927B70}"/>
              </a:ext>
            </a:extLst>
          </p:cNvPr>
          <p:cNvSpPr/>
          <p:nvPr/>
        </p:nvSpPr>
        <p:spPr>
          <a:xfrm>
            <a:off x="2541675"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6B81CA6-38E1-42F9-A9F4-821D1C2D39C7}"/>
              </a:ext>
            </a:extLst>
          </p:cNvPr>
          <p:cNvSpPr/>
          <p:nvPr/>
        </p:nvSpPr>
        <p:spPr>
          <a:xfrm>
            <a:off x="3450994"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140421A-DC6E-4D61-8E37-1FBE46014C81}"/>
              </a:ext>
            </a:extLst>
          </p:cNvPr>
          <p:cNvCxnSpPr/>
          <p:nvPr/>
        </p:nvCxnSpPr>
        <p:spPr>
          <a:xfrm>
            <a:off x="1235496" y="4985090"/>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66402C-03F8-4C98-B0FB-B66D289F6373}"/>
              </a:ext>
            </a:extLst>
          </p:cNvPr>
          <p:cNvCxnSpPr/>
          <p:nvPr/>
        </p:nvCxnSpPr>
        <p:spPr>
          <a:xfrm>
            <a:off x="1235496" y="5582714"/>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BD707F-49A3-439D-9CD2-60A0395EBDC6}"/>
              </a:ext>
            </a:extLst>
          </p:cNvPr>
          <p:cNvCxnSpPr>
            <a:cxnSpLocks/>
          </p:cNvCxnSpPr>
          <p:nvPr/>
        </p:nvCxnSpPr>
        <p:spPr>
          <a:xfrm>
            <a:off x="1235496" y="6149516"/>
            <a:ext cx="0" cy="2824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FCF5F1D-BB8E-4C3D-96AE-E3BB5AD3FD13}"/>
              </a:ext>
            </a:extLst>
          </p:cNvPr>
          <p:cNvSpPr/>
          <p:nvPr/>
        </p:nvSpPr>
        <p:spPr>
          <a:xfrm>
            <a:off x="6161924" y="580533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Syncfusion Essential Chart">
            <a:extLst>
              <a:ext uri="{FF2B5EF4-FFF2-40B4-BE49-F238E27FC236}">
                <a16:creationId xmlns:a16="http://schemas.microsoft.com/office/drawing/2014/main" id="{55558747-36AB-4F11-B6F2-56C93EB0BF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0609" y="689290"/>
            <a:ext cx="5473386" cy="489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04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6F9CF-03A4-45B8-8B6B-0E78B8ECA3DB}"/>
              </a:ext>
            </a:extLst>
          </p:cNvPr>
          <p:cNvSpPr txBox="1"/>
          <p:nvPr/>
        </p:nvSpPr>
        <p:spPr>
          <a:xfrm>
            <a:off x="464270" y="554835"/>
            <a:ext cx="6071786" cy="2546018"/>
          </a:xfrm>
          <a:prstGeom prst="rect">
            <a:avLst/>
          </a:prstGeom>
          <a:noFill/>
        </p:spPr>
        <p:txBody>
          <a:bodyPr wrap="square">
            <a:spAutoFit/>
          </a:bodyPr>
          <a:lstStyle/>
          <a:p>
            <a:pPr algn="l"/>
            <a:r>
              <a:rPr lang="en-GB" sz="2400" b="1" i="0" dirty="0" err="1">
                <a:solidFill>
                  <a:srgbClr val="1A1A1A"/>
                </a:solidFill>
                <a:effectLst/>
                <a:latin typeface="Open Sans" panose="020B0604020202020204" pitchFamily="34" charset="0"/>
              </a:rPr>
              <a:t>ListView</a:t>
            </a:r>
            <a:endParaRPr lang="en-GB" sz="2400" b="1" i="0" dirty="0">
              <a:solidFill>
                <a:srgbClr val="1A1A1A"/>
              </a:solidFill>
              <a:effectLst/>
              <a:latin typeface="Open Sans" panose="020B0604020202020204" pitchFamily="34" charset="0"/>
            </a:endParaRPr>
          </a:p>
          <a:p>
            <a:pPr algn="l"/>
            <a:endParaRPr lang="en-GB" b="1" i="0" dirty="0">
              <a:solidFill>
                <a:srgbClr val="1A1A1A"/>
              </a:solidFill>
              <a:effectLst/>
              <a:latin typeface="Open Sans" panose="020B0604020202020204" pitchFamily="34" charset="0"/>
            </a:endParaRPr>
          </a:p>
          <a:p>
            <a:pPr algn="l">
              <a:lnSpc>
                <a:spcPct val="150000"/>
              </a:lnSpc>
            </a:pPr>
            <a:r>
              <a:rPr lang="en-GB" sz="1600" b="0" i="0" dirty="0">
                <a:solidFill>
                  <a:srgbClr val="1A1A1A"/>
                </a:solidFill>
                <a:effectLst/>
                <a:latin typeface="Open Sans" panose="020B0606030504020204" pitchFamily="34" charset="0"/>
              </a:rPr>
              <a:t>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control has been optimized to work with large amounts of data.</a:t>
            </a:r>
            <a:endParaRPr lang="en-GB" sz="1600" b="0" i="0" dirty="0">
              <a:solidFill>
                <a:schemeClr val="bg2">
                  <a:lumMod val="25000"/>
                </a:schemeClr>
              </a:solidFill>
              <a:effectLst/>
              <a:latin typeface="Open Sans" panose="020B0604020202020204" pitchFamily="34" charset="0"/>
            </a:endParaRPr>
          </a:p>
        </p:txBody>
      </p:sp>
      <p:sp>
        <p:nvSpPr>
          <p:cNvPr id="7" name="TextBox 6">
            <a:extLst>
              <a:ext uri="{FF2B5EF4-FFF2-40B4-BE49-F238E27FC236}">
                <a16:creationId xmlns:a16="http://schemas.microsoft.com/office/drawing/2014/main" id="{5D63D3BC-84DA-4D9A-8CB9-CB8B545B22ED}"/>
              </a:ext>
            </a:extLst>
          </p:cNvPr>
          <p:cNvSpPr txBox="1"/>
          <p:nvPr/>
        </p:nvSpPr>
        <p:spPr>
          <a:xfrm>
            <a:off x="495089" y="4428507"/>
            <a:ext cx="6286064" cy="2246769"/>
          </a:xfrm>
          <a:prstGeom prst="rect">
            <a:avLst/>
          </a:prstGeom>
          <a:noFill/>
        </p:spPr>
        <p:txBody>
          <a:bodyPr wrap="square">
            <a:spAutoFit/>
          </a:bodyPr>
          <a:lstStyle/>
          <a:p>
            <a:pPr algn="l"/>
            <a:r>
              <a:rPr lang="en-GB" sz="1400" b="1" i="0" dirty="0">
                <a:solidFill>
                  <a:srgbClr val="1A1A1A"/>
                </a:solidFill>
                <a:effectLst/>
                <a:latin typeface="Open Sans" panose="020B0606030504020204" pitchFamily="34" charset="0"/>
              </a:rPr>
              <a:t>SUPPORTED PLATFORMS</a:t>
            </a:r>
          </a:p>
          <a:p>
            <a:pPr lvl="1"/>
            <a:endParaRPr lang="en-GB" sz="1400" b="0" i="0" dirty="0">
              <a:solidFill>
                <a:schemeClr val="accent5">
                  <a:lumMod val="75000"/>
                </a:schemeClr>
              </a:solidFill>
              <a:effectLst/>
              <a:latin typeface="Open Sans" panose="020B0606030504020204" pitchFamily="34" charset="0"/>
            </a:endParaRPr>
          </a:p>
          <a:p>
            <a:pPr lvl="2"/>
            <a:r>
              <a:rPr lang="en-GB" sz="1400" b="0" i="0" dirty="0">
                <a:solidFill>
                  <a:schemeClr val="accent5">
                    <a:lumMod val="75000"/>
                  </a:schemeClr>
                </a:solidFill>
                <a:effectLst/>
                <a:latin typeface="Open Sans" panose="020B0606030504020204" pitchFamily="34" charset="0"/>
              </a:rPr>
              <a:t> JavaScript        Angular        React       Vue        </a:t>
            </a:r>
            <a:r>
              <a:rPr lang="en-GB" sz="1400" b="0" i="0" dirty="0" err="1">
                <a:solidFill>
                  <a:schemeClr val="accent5">
                    <a:lumMod val="75000"/>
                  </a:schemeClr>
                </a:solidFill>
                <a:effectLst/>
                <a:latin typeface="Open Sans" panose="020B0606030504020204" pitchFamily="34" charset="0"/>
              </a:rPr>
              <a:t>Blazor</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Flutter        jQuery        ASP.NET MVC        ASP.NET Core</a:t>
            </a:r>
            <a:br>
              <a:rPr lang="en-GB" sz="1400" b="0" i="0" dirty="0">
                <a:solidFill>
                  <a:schemeClr val="accent5">
                    <a:lumMod val="75000"/>
                  </a:schemeClr>
                </a:solidFill>
                <a:effectLst/>
                <a:latin typeface="Open Sans" panose="020B0606030504020204" pitchFamily="34" charset="0"/>
              </a:rPr>
            </a:br>
            <a:r>
              <a:rPr lang="en-GB" sz="1400" b="0" i="0" dirty="0">
                <a:solidFill>
                  <a:schemeClr val="accent5">
                    <a:lumMod val="75000"/>
                  </a:schemeClr>
                </a:solidFill>
                <a:effectLst/>
                <a:latin typeface="Open Sans" panose="020B0606030504020204" pitchFamily="34" charset="0"/>
              </a:rPr>
              <a:t> ASP.NET Web Forms</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WinForms        WPF        </a:t>
            </a:r>
            <a:r>
              <a:rPr lang="en-GB" sz="1400" b="0" i="0" dirty="0" err="1">
                <a:solidFill>
                  <a:schemeClr val="accent5">
                    <a:lumMod val="75000"/>
                  </a:schemeClr>
                </a:solidFill>
                <a:effectLst/>
                <a:latin typeface="Open Sans" panose="020B0606030504020204" pitchFamily="34" charset="0"/>
              </a:rPr>
              <a:t>WinUI</a:t>
            </a:r>
            <a:r>
              <a:rPr lang="en-GB" sz="1400" b="0" i="0" dirty="0">
                <a:solidFill>
                  <a:schemeClr val="accent5">
                    <a:lumMod val="75000"/>
                  </a:schemeClr>
                </a:solidFill>
                <a:effectLst/>
                <a:latin typeface="Open Sans" panose="020B0606030504020204" pitchFamily="34" charset="0"/>
              </a:rPr>
              <a:t>        Flutter        Xamarin        UWP</a:t>
            </a:r>
          </a:p>
          <a:p>
            <a:pPr lvl="2"/>
            <a:r>
              <a:rPr lang="en-GB" sz="1400" b="0" i="0" dirty="0">
                <a:solidFill>
                  <a:schemeClr val="accent5">
                    <a:lumMod val="75000"/>
                  </a:schemeClr>
                </a:solidFill>
                <a:effectLst/>
                <a:latin typeface="Open Sans" panose="020B0606030504020204" pitchFamily="34" charset="0"/>
              </a:rPr>
              <a:t> </a:t>
            </a:r>
          </a:p>
          <a:p>
            <a:pPr lvl="2"/>
            <a:r>
              <a:rPr lang="en-GB" sz="1400" b="0" i="0" dirty="0">
                <a:solidFill>
                  <a:schemeClr val="accent5">
                    <a:lumMod val="75000"/>
                  </a:schemeClr>
                </a:solidFill>
                <a:effectLst/>
                <a:latin typeface="Open Sans" panose="020B0606030504020204" pitchFamily="34" charset="0"/>
              </a:rPr>
              <a:t> Xamarin        Flutter        UWP</a:t>
            </a:r>
          </a:p>
          <a:p>
            <a:pPr lvl="1"/>
            <a:endParaRPr lang="en-GB" sz="1400" b="0" i="0" dirty="0">
              <a:solidFill>
                <a:srgbClr val="666666"/>
              </a:solidFill>
              <a:effectLst/>
              <a:latin typeface="Open Sans" panose="020B0606030504020204" pitchFamily="34" charset="0"/>
            </a:endParaRPr>
          </a:p>
        </p:txBody>
      </p:sp>
      <p:pic>
        <p:nvPicPr>
          <p:cNvPr id="1028" name="Picture 4" descr="Computer Vector Icon 2363076 Vector Art at Vecteezy">
            <a:extLst>
              <a:ext uri="{FF2B5EF4-FFF2-40B4-BE49-F238E27FC236}">
                <a16:creationId xmlns:a16="http://schemas.microsoft.com/office/drawing/2014/main" id="{AF2506E6-183A-4D0D-BDE4-FD72C232FCD0}"/>
              </a:ext>
            </a:extLst>
          </p:cNvPr>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6602" y="5634084"/>
            <a:ext cx="356650" cy="356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net Icon PNG Images, Vectors Free Download - Pngtree">
            <a:extLst>
              <a:ext uri="{FF2B5EF4-FFF2-40B4-BE49-F238E27FC236}">
                <a16:creationId xmlns:a16="http://schemas.microsoft.com/office/drawing/2014/main" id="{F988D181-BABA-41B4-9E29-D814FD118D21}"/>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4671" y="5003078"/>
            <a:ext cx="338580" cy="338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bile Phone Outline Free Vectors, Logos, Icons And - Logo Téléphone Mobile  Transparent PNG - 400x400 - Free Download on NicePNG">
            <a:extLst>
              <a:ext uri="{FF2B5EF4-FFF2-40B4-BE49-F238E27FC236}">
                <a16:creationId xmlns:a16="http://schemas.microsoft.com/office/drawing/2014/main" id="{B21B5FFE-CE94-42AC-BEBE-3A80A5528703}"/>
              </a:ext>
            </a:extLst>
          </p:cNvPr>
          <p:cNvPicPr>
            <a:picLocks noChangeAspect="1" noChangeArrowheads="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3902" y1="20582" x2="43902" y2="20582"/>
                        <a14:foregroundMark x1="50488" y1="15177" x2="50488" y2="15177"/>
                        <a14:foregroundMark x1="50976" y1="82121" x2="50976" y2="82121"/>
                        <a14:backgroundMark x1="50488" y1="52183" x2="50488" y2="52183"/>
                      </a14:backgroundRemoval>
                    </a14:imgEffect>
                  </a14:imgLayer>
                </a14:imgProps>
              </a:ext>
              <a:ext uri="{28A0092B-C50C-407E-A947-70E740481C1C}">
                <a14:useLocalDpi xmlns:a14="http://schemas.microsoft.com/office/drawing/2010/main" val="0"/>
              </a:ext>
            </a:extLst>
          </a:blip>
          <a:srcRect/>
          <a:stretch>
            <a:fillRect/>
          </a:stretch>
        </p:blipFill>
        <p:spPr bwMode="auto">
          <a:xfrm>
            <a:off x="700580" y="6139324"/>
            <a:ext cx="551394" cy="32344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9896D07E-2286-4D83-8813-67DE021345D2}"/>
              </a:ext>
            </a:extLst>
          </p:cNvPr>
          <p:cNvSpPr/>
          <p:nvPr/>
        </p:nvSpPr>
        <p:spPr>
          <a:xfrm>
            <a:off x="262740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68F5896E-6F92-48EE-B5FA-B4A5F291A262}"/>
              </a:ext>
            </a:extLst>
          </p:cNvPr>
          <p:cNvSpPr/>
          <p:nvPr/>
        </p:nvSpPr>
        <p:spPr>
          <a:xfrm>
            <a:off x="3614825"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97B86D2-3C08-4D3D-9B82-B87E038BB736}"/>
              </a:ext>
            </a:extLst>
          </p:cNvPr>
          <p:cNvSpPr/>
          <p:nvPr/>
        </p:nvSpPr>
        <p:spPr>
          <a:xfrm>
            <a:off x="1392945" y="4941260"/>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5FDDC96A-B6CB-47A7-85F0-5D7E7EA8F18E}"/>
              </a:ext>
            </a:extLst>
          </p:cNvPr>
          <p:cNvSpPr/>
          <p:nvPr/>
        </p:nvSpPr>
        <p:spPr>
          <a:xfrm>
            <a:off x="4383120"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 name="Oval 15">
            <a:extLst>
              <a:ext uri="{FF2B5EF4-FFF2-40B4-BE49-F238E27FC236}">
                <a16:creationId xmlns:a16="http://schemas.microsoft.com/office/drawing/2014/main" id="{45FCDA94-0C2D-4D92-9B46-A4764B1CFD2F}"/>
              </a:ext>
            </a:extLst>
          </p:cNvPr>
          <p:cNvSpPr/>
          <p:nvPr/>
        </p:nvSpPr>
        <p:spPr>
          <a:xfrm>
            <a:off x="5023339" y="4936184"/>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AA5B2AF-2454-44E5-B5D3-8432657EDE0B}"/>
              </a:ext>
            </a:extLst>
          </p:cNvPr>
          <p:cNvSpPr/>
          <p:nvPr/>
        </p:nvSpPr>
        <p:spPr>
          <a:xfrm>
            <a:off x="1392944"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6D0A0256-5969-4175-9893-97DCD6FDFA82}"/>
              </a:ext>
            </a:extLst>
          </p:cNvPr>
          <p:cNvSpPr/>
          <p:nvPr/>
        </p:nvSpPr>
        <p:spPr>
          <a:xfrm>
            <a:off x="234482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4F41873-5651-4E31-98D6-E516A57EE565}"/>
              </a:ext>
            </a:extLst>
          </p:cNvPr>
          <p:cNvSpPr/>
          <p:nvPr/>
        </p:nvSpPr>
        <p:spPr>
          <a:xfrm>
            <a:off x="3273846"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94EDE08C-7E4D-4FAC-B603-EABC0D9E2E02}"/>
              </a:ext>
            </a:extLst>
          </p:cNvPr>
          <p:cNvSpPr/>
          <p:nvPr/>
        </p:nvSpPr>
        <p:spPr>
          <a:xfrm>
            <a:off x="4695045" y="517236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A07280EB-A43D-4CC8-8F4A-EC80C461989A}"/>
              </a:ext>
            </a:extLst>
          </p:cNvPr>
          <p:cNvSpPr/>
          <p:nvPr/>
        </p:nvSpPr>
        <p:spPr>
          <a:xfrm>
            <a:off x="1392943" y="539308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E23F43CD-C95C-4E3F-8223-823035A4E5B2}"/>
              </a:ext>
            </a:extLst>
          </p:cNvPr>
          <p:cNvSpPr/>
          <p:nvPr/>
        </p:nvSpPr>
        <p:spPr>
          <a:xfrm>
            <a:off x="1392942" y="5834507"/>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934FA01-284F-464E-B2F9-1E6A4EE3489A}"/>
              </a:ext>
            </a:extLst>
          </p:cNvPr>
          <p:cNvSpPr/>
          <p:nvPr/>
        </p:nvSpPr>
        <p:spPr>
          <a:xfrm>
            <a:off x="260835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AAD1711A-0677-4AED-A7B8-07E0B0DCFB6E}"/>
              </a:ext>
            </a:extLst>
          </p:cNvPr>
          <p:cNvSpPr/>
          <p:nvPr/>
        </p:nvSpPr>
        <p:spPr>
          <a:xfrm>
            <a:off x="3300500" y="5812409"/>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2E0BA4D-3F8C-44E8-8A50-D79F77B1F425}"/>
              </a:ext>
            </a:extLst>
          </p:cNvPr>
          <p:cNvSpPr/>
          <p:nvPr/>
        </p:nvSpPr>
        <p:spPr>
          <a:xfrm>
            <a:off x="41704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6006769-707B-467F-B720-01C8D5089DDC}"/>
              </a:ext>
            </a:extLst>
          </p:cNvPr>
          <p:cNvSpPr/>
          <p:nvPr/>
        </p:nvSpPr>
        <p:spPr>
          <a:xfrm>
            <a:off x="5084850" y="5806571"/>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73EB0BBA-2C20-4CA8-8AF3-764ED5F4CADC}"/>
              </a:ext>
            </a:extLst>
          </p:cNvPr>
          <p:cNvSpPr/>
          <p:nvPr/>
        </p:nvSpPr>
        <p:spPr>
          <a:xfrm>
            <a:off x="1392941"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319DF2B1-FF8E-4F29-8651-98AD27927B70}"/>
              </a:ext>
            </a:extLst>
          </p:cNvPr>
          <p:cNvSpPr/>
          <p:nvPr/>
        </p:nvSpPr>
        <p:spPr>
          <a:xfrm>
            <a:off x="2541675"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6B81CA6-38E1-42F9-A9F4-821D1C2D39C7}"/>
              </a:ext>
            </a:extLst>
          </p:cNvPr>
          <p:cNvSpPr/>
          <p:nvPr/>
        </p:nvSpPr>
        <p:spPr>
          <a:xfrm>
            <a:off x="3450994" y="622911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140421A-DC6E-4D61-8E37-1FBE46014C81}"/>
              </a:ext>
            </a:extLst>
          </p:cNvPr>
          <p:cNvCxnSpPr/>
          <p:nvPr/>
        </p:nvCxnSpPr>
        <p:spPr>
          <a:xfrm>
            <a:off x="1235496" y="4985090"/>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66402C-03F8-4C98-B0FB-B66D289F6373}"/>
              </a:ext>
            </a:extLst>
          </p:cNvPr>
          <p:cNvCxnSpPr/>
          <p:nvPr/>
        </p:nvCxnSpPr>
        <p:spPr>
          <a:xfrm>
            <a:off x="1235496" y="5582714"/>
            <a:ext cx="0" cy="3900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BD707F-49A3-439D-9CD2-60A0395EBDC6}"/>
              </a:ext>
            </a:extLst>
          </p:cNvPr>
          <p:cNvCxnSpPr>
            <a:cxnSpLocks/>
          </p:cNvCxnSpPr>
          <p:nvPr/>
        </p:nvCxnSpPr>
        <p:spPr>
          <a:xfrm>
            <a:off x="1235496" y="6149516"/>
            <a:ext cx="0" cy="2824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FCF5F1D-BB8E-4C3D-96AE-E3BB5AD3FD13}"/>
              </a:ext>
            </a:extLst>
          </p:cNvPr>
          <p:cNvSpPr/>
          <p:nvPr/>
        </p:nvSpPr>
        <p:spPr>
          <a:xfrm>
            <a:off x="6161924" y="5805338"/>
            <a:ext cx="45719" cy="558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descr="Syncfusion List View">
            <a:extLst>
              <a:ext uri="{FF2B5EF4-FFF2-40B4-BE49-F238E27FC236}">
                <a16:creationId xmlns:a16="http://schemas.microsoft.com/office/drawing/2014/main" id="{E98E545B-B992-4E2F-8E83-1A7D791331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9332" y="660138"/>
            <a:ext cx="5516220" cy="469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0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317</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Amasis MT Pro</vt: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Moorthi</dc:creator>
  <cp:lastModifiedBy>Vishnu Moorthi</cp:lastModifiedBy>
  <cp:revision>9</cp:revision>
  <dcterms:created xsi:type="dcterms:W3CDTF">2022-10-19T05:04:13Z</dcterms:created>
  <dcterms:modified xsi:type="dcterms:W3CDTF">2022-10-19T05:46:24Z</dcterms:modified>
</cp:coreProperties>
</file>