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gRi3uNBzFELWBBqe4DpzTLP4qv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D1C2FF-1410-46A4-ACF6-B24A26957CCE}">
  <a:tblStyle styleId="{49D1C2FF-1410-46A4-ACF6-B24A26957CCE}"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7.png"/><Relationship Id="rId4" Type="http://schemas.openxmlformats.org/officeDocument/2006/relationships/hyperlink" Target="http://www.slideshare.net/capgemini" TargetMode="External"/><Relationship Id="rId9"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www.twitter.com/capgemini" TargetMode="External"/><Relationship Id="rId7" Type="http://schemas.openxmlformats.org/officeDocument/2006/relationships/image" Target="../media/image6.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476250" y="2697163"/>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21275" y="2695575"/>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382838"/>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509838"/>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1.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hyperlink" Target="https://github.com/VishnuSai2000" TargetMode="External"/><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hyperlink" Target="https://www.linkedin.com/in/chaitanya-vishnu-sai-gundabattula-0b0b671b1/" TargetMode="External"/><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000"/>
              <a:buNone/>
            </a:pPr>
            <a:r>
              <a:rPr b="1" lang="en-US"/>
              <a:t>Shopping Cart System Application</a:t>
            </a:r>
            <a:endParaRPr/>
          </a:p>
          <a:p>
            <a:pPr indent="-171450" lvl="0" marL="171450" rtl="0" algn="l">
              <a:lnSpc>
                <a:spcPct val="150000"/>
              </a:lnSpc>
              <a:spcBef>
                <a:spcPts val="1000"/>
              </a:spcBef>
              <a:spcAft>
                <a:spcPts val="0"/>
              </a:spcAft>
              <a:buClr>
                <a:schemeClr val="dk1"/>
              </a:buClr>
              <a:buSzPts val="1000"/>
              <a:buFont typeface="Arial"/>
              <a:buChar char="•"/>
            </a:pPr>
            <a:r>
              <a:rPr lang="en-US"/>
              <a:t>Completed end to end case study of Shopping Cart System along with JWT authentication, responsive UI with HTML, CSS and ReactJs used for user interface and MongoDB as the Database.</a:t>
            </a:r>
            <a:endParaRPr/>
          </a:p>
          <a:p>
            <a:pPr indent="0" lvl="0" marL="0" rtl="0" algn="l">
              <a:lnSpc>
                <a:spcPct val="150000"/>
              </a:lnSpc>
              <a:spcBef>
                <a:spcPts val="1000"/>
              </a:spcBef>
              <a:spcAft>
                <a:spcPts val="0"/>
              </a:spcAft>
              <a:buClr>
                <a:schemeClr val="dk1"/>
              </a:buClr>
              <a:buSzPts val="1000"/>
              <a:buNone/>
            </a:pPr>
            <a:r>
              <a:rPr b="1" lang="en-US"/>
              <a:t>Employee Management Application</a:t>
            </a:r>
            <a:endParaRPr/>
          </a:p>
          <a:p>
            <a:pPr indent="-171450" lvl="0" marL="171450" rtl="0" algn="l">
              <a:lnSpc>
                <a:spcPct val="150000"/>
              </a:lnSpc>
              <a:spcBef>
                <a:spcPts val="1000"/>
              </a:spcBef>
              <a:spcAft>
                <a:spcPts val="0"/>
              </a:spcAft>
              <a:buClr>
                <a:srgbClr val="000000"/>
              </a:buClr>
              <a:buSzPts val="1000"/>
              <a:buFont typeface="Arial"/>
              <a:buChar char="•"/>
            </a:pPr>
            <a:r>
              <a:rPr lang="en-US">
                <a:solidFill>
                  <a:srgbClr val="000000"/>
                </a:solidFill>
                <a:latin typeface="Verdana"/>
                <a:ea typeface="Verdana"/>
                <a:cs typeface="Verdana"/>
                <a:sym typeface="Verdana"/>
              </a:rPr>
              <a:t>Developed</a:t>
            </a:r>
            <a:r>
              <a:rPr b="0" i="0" lang="en-US" u="none" strike="noStrike">
                <a:solidFill>
                  <a:srgbClr val="000000"/>
                </a:solidFill>
                <a:latin typeface="Verdana"/>
                <a:ea typeface="Verdana"/>
                <a:cs typeface="Verdana"/>
                <a:sym typeface="Verdana"/>
              </a:rPr>
              <a:t> backend applications using Monolithic Architecture and implemented all the CRUD operations using Spring Boot, Postgres, Postman and ReactJs for UI.</a:t>
            </a:r>
            <a:endParaRPr b="0" i="0" u="none" strike="noStrike">
              <a:solidFill>
                <a:srgbClr val="000000"/>
              </a:solidFill>
              <a:latin typeface="Arial"/>
              <a:ea typeface="Arial"/>
              <a:cs typeface="Arial"/>
              <a:sym typeface="Arial"/>
            </a:endParaRPr>
          </a:p>
          <a:p>
            <a:pPr indent="0" lvl="0" marL="0" rtl="0" algn="l">
              <a:lnSpc>
                <a:spcPct val="150000"/>
              </a:lnSpc>
              <a:spcBef>
                <a:spcPts val="1000"/>
              </a:spcBef>
              <a:spcAft>
                <a:spcPts val="0"/>
              </a:spcAft>
              <a:buClr>
                <a:schemeClr val="dk1"/>
              </a:buClr>
              <a:buSzPts val="1000"/>
              <a:buNone/>
            </a:pPr>
            <a:r>
              <a:t/>
            </a:r>
            <a:endParaRPr/>
          </a:p>
        </p:txBody>
      </p:sp>
      <p:sp>
        <p:nvSpPr>
          <p:cNvPr id="218" name="Google Shape;218;p1"/>
          <p:cNvSpPr txBox="1"/>
          <p:nvPr>
            <p:ph idx="2" type="body"/>
          </p:nvPr>
        </p:nvSpPr>
        <p:spPr>
          <a:xfrm>
            <a:off x="2468281" y="290679"/>
            <a:ext cx="6378061" cy="30670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GUNDABATTULA CHAITANYA VISHNU SAI</a:t>
            </a:r>
            <a:endParaRPr/>
          </a:p>
        </p:txBody>
      </p:sp>
      <p:sp>
        <p:nvSpPr>
          <p:cNvPr id="219" name="Google Shape;219;p1"/>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chemeClr val="lt1"/>
              </a:buClr>
              <a:buSzPts val="1400"/>
              <a:buFont typeface="Arial"/>
              <a:buNone/>
            </a:pPr>
            <a:r>
              <a:rPr lang="en-US"/>
              <a:t>Analyst/Software Engineer</a:t>
            </a:r>
            <a:endParaRPr/>
          </a:p>
        </p:txBody>
      </p:sp>
      <p:sp>
        <p:nvSpPr>
          <p:cNvPr id="220" name="Google Shape;220;p1"/>
          <p:cNvSpPr txBox="1"/>
          <p:nvPr>
            <p:ph idx="4" type="body"/>
          </p:nvPr>
        </p:nvSpPr>
        <p:spPr>
          <a:xfrm>
            <a:off x="3696643" y="1380951"/>
            <a:ext cx="2373312" cy="29544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p:txBody>
      </p:sp>
      <p:pic>
        <p:nvPicPr>
          <p:cNvPr id="221" name="Google Shape;221;p1"/>
          <p:cNvPicPr preferRelativeResize="0"/>
          <p:nvPr>
            <p:ph idx="5" type="pic"/>
          </p:nvPr>
        </p:nvPicPr>
        <p:blipFill rotWithShape="1">
          <a:blip r:embed="rId3">
            <a:alphaModFix/>
          </a:blip>
          <a:srcRect b="19856" l="0" r="0" t="2365"/>
          <a:stretch/>
        </p:blipFill>
        <p:spPr>
          <a:xfrm>
            <a:off x="383258" y="228600"/>
            <a:ext cx="1750342" cy="1751775"/>
          </a:xfrm>
          <a:prstGeom prst="ellipse">
            <a:avLst/>
          </a:prstGeom>
          <a:solidFill>
            <a:schemeClr val="lt1"/>
          </a:solidFill>
          <a:ln>
            <a:noFill/>
          </a:ln>
        </p:spPr>
      </p:pic>
      <p:sp>
        <p:nvSpPr>
          <p:cNvPr id="222" name="Google Shape;222;p1"/>
          <p:cNvSpPr txBox="1"/>
          <p:nvPr>
            <p:ph idx="6" type="body"/>
          </p:nvPr>
        </p:nvSpPr>
        <p:spPr>
          <a:xfrm>
            <a:off x="3696026" y="1600200"/>
            <a:ext cx="2552374" cy="32539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chaitanyavishnusai123@gmail.com</a:t>
            </a:r>
            <a:endParaRPr/>
          </a:p>
        </p:txBody>
      </p:sp>
      <p:sp>
        <p:nvSpPr>
          <p:cNvPr id="223" name="Google Shape;223;p1"/>
          <p:cNvSpPr txBox="1"/>
          <p:nvPr>
            <p:ph idx="7" type="body"/>
          </p:nvPr>
        </p:nvSpPr>
        <p:spPr>
          <a:xfrm>
            <a:off x="3722688" y="1828800"/>
            <a:ext cx="2373312" cy="3302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9908530800</a:t>
            </a:r>
            <a:endParaRPr/>
          </a:p>
        </p:txBody>
      </p:sp>
      <p:sp>
        <p:nvSpPr>
          <p:cNvPr id="224" name="Google Shape;224;p1"/>
          <p:cNvSpPr txBox="1"/>
          <p:nvPr>
            <p:ph idx="8" type="body"/>
          </p:nvPr>
        </p:nvSpPr>
        <p:spPr>
          <a:xfrm>
            <a:off x="355568" y="3129491"/>
            <a:ext cx="4056394" cy="3416968"/>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sz="1000"/>
              <a:t>  FULL STACK DEVELOPER</a:t>
            </a:r>
            <a:endParaRPr/>
          </a:p>
          <a:p>
            <a:pPr indent="-63500" lvl="0" marL="0" rtl="0" algn="l">
              <a:lnSpc>
                <a:spcPct val="114000"/>
              </a:lnSpc>
              <a:spcBef>
                <a:spcPts val="1000"/>
              </a:spcBef>
              <a:spcAft>
                <a:spcPts val="0"/>
              </a:spcAft>
              <a:buClr>
                <a:srgbClr val="000000"/>
              </a:buClr>
              <a:buSzPts val="1000"/>
              <a:buFont typeface="Arial"/>
              <a:buChar char="•"/>
            </a:pPr>
            <a:r>
              <a:rPr b="0" i="0" lang="en-US" u="none" strike="noStrike">
                <a:solidFill>
                  <a:srgbClr val="000000"/>
                </a:solidFill>
                <a:latin typeface="Verdana"/>
                <a:ea typeface="Verdana"/>
                <a:cs typeface="Verdana"/>
                <a:sym typeface="Verdana"/>
              </a:rPr>
              <a:t>Hands on experience in creating </a:t>
            </a:r>
            <a:r>
              <a:rPr b="1" i="0" lang="en-US" u="none" strike="noStrike">
                <a:solidFill>
                  <a:srgbClr val="000000"/>
                </a:solidFill>
                <a:latin typeface="Verdana"/>
                <a:ea typeface="Verdana"/>
                <a:cs typeface="Verdana"/>
                <a:sym typeface="Verdana"/>
              </a:rPr>
              <a:t>Microservices</a:t>
            </a:r>
            <a:r>
              <a:rPr b="0" i="0" lang="en-US" u="none" strike="noStrike">
                <a:solidFill>
                  <a:srgbClr val="000000"/>
                </a:solidFill>
                <a:latin typeface="Verdana"/>
                <a:ea typeface="Verdana"/>
                <a:cs typeface="Verdana"/>
                <a:sym typeface="Verdana"/>
              </a:rPr>
              <a:t> and also </a:t>
            </a:r>
            <a:r>
              <a:rPr b="1" i="0" lang="en-US" u="none" strike="noStrike">
                <a:solidFill>
                  <a:srgbClr val="000000"/>
                </a:solidFill>
                <a:latin typeface="Verdana"/>
                <a:ea typeface="Verdana"/>
                <a:cs typeface="Verdana"/>
                <a:sym typeface="Verdana"/>
              </a:rPr>
              <a:t>Monolithic</a:t>
            </a:r>
            <a:r>
              <a:rPr b="0" i="0" lang="en-US" u="none" strike="noStrike">
                <a:solidFill>
                  <a:srgbClr val="000000"/>
                </a:solidFill>
                <a:latin typeface="Verdana"/>
                <a:ea typeface="Verdana"/>
                <a:cs typeface="Verdana"/>
                <a:sym typeface="Verdana"/>
              </a:rPr>
              <a:t> applications with </a:t>
            </a:r>
            <a:r>
              <a:rPr b="1" i="0" lang="en-US" u="none" strike="noStrike">
                <a:solidFill>
                  <a:srgbClr val="000000"/>
                </a:solidFill>
                <a:latin typeface="Verdana"/>
                <a:ea typeface="Verdana"/>
                <a:cs typeface="Verdana"/>
                <a:sym typeface="Verdana"/>
              </a:rPr>
              <a:t>Spring boot, Spring Security, Spring Cloud API Gateway,</a:t>
            </a:r>
            <a:r>
              <a:rPr b="0" i="0" lang="en-US" u="none" strike="noStrike">
                <a:solidFill>
                  <a:srgbClr val="000000"/>
                </a:solidFill>
                <a:latin typeface="Verdana"/>
                <a:ea typeface="Verdana"/>
                <a:cs typeface="Verdana"/>
                <a:sym typeface="Verdana"/>
              </a:rPr>
              <a:t> Eureka Discovery server.</a:t>
            </a:r>
            <a:endParaRPr b="0" i="0" u="none" strike="noStrike">
              <a:solidFill>
                <a:srgbClr val="000000"/>
              </a:solidFill>
              <a:latin typeface="Arial"/>
              <a:ea typeface="Arial"/>
              <a:cs typeface="Arial"/>
              <a:sym typeface="Arial"/>
            </a:endParaRPr>
          </a:p>
          <a:p>
            <a:pPr indent="-63500" lvl="0" marL="0" rtl="0" algn="l">
              <a:lnSpc>
                <a:spcPct val="114000"/>
              </a:lnSpc>
              <a:spcBef>
                <a:spcPts val="1000"/>
              </a:spcBef>
              <a:spcAft>
                <a:spcPts val="0"/>
              </a:spcAft>
              <a:buClr>
                <a:srgbClr val="000000"/>
              </a:buClr>
              <a:buSzPts val="1000"/>
              <a:buFont typeface="Arial"/>
              <a:buChar char="•"/>
            </a:pPr>
            <a:r>
              <a:rPr b="0" i="0" lang="en-US" u="none" strike="noStrike">
                <a:solidFill>
                  <a:srgbClr val="000000"/>
                </a:solidFill>
                <a:latin typeface="Verdana"/>
                <a:ea typeface="Verdana"/>
                <a:cs typeface="Verdana"/>
                <a:sym typeface="Verdana"/>
              </a:rPr>
              <a:t>Hands on experience in building web pages using HTML, CSS, Bootstrap, React.</a:t>
            </a:r>
            <a:endParaRPr b="0" i="0" u="none" strike="noStrike">
              <a:solidFill>
                <a:srgbClr val="000000"/>
              </a:solidFill>
              <a:latin typeface="Arial"/>
              <a:ea typeface="Arial"/>
              <a:cs typeface="Arial"/>
              <a:sym typeface="Arial"/>
            </a:endParaRPr>
          </a:p>
          <a:p>
            <a:pPr indent="-63500" lvl="0" marL="0" rtl="0" algn="l">
              <a:lnSpc>
                <a:spcPct val="114000"/>
              </a:lnSpc>
              <a:spcBef>
                <a:spcPts val="1000"/>
              </a:spcBef>
              <a:spcAft>
                <a:spcPts val="0"/>
              </a:spcAft>
              <a:buClr>
                <a:srgbClr val="000000"/>
              </a:buClr>
              <a:buSzPts val="1000"/>
              <a:buFont typeface="Arial"/>
              <a:buChar char="•"/>
            </a:pPr>
            <a:r>
              <a:rPr b="0" i="0" lang="en-US" u="none" strike="noStrike">
                <a:solidFill>
                  <a:srgbClr val="000000"/>
                </a:solidFill>
                <a:latin typeface="Verdana"/>
                <a:ea typeface="Verdana"/>
                <a:cs typeface="Verdana"/>
                <a:sym typeface="Verdana"/>
              </a:rPr>
              <a:t>Development experience using Eclipse, VS Code, IntelliJ Idea, Postman as API client, Pg Admin for Postgres Database and MongoDB Atlas.</a:t>
            </a:r>
            <a:endParaRPr b="0" i="0" u="none" strike="noStrike">
              <a:solidFill>
                <a:srgbClr val="000000"/>
              </a:solidFill>
              <a:latin typeface="Arial"/>
              <a:ea typeface="Arial"/>
              <a:cs typeface="Arial"/>
              <a:sym typeface="Arial"/>
            </a:endParaRPr>
          </a:p>
        </p:txBody>
      </p:sp>
      <p:sp>
        <p:nvSpPr>
          <p:cNvPr id="225" name="Google Shape;225;p1"/>
          <p:cNvSpPr txBox="1"/>
          <p:nvPr>
            <p:ph idx="9" type="body"/>
          </p:nvPr>
        </p:nvSpPr>
        <p:spPr>
          <a:xfrm>
            <a:off x="3697188" y="2067138"/>
            <a:ext cx="2373300" cy="330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A4</a:t>
            </a:r>
            <a:endParaRPr/>
          </a:p>
        </p:txBody>
      </p:sp>
      <p:graphicFrame>
        <p:nvGraphicFramePr>
          <p:cNvPr id="226" name="Google Shape;226;p1"/>
          <p:cNvGraphicFramePr/>
          <p:nvPr/>
        </p:nvGraphicFramePr>
        <p:xfrm>
          <a:off x="9243389" y="1295401"/>
          <a:ext cx="3000000" cy="3000000"/>
        </p:xfrm>
        <a:graphic>
          <a:graphicData uri="http://schemas.openxmlformats.org/drawingml/2006/table">
            <a:tbl>
              <a:tblPr bandRow="1" firstRow="1">
                <a:noFill/>
                <a:tableStyleId>{49D1C2FF-1410-46A4-ACF6-B24A26957CCE}</a:tableStyleId>
              </a:tblPr>
              <a:tblGrid>
                <a:gridCol w="662600"/>
                <a:gridCol w="2286000"/>
              </a:tblGrid>
              <a:tr h="477375">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b="0" lang="en-US" sz="800" u="none" cap="none" strike="noStrike"/>
                        <a:t>Java Basics, OOPS, Collections, Arrays, Loops, Stream API Junit, Mockito, Servlets.</a:t>
                      </a:r>
                      <a:endParaRPr b="0" i="0" sz="800" u="none" cap="none" strike="noStrike">
                        <a:solidFill>
                          <a:srgbClr val="000000"/>
                        </a:solidFill>
                        <a:latin typeface="Verdana"/>
                        <a:ea typeface="Verdana"/>
                        <a:cs typeface="Verdana"/>
                        <a:sym typeface="Verdana"/>
                      </a:endParaRPr>
                    </a:p>
                  </a:txBody>
                  <a:tcPr marT="45725" marB="45725" marR="91450" marL="91450"/>
                </a:tc>
              </a:tr>
              <a:tr h="35007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t>Dependency Injection, Autowire.</a:t>
                      </a:r>
                      <a:endParaRPr b="0" i="0" sz="800" u="none" cap="none" strike="noStrike">
                        <a:solidFill>
                          <a:srgbClr val="000000"/>
                        </a:solidFill>
                        <a:latin typeface="Verdana"/>
                        <a:ea typeface="Verdana"/>
                        <a:cs typeface="Verdana"/>
                        <a:sym typeface="Verdana"/>
                      </a:endParaRPr>
                    </a:p>
                  </a:txBody>
                  <a:tcPr marT="45725" marB="45725" marR="91450" marL="91450"/>
                </a:tc>
              </a:tr>
              <a:tr h="586350">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lang="en-US" sz="800"/>
                        <a:t>REST controllers, Implementation of GET, POST, PUT &amp; DELETE, Controller &amp; Repository layer.</a:t>
                      </a:r>
                      <a:endParaRPr sz="800">
                        <a:solidFill>
                          <a:schemeClr val="dk1"/>
                        </a:solidFill>
                      </a:endParaRPr>
                    </a:p>
                  </a:txBody>
                  <a:tcPr marT="45725" marB="45725" marR="91450" marL="91450"/>
                </a:tc>
              </a:tr>
              <a:tr h="462900">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lang="en-US" sz="800"/>
                        <a:t>Implement DAO layer using spring Data repositories.</a:t>
                      </a:r>
                      <a:endParaRPr sz="800">
                        <a:solidFill>
                          <a:schemeClr val="dk1"/>
                        </a:solidFill>
                      </a:endParaRPr>
                    </a:p>
                  </a:txBody>
                  <a:tcPr marT="45725" marB="45725" marR="91450" marL="91450"/>
                </a:tc>
              </a:tr>
              <a:tr h="70980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t>Spring Boot Starters, annotations, Swagger API specifications.</a:t>
                      </a:r>
                      <a:endParaRPr b="0" i="0" sz="800" u="none" cap="none" strike="noStrike">
                        <a:solidFill>
                          <a:srgbClr val="000000"/>
                        </a:solidFill>
                        <a:latin typeface="Verdana"/>
                        <a:ea typeface="Verdana"/>
                        <a:cs typeface="Verdana"/>
                        <a:sym typeface="Verdana"/>
                      </a:endParaRPr>
                    </a:p>
                  </a:txBody>
                  <a:tcPr marT="45725" marB="45725" marR="91450" marL="91450"/>
                </a:tc>
              </a:tr>
              <a:tr h="3500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Eureka, Netflix Hystrix.</a:t>
                      </a:r>
                      <a:endParaRPr b="0" i="0" sz="800" u="none" cap="none" strike="noStrike">
                        <a:solidFill>
                          <a:srgbClr val="000000"/>
                        </a:solidFill>
                        <a:latin typeface="Verdana"/>
                        <a:ea typeface="Verdana"/>
                        <a:cs typeface="Verdana"/>
                        <a:sym typeface="Verdana"/>
                      </a:endParaRPr>
                    </a:p>
                  </a:txBody>
                  <a:tcPr marT="45725" marB="45725" marR="91450" marL="91450"/>
                </a:tc>
              </a:tr>
              <a:tr h="4629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Components, Hooks, Event handling.</a:t>
                      </a:r>
                      <a:endParaRPr b="0" i="0" sz="800" u="none" cap="none" strike="noStrike">
                        <a:solidFill>
                          <a:srgbClr val="000000"/>
                        </a:solidFill>
                        <a:latin typeface="Verdana"/>
                        <a:ea typeface="Verdana"/>
                        <a:cs typeface="Verdana"/>
                        <a:sym typeface="Verdana"/>
                      </a:endParaRPr>
                    </a:p>
                  </a:txBody>
                  <a:tcPr marT="45725" marB="45725" marR="91450" marL="91450"/>
                </a:tc>
              </a:tr>
              <a:tr h="3394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MongoDB No SQL Basics</a:t>
                      </a:r>
                      <a:endParaRPr/>
                    </a:p>
                  </a:txBody>
                  <a:tcPr marT="45725" marB="45725" marR="91450" marL="91450"/>
                </a:tc>
              </a:tr>
              <a:tr h="6046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HTML 5 &amp; CSS 3,JavaScript, ES6 &amp; TypeScript</a:t>
                      </a:r>
                      <a:endParaRPr/>
                    </a:p>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Reusable templates, Optimized UI Designed</a:t>
                      </a:r>
                      <a:endParaRPr/>
                    </a:p>
                  </a:txBody>
                  <a:tcPr marT="45725" marB="45725" marR="91450" marL="91450"/>
                </a:tc>
              </a:tr>
              <a:tr h="2988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Git, Postman, Intellij.</a:t>
                      </a:r>
                      <a:endParaRPr/>
                    </a:p>
                  </a:txBody>
                  <a:tcPr marT="45725" marB="45725" marR="91450" marL="91450"/>
                </a:tc>
              </a:tr>
              <a:tr h="4629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Communications, Team management. Peer learning.</a:t>
                      </a:r>
                      <a:endParaRPr/>
                    </a:p>
                  </a:txBody>
                  <a:tcPr marT="45725" marB="45725" marR="91450" marL="91450"/>
                </a:tc>
              </a:tr>
            </a:tbl>
          </a:graphicData>
        </a:graphic>
      </p:graphicFrame>
      <p:sp>
        <p:nvSpPr>
          <p:cNvPr id="227" name="Google Shape;227;p1"/>
          <p:cNvSpPr/>
          <p:nvPr/>
        </p:nvSpPr>
        <p:spPr>
          <a:xfrm>
            <a:off x="9372600" y="609600"/>
            <a:ext cx="2515798" cy="359266"/>
          </a:xfrm>
          <a:prstGeom prst="rect">
            <a:avLst/>
          </a:prstGeom>
          <a:noFill/>
          <a:ln>
            <a:noFill/>
          </a:ln>
        </p:spPr>
        <p:txBody>
          <a:bodyPr anchorCtr="0" anchor="t" bIns="45700" lIns="91425" spcFirstLastPara="1" rIns="91425" wrap="square" tIns="45700">
            <a:spAutoFit/>
          </a:bodyPr>
          <a:lstStyle/>
          <a:p>
            <a:pPr indent="0" lvl="0" marL="0" marR="0" rtl="0" algn="ctr">
              <a:lnSpc>
                <a:spcPct val="114000"/>
              </a:lnSpc>
              <a:spcBef>
                <a:spcPts val="0"/>
              </a:spcBef>
              <a:spcAft>
                <a:spcPts val="0"/>
              </a:spcAft>
              <a:buNone/>
            </a:pPr>
            <a:r>
              <a:rPr lang="en-US" sz="800">
                <a:solidFill>
                  <a:srgbClr val="000000"/>
                </a:solidFill>
                <a:latin typeface="Verdana"/>
                <a:ea typeface="Verdana"/>
                <a:cs typeface="Verdana"/>
                <a:sym typeface="Verdana"/>
              </a:rPr>
              <a:t>Bachelor of Engineering </a:t>
            </a:r>
            <a:endParaRPr/>
          </a:p>
          <a:p>
            <a:pPr indent="0" lvl="0" marL="0" marR="0" rtl="0" algn="ctr">
              <a:lnSpc>
                <a:spcPct val="114000"/>
              </a:lnSpc>
              <a:spcBef>
                <a:spcPts val="0"/>
              </a:spcBef>
              <a:spcAft>
                <a:spcPts val="0"/>
              </a:spcAft>
              <a:buNone/>
            </a:pPr>
            <a:r>
              <a:rPr lang="en-US" sz="800">
                <a:solidFill>
                  <a:srgbClr val="000000"/>
                </a:solidFill>
                <a:latin typeface="Verdana"/>
                <a:ea typeface="Verdana"/>
                <a:cs typeface="Verdana"/>
                <a:sym typeface="Verdana"/>
              </a:rPr>
              <a:t>Electrical and Electronics: 2018- 2022</a:t>
            </a:r>
            <a:endParaRPr/>
          </a:p>
        </p:txBody>
      </p:sp>
      <p:sp>
        <p:nvSpPr>
          <p:cNvPr id="228" name="Google Shape;228;p1"/>
          <p:cNvSpPr/>
          <p:nvPr/>
        </p:nvSpPr>
        <p:spPr>
          <a:xfrm>
            <a:off x="9243389" y="1049180"/>
            <a:ext cx="56778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rgbClr val="0070AD"/>
                </a:solidFill>
                <a:latin typeface="Verdana"/>
                <a:ea typeface="Verdana"/>
                <a:cs typeface="Verdana"/>
                <a:sym typeface="Verdana"/>
              </a:rPr>
              <a:t>Skills</a:t>
            </a:r>
            <a:endParaRPr sz="1000">
              <a:solidFill>
                <a:schemeClr val="dk1"/>
              </a:solidFill>
              <a:latin typeface="Verdana"/>
              <a:ea typeface="Verdana"/>
              <a:cs typeface="Verdana"/>
              <a:sym typeface="Verdana"/>
            </a:endParaRPr>
          </a:p>
        </p:txBody>
      </p:sp>
      <p:pic>
        <p:nvPicPr>
          <p:cNvPr id="229" name="Google Shape;229;p1">
            <a:hlinkClick r:id="rId4"/>
          </p:cNvPr>
          <p:cNvPicPr preferRelativeResize="0"/>
          <p:nvPr/>
        </p:nvPicPr>
        <p:blipFill rotWithShape="1">
          <a:blip r:embed="rId5">
            <a:alphaModFix/>
          </a:blip>
          <a:srcRect b="4875" l="23582" r="24331" t="2057"/>
          <a:stretch/>
        </p:blipFill>
        <p:spPr>
          <a:xfrm>
            <a:off x="4365212" y="6095833"/>
            <a:ext cx="471487" cy="471488"/>
          </a:xfrm>
          <a:prstGeom prst="rect">
            <a:avLst/>
          </a:prstGeom>
          <a:noFill/>
          <a:ln>
            <a:noFill/>
          </a:ln>
        </p:spPr>
      </p:pic>
      <p:pic>
        <p:nvPicPr>
          <p:cNvPr descr="Movie, play, video icon" id="230" name="Google Shape;230;p1"/>
          <p:cNvPicPr preferRelativeResize="0"/>
          <p:nvPr/>
        </p:nvPicPr>
        <p:blipFill rotWithShape="1">
          <a:blip r:embed="rId6">
            <a:alphaModFix/>
          </a:blip>
          <a:srcRect b="0" l="0" r="0" t="0"/>
          <a:stretch/>
        </p:blipFill>
        <p:spPr>
          <a:xfrm>
            <a:off x="8445681" y="6145880"/>
            <a:ext cx="473075" cy="471488"/>
          </a:xfrm>
          <a:prstGeom prst="rect">
            <a:avLst/>
          </a:prstGeom>
          <a:noFill/>
          <a:ln>
            <a:noFill/>
          </a:ln>
        </p:spPr>
      </p:pic>
      <p:pic>
        <p:nvPicPr>
          <p:cNvPr descr="Free icon download | Linkedin" id="231" name="Google Shape;231;p1">
            <a:hlinkClick r:id="rId7"/>
          </p:cNvPr>
          <p:cNvPicPr preferRelativeResize="0"/>
          <p:nvPr/>
        </p:nvPicPr>
        <p:blipFill rotWithShape="1">
          <a:blip r:embed="rId8">
            <a:alphaModFix/>
          </a:blip>
          <a:srcRect b="0" l="0" r="0" t="0"/>
          <a:stretch/>
        </p:blipFill>
        <p:spPr>
          <a:xfrm>
            <a:off x="7772400" y="1993370"/>
            <a:ext cx="325438" cy="325437"/>
          </a:xfrm>
          <a:prstGeom prst="rect">
            <a:avLst/>
          </a:prstGeom>
          <a:noFill/>
          <a:ln>
            <a:noFill/>
          </a:ln>
        </p:spPr>
      </p:pic>
      <p:sp>
        <p:nvSpPr>
          <p:cNvPr id="232" name="Google Shape;232;p1"/>
          <p:cNvSpPr txBox="1"/>
          <p:nvPr/>
        </p:nvSpPr>
        <p:spPr>
          <a:xfrm>
            <a:off x="4936215" y="625065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