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2" r:id="rId13"/>
    <p:sldId id="265" r:id="rId14"/>
    <p:sldId id="293" r:id="rId15"/>
    <p:sldId id="266" r:id="rId16"/>
    <p:sldId id="267" r:id="rId17"/>
    <p:sldId id="268" r:id="rId18"/>
    <p:sldId id="272" r:id="rId19"/>
    <p:sldId id="273" r:id="rId20"/>
    <p:sldId id="274" r:id="rId21"/>
    <p:sldId id="275" r:id="rId22"/>
    <p:sldId id="277" r:id="rId23"/>
    <p:sldId id="278" r:id="rId24"/>
    <p:sldId id="279" r:id="rId25"/>
    <p:sldId id="280" r:id="rId26"/>
    <p:sldId id="294" r:id="rId27"/>
    <p:sldId id="281" r:id="rId28"/>
    <p:sldId id="282" r:id="rId29"/>
    <p:sldId id="283" r:id="rId30"/>
    <p:sldId id="284" r:id="rId31"/>
    <p:sldId id="291" r:id="rId32"/>
    <p:sldId id="285" r:id="rId33"/>
    <p:sldId id="287" r:id="rId34"/>
    <p:sldId id="288" r:id="rId35"/>
    <p:sldId id="289" r:id="rId36"/>
    <p:sldId id="290" r:id="rId37"/>
  </p:sldIdLst>
  <p:sldSz cx="18288000" cy="10287000"/>
  <p:notesSz cx="6858000" cy="9144000"/>
  <p:embeddedFontLst>
    <p:embeddedFont>
      <p:font typeface="ADLaM Display" panose="02010000000000000000" pitchFamily="2" charset="77"/>
      <p:regular r:id="rId39"/>
    </p:embeddedFont>
    <p:embeddedFont>
      <p:font typeface="Aharoni" panose="02010803020104030203" pitchFamily="2" charset="-79"/>
      <p:bold r:id="rId40"/>
    </p:embeddedFont>
    <p:embeddedFont>
      <p:font typeface="Aptos Black" panose="020B0004020202020204" pitchFamily="34" charset="0"/>
      <p:bold r:id="rId41"/>
      <p:italic r:id="rId42"/>
      <p:boldItalic r:id="rId43"/>
    </p:embeddedFont>
    <p:embeddedFont>
      <p:font typeface="Goudy Old Style" panose="02020502050305020303" pitchFamily="18" charset="77"/>
      <p:regular r:id="rId44"/>
      <p:bold r:id="rId45"/>
      <p:italic r:id="rId46"/>
    </p:embeddedFont>
    <p:embeddedFont>
      <p:font typeface="Heebo" pitchFamily="2" charset="-79"/>
      <p:regular r:id="rId47"/>
      <p:bold r:id="rId48"/>
    </p:embeddedFont>
    <p:embeddedFont>
      <p:font typeface="Heebo Bold" pitchFamily="2" charset="-79"/>
      <p:regular r:id="rId49"/>
      <p:bold r:id="rId50"/>
    </p:embeddedFont>
    <p:embeddedFont>
      <p:font typeface="Horta" panose="020C0706030708060507" pitchFamily="34" charset="-79"/>
      <p:regular r:id="rId51"/>
      <p:bold r:id="rId52"/>
    </p:embeddedFont>
    <p:embeddedFont>
      <p:font typeface="Kollektif" panose="020B0604020101010102" pitchFamily="34" charset="77"/>
      <p:regular r:id="rId53"/>
    </p:embeddedFont>
    <p:embeddedFont>
      <p:font typeface="Lato Heavy Bold" panose="020F0502020204030203" pitchFamily="34" charset="77"/>
      <p:regular r:id="rId54"/>
      <p:bold r:id="rId55"/>
    </p:embeddedFont>
    <p:embeddedFont>
      <p:font typeface="League Gothic" pitchFamily="2" charset="77"/>
      <p:regular r:id="rId56"/>
    </p:embeddedFont>
    <p:embeddedFont>
      <p:font typeface="League Spartan" pitchFamily="2" charset="77"/>
      <p:regular r:id="rId57"/>
      <p:bold r:id="rId58"/>
    </p:embeddedFont>
    <p:embeddedFont>
      <p:font typeface="Oswald" pitchFamily="2" charset="77"/>
      <p:regular r:id="rId59"/>
      <p:bold r:id="rId60"/>
    </p:embeddedFont>
    <p:embeddedFont>
      <p:font typeface="Oswald Bold" pitchFamily="2" charset="77"/>
      <p:regular r:id="rId61"/>
      <p:bold r:id="rId6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06" autoAdjust="0"/>
  </p:normalViewPr>
  <p:slideViewPr>
    <p:cSldViewPr>
      <p:cViewPr varScale="1">
        <p:scale>
          <a:sx n="75" d="100"/>
          <a:sy n="75" d="100"/>
        </p:scale>
        <p:origin x="544" y="1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font" Target="fonts/font9.fntdata"/><Relationship Id="rId50" Type="http://schemas.openxmlformats.org/officeDocument/2006/relationships/font" Target="fonts/font12.fntdata"/><Relationship Id="rId55" Type="http://schemas.openxmlformats.org/officeDocument/2006/relationships/font" Target="fonts/font17.fntdata"/><Relationship Id="rId63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3" Type="http://schemas.openxmlformats.org/officeDocument/2006/relationships/font" Target="fonts/font15.fntdata"/><Relationship Id="rId58" Type="http://schemas.openxmlformats.org/officeDocument/2006/relationships/font" Target="fonts/font20.fntdata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font" Target="fonts/font23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font" Target="fonts/font10.fntdata"/><Relationship Id="rId56" Type="http://schemas.openxmlformats.org/officeDocument/2006/relationships/font" Target="fonts/font18.fntdata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font" Target="fonts/font13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59" Type="http://schemas.openxmlformats.org/officeDocument/2006/relationships/font" Target="fonts/font21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54" Type="http://schemas.openxmlformats.org/officeDocument/2006/relationships/font" Target="fonts/font16.fntdata"/><Relationship Id="rId62" Type="http://schemas.openxmlformats.org/officeDocument/2006/relationships/font" Target="fonts/font2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1.fntdata"/><Relationship Id="rId57" Type="http://schemas.openxmlformats.org/officeDocument/2006/relationships/font" Target="fonts/font19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openxmlformats.org/officeDocument/2006/relationships/font" Target="fonts/font14.fntdata"/><Relationship Id="rId60" Type="http://schemas.openxmlformats.org/officeDocument/2006/relationships/font" Target="fonts/font22.fntdata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20.04.2025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</a:t>
            </a:r>
          </a:p>
          <a:p>
            <a:r>
              <a:rPr lang="en-US"/>
              <a:t>- Making travel more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4092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- </a:t>
            </a:r>
          </a:p>
          <a:p>
            <a:r>
              <a:rPr lang="en-US"/>
              <a:t>- Making travel more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1181100"/>
            <a:ext cx="18288000" cy="54864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487509" y="1562100"/>
            <a:ext cx="16124092" cy="26161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00"/>
              </a:lnSpc>
            </a:pPr>
            <a:r>
              <a:rPr lang="en-US" sz="8500" b="1" dirty="0">
                <a:solidFill>
                  <a:srgbClr val="242423"/>
                </a:solidFill>
                <a:latin typeface="Goudy Old Style" panose="02020502050305020303" pitchFamily="18" charset="0"/>
                <a:ea typeface="Heebo Bold"/>
                <a:cs typeface="Heebo Bold"/>
                <a:sym typeface="Heebo Bold"/>
              </a:rPr>
              <a:t>Analyzing Consumer Behavior for In-Vehicle Coupon Acceptance</a:t>
            </a:r>
          </a:p>
        </p:txBody>
      </p:sp>
      <p:sp>
        <p:nvSpPr>
          <p:cNvPr id="5" name="Freeform 5"/>
          <p:cNvSpPr/>
          <p:nvPr/>
        </p:nvSpPr>
        <p:spPr>
          <a:xfrm rot="303696">
            <a:off x="615252" y="4117765"/>
            <a:ext cx="4883541" cy="2610168"/>
          </a:xfrm>
          <a:custGeom>
            <a:avLst/>
            <a:gdLst/>
            <a:ahLst/>
            <a:cxnLst/>
            <a:rect l="l" t="t" r="r" b="b"/>
            <a:pathLst>
              <a:path w="4883541" h="2610168">
                <a:moveTo>
                  <a:pt x="0" y="0"/>
                </a:moveTo>
                <a:lnTo>
                  <a:pt x="4883541" y="0"/>
                </a:lnTo>
                <a:lnTo>
                  <a:pt x="4883541" y="2610169"/>
                </a:lnTo>
                <a:lnTo>
                  <a:pt x="0" y="26101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790770-088C-6675-09F7-43A88B8B4D5F}"/>
              </a:ext>
            </a:extLst>
          </p:cNvPr>
          <p:cNvSpPr txBox="1"/>
          <p:nvPr/>
        </p:nvSpPr>
        <p:spPr>
          <a:xfrm>
            <a:off x="7848600" y="6900174"/>
            <a:ext cx="101346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5400" b="1" i="0" u="none" strike="noStrike" kern="1200" cap="none" spc="0" normalizeH="0" baseline="0" noProof="0" dirty="0">
                <a:ln>
                  <a:noFill/>
                </a:ln>
                <a:solidFill>
                  <a:srgbClr val="242423"/>
                </a:solidFill>
                <a:effectLst/>
                <a:uLnTx/>
                <a:uFillTx/>
                <a:latin typeface="Goudy Old Style" panose="02020502050305020303" pitchFamily="18" charset="0"/>
                <a:ea typeface="Heebo Bold"/>
                <a:cs typeface="Heebo Black" panose="020F0502020204030204" pitchFamily="2" charset="-79"/>
                <a:sym typeface="Heebo Bold"/>
              </a:rPr>
              <a:t>A Machine Learning Approach for Binary </a:t>
            </a:r>
            <a:r>
              <a:rPr kumimoji="0" lang="en-US" sz="5400" b="1" i="0" u="none" strike="noStrike" kern="1200" cap="none" spc="0" normalizeH="0" baseline="0" noProof="0">
                <a:ln>
                  <a:noFill/>
                </a:ln>
                <a:solidFill>
                  <a:srgbClr val="242423"/>
                </a:solidFill>
                <a:effectLst/>
                <a:uLnTx/>
                <a:uFillTx/>
                <a:latin typeface="Goudy Old Style" panose="02020502050305020303" pitchFamily="18" charset="0"/>
                <a:ea typeface="Heebo Bold"/>
                <a:cs typeface="Heebo Black" panose="020F0502020204030204" pitchFamily="2" charset="-79"/>
                <a:sym typeface="Heebo Bold"/>
              </a:rPr>
              <a:t>Class Problem</a:t>
            </a:r>
            <a:endParaRPr lang="en-US" sz="1050" b="1" dirty="0">
              <a:latin typeface="Goudy Old Style" panose="02020502050305020303" pitchFamily="18" charset="0"/>
              <a:cs typeface="Heebo Black" panose="020F0502020204030204" pitchFamily="2" charset="-79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A4EA47-EBF2-1E03-64BA-20748545E39F}"/>
              </a:ext>
            </a:extLst>
          </p:cNvPr>
          <p:cNvSpPr txBox="1"/>
          <p:nvPr/>
        </p:nvSpPr>
        <p:spPr>
          <a:xfrm>
            <a:off x="14478000" y="9202936"/>
            <a:ext cx="41148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144839" cy="102870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-3262881" y="1946745"/>
            <a:ext cx="11053915" cy="6393509"/>
          </a:xfrm>
          <a:custGeom>
            <a:avLst/>
            <a:gdLst/>
            <a:ahLst/>
            <a:cxnLst/>
            <a:rect l="l" t="t" r="r" b="b"/>
            <a:pathLst>
              <a:path w="11053915" h="6393509">
                <a:moveTo>
                  <a:pt x="11053914" y="0"/>
                </a:moveTo>
                <a:lnTo>
                  <a:pt x="0" y="0"/>
                </a:lnTo>
                <a:lnTo>
                  <a:pt x="0" y="6393510"/>
                </a:lnTo>
                <a:lnTo>
                  <a:pt x="11053914" y="6393510"/>
                </a:lnTo>
                <a:lnTo>
                  <a:pt x="11053914" y="0"/>
                </a:lnTo>
                <a:close/>
              </a:path>
            </a:pathLst>
          </a:custGeom>
          <a:blipFill>
            <a:blip r:embed="rId3"/>
            <a:stretch>
              <a:fillRect t="-154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rot="-2331722">
            <a:off x="881004" y="318899"/>
            <a:ext cx="1803914" cy="1864622"/>
          </a:xfrm>
          <a:custGeom>
            <a:avLst/>
            <a:gdLst/>
            <a:ahLst/>
            <a:cxnLst/>
            <a:rect l="l" t="t" r="r" b="b"/>
            <a:pathLst>
              <a:path w="1803914" h="1864622">
                <a:moveTo>
                  <a:pt x="0" y="0"/>
                </a:moveTo>
                <a:lnTo>
                  <a:pt x="1803914" y="0"/>
                </a:lnTo>
                <a:lnTo>
                  <a:pt x="1803914" y="1864622"/>
                </a:lnTo>
                <a:lnTo>
                  <a:pt x="0" y="186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2002350">
            <a:off x="-420759" y="7885604"/>
            <a:ext cx="3339765" cy="2329883"/>
          </a:xfrm>
          <a:custGeom>
            <a:avLst/>
            <a:gdLst/>
            <a:ahLst/>
            <a:cxnLst/>
            <a:rect l="l" t="t" r="r" b="b"/>
            <a:pathLst>
              <a:path w="3339765" h="2329883">
                <a:moveTo>
                  <a:pt x="0" y="0"/>
                </a:moveTo>
                <a:lnTo>
                  <a:pt x="3339765" y="0"/>
                </a:lnTo>
                <a:lnTo>
                  <a:pt x="3339765" y="2329884"/>
                </a:lnTo>
                <a:lnTo>
                  <a:pt x="0" y="23298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7620002" y="3585174"/>
            <a:ext cx="9448797" cy="28964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601"/>
              </a:lnSpc>
            </a:pPr>
            <a:r>
              <a:rPr lang="en-US" sz="4800" b="1" i="1" spc="70" dirty="0">
                <a:solidFill>
                  <a:srgbClr val="000000"/>
                </a:solidFill>
                <a:latin typeface="Aharoni" panose="02010803020104030203" pitchFamily="2" charset="-79"/>
                <a:ea typeface="Aleo Bold Italics"/>
                <a:cs typeface="Aharoni" panose="02010803020104030203" pitchFamily="2" charset="-79"/>
                <a:sym typeface="Aleo Bold Italics"/>
              </a:rPr>
              <a:t>DUPLICATE VALUES</a:t>
            </a:r>
          </a:p>
          <a:p>
            <a:pPr algn="l">
              <a:lnSpc>
                <a:spcPts val="5601"/>
              </a:lnSpc>
            </a:pPr>
            <a:endParaRPr lang="en-US" sz="4800" b="1" i="1" spc="70" dirty="0">
              <a:solidFill>
                <a:srgbClr val="000000"/>
              </a:solidFill>
              <a:latin typeface="Aharoni" panose="02010803020104030203" pitchFamily="2" charset="-79"/>
              <a:ea typeface="Aleo Bold Italics"/>
              <a:cs typeface="Aharoni" panose="02010803020104030203" pitchFamily="2" charset="-79"/>
              <a:sym typeface="Aleo Bold Italics"/>
            </a:endParaRPr>
          </a:p>
          <a:p>
            <a:pPr algn="l">
              <a:lnSpc>
                <a:spcPts val="5601"/>
              </a:lnSpc>
            </a:pPr>
            <a:endParaRPr lang="en-US" sz="4800" b="1" i="1" spc="70" dirty="0">
              <a:solidFill>
                <a:srgbClr val="000000"/>
              </a:solidFill>
              <a:latin typeface="Aharoni" panose="02010803020104030203" pitchFamily="2" charset="-79"/>
              <a:ea typeface="Aleo Bold Italics"/>
              <a:cs typeface="Aharoni" panose="02010803020104030203" pitchFamily="2" charset="-79"/>
              <a:sym typeface="Aleo Bold Italics"/>
            </a:endParaRPr>
          </a:p>
          <a:p>
            <a:pPr algn="l">
              <a:lnSpc>
                <a:spcPts val="5601"/>
              </a:lnSpc>
            </a:pPr>
            <a:r>
              <a:rPr lang="en-US" sz="4800" b="1" i="1" spc="70" dirty="0">
                <a:solidFill>
                  <a:srgbClr val="000000"/>
                </a:solidFill>
                <a:latin typeface="Aharoni" panose="02010803020104030203" pitchFamily="2" charset="-79"/>
                <a:ea typeface="Aleo Bold Italics"/>
                <a:cs typeface="Aharoni" panose="02010803020104030203" pitchFamily="2" charset="-79"/>
                <a:sym typeface="Aleo Bold Italics"/>
              </a:rPr>
              <a:t>MISSING VALUES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44839" y="731596"/>
            <a:ext cx="12990045" cy="1029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8"/>
              </a:lnSpc>
            </a:pPr>
            <a:r>
              <a:rPr lang="en-US" sz="7500" spc="402" dirty="0">
                <a:solidFill>
                  <a:srgbClr val="000000"/>
                </a:solidFill>
                <a:latin typeface="Goudy Old Style" panose="02020502050305020303" pitchFamily="18" charset="0"/>
                <a:ea typeface="League Spartan"/>
                <a:cs typeface="League Spartan"/>
                <a:sym typeface="League Spartan"/>
              </a:rPr>
              <a:t>DATA  PRE-PROCESSING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D139-0817-7736-A1A2-BCEDB9CB7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0D597A2F-6D3A-EF3F-2DD7-A8B906531EDD}"/>
              </a:ext>
            </a:extLst>
          </p:cNvPr>
          <p:cNvSpPr/>
          <p:nvPr/>
        </p:nvSpPr>
        <p:spPr>
          <a:xfrm>
            <a:off x="-462481" y="-734964"/>
            <a:ext cx="3124970" cy="2965828"/>
          </a:xfrm>
          <a:custGeom>
            <a:avLst/>
            <a:gdLst/>
            <a:ahLst/>
            <a:cxnLst/>
            <a:rect l="l" t="t" r="r" b="b"/>
            <a:pathLst>
              <a:path w="3124970" h="2965828">
                <a:moveTo>
                  <a:pt x="0" y="0"/>
                </a:moveTo>
                <a:lnTo>
                  <a:pt x="3124970" y="0"/>
                </a:lnTo>
                <a:lnTo>
                  <a:pt x="3124970" y="2965828"/>
                </a:lnTo>
                <a:lnTo>
                  <a:pt x="0" y="2965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DDC3A13-B97F-FB1D-BA1E-D02D8CA5D924}"/>
              </a:ext>
            </a:extLst>
          </p:cNvPr>
          <p:cNvSpPr/>
          <p:nvPr/>
        </p:nvSpPr>
        <p:spPr>
          <a:xfrm>
            <a:off x="1028700" y="2642330"/>
            <a:ext cx="2864152" cy="3319046"/>
          </a:xfrm>
          <a:custGeom>
            <a:avLst/>
            <a:gdLst/>
            <a:ahLst/>
            <a:cxnLst/>
            <a:rect l="l" t="t" r="r" b="b"/>
            <a:pathLst>
              <a:path w="2864152" h="3319046">
                <a:moveTo>
                  <a:pt x="0" y="0"/>
                </a:moveTo>
                <a:lnTo>
                  <a:pt x="2864152" y="0"/>
                </a:lnTo>
                <a:lnTo>
                  <a:pt x="2864152" y="3319046"/>
                </a:lnTo>
                <a:lnTo>
                  <a:pt x="0" y="3319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CD91CC3-A9D6-6049-399E-2783F105657D}"/>
              </a:ext>
            </a:extLst>
          </p:cNvPr>
          <p:cNvSpPr/>
          <p:nvPr/>
        </p:nvSpPr>
        <p:spPr>
          <a:xfrm flipV="1">
            <a:off x="17254538" y="0"/>
            <a:ext cx="0" cy="1028700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4973F-F57E-AAED-8541-D4019C36C270}"/>
              </a:ext>
            </a:extLst>
          </p:cNvPr>
          <p:cNvSpPr txBox="1"/>
          <p:nvPr/>
        </p:nvSpPr>
        <p:spPr>
          <a:xfrm>
            <a:off x="7010400" y="426235"/>
            <a:ext cx="7924786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800" b="1" spc="468" dirty="0">
                <a:solidFill>
                  <a:srgbClr val="000000"/>
                </a:solidFill>
                <a:latin typeface="Goudy Old Style" panose="02020502050305020303" pitchFamily="18" charset="0"/>
                <a:ea typeface="League Spartan"/>
                <a:cs typeface="League Spartan"/>
                <a:sym typeface="League Spartan"/>
              </a:rPr>
              <a:t>Missing Values</a:t>
            </a:r>
          </a:p>
          <a:p>
            <a:endParaRPr lang="en-IN" sz="4500" dirty="0">
              <a:latin typeface="League Spartan" panose="020B060402020202020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3866024-0993-9876-66BD-A1F98A85F2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12139"/>
              </p:ext>
            </p:extLst>
          </p:nvPr>
        </p:nvGraphicFramePr>
        <p:xfrm>
          <a:off x="4496130" y="3619500"/>
          <a:ext cx="11615103" cy="5059839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3537903">
                  <a:extLst>
                    <a:ext uri="{9D8B030D-6E8A-4147-A177-3AD203B41FA5}">
                      <a16:colId xmlns:a16="http://schemas.microsoft.com/office/drawing/2014/main" val="4213955656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973917141"/>
                    </a:ext>
                  </a:extLst>
                </a:gridCol>
                <a:gridCol w="4038600">
                  <a:extLst>
                    <a:ext uri="{9D8B030D-6E8A-4147-A177-3AD203B41FA5}">
                      <a16:colId xmlns:a16="http://schemas.microsoft.com/office/drawing/2014/main" val="558309146"/>
                    </a:ext>
                  </a:extLst>
                </a:gridCol>
              </a:tblGrid>
              <a:tr h="778437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500" b="0" u="none" strike="noStrike" dirty="0">
                          <a:effectLst/>
                        </a:rPr>
                        <a:t>Feature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500" b="0" u="none" strike="noStrike" dirty="0">
                          <a:effectLst/>
                        </a:rPr>
                        <a:t>Total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500" b="0" u="none" strike="noStrike">
                          <a:effectLst/>
                        </a:rPr>
                        <a:t>Percent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039954321"/>
                  </a:ext>
                </a:extLst>
              </a:tr>
              <a:tr h="38921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500" b="0" u="none" strike="noStrike" dirty="0">
                          <a:effectLst/>
                        </a:rPr>
                        <a:t>Car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12,502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99.14%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160490679"/>
                  </a:ext>
                </a:extLst>
              </a:tr>
              <a:tr h="7784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500" b="0" u="none" strike="noStrike" dirty="0">
                          <a:effectLst/>
                        </a:rPr>
                        <a:t>Coffee House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217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1.72%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024270645"/>
                  </a:ext>
                </a:extLst>
              </a:tr>
              <a:tr h="7784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500" b="0" u="none" strike="noStrike">
                          <a:effectLst/>
                        </a:rPr>
                        <a:t>Restaurant20To50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189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1.50%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661843119"/>
                  </a:ext>
                </a:extLst>
              </a:tr>
              <a:tr h="778437">
                <a:tc>
                  <a:txBody>
                    <a:bodyPr/>
                    <a:lstStyle/>
                    <a:p>
                      <a:pPr algn="l" fontAlgn="ctr"/>
                      <a:r>
                        <a:rPr lang="en-IN" sz="2500" b="0" u="none" strike="noStrike" dirty="0">
                          <a:effectLst/>
                        </a:rPr>
                        <a:t>Carry Away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150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1.19%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768927475"/>
                  </a:ext>
                </a:extLst>
              </a:tr>
              <a:tr h="1167655">
                <a:tc>
                  <a:txBody>
                    <a:bodyPr/>
                    <a:lstStyle/>
                    <a:p>
                      <a:pPr algn="l" fontAlgn="ctr"/>
                      <a:r>
                        <a:rPr lang="en-IN" sz="2500" b="0" u="none" strike="noStrike" dirty="0">
                          <a:effectLst/>
                        </a:rPr>
                        <a:t>Restaurant Lessthan20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129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1.02%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824572266"/>
                  </a:ext>
                </a:extLst>
              </a:tr>
              <a:tr h="389218">
                <a:tc>
                  <a:txBody>
                    <a:bodyPr/>
                    <a:lstStyle/>
                    <a:p>
                      <a:pPr algn="l" fontAlgn="ctr"/>
                      <a:r>
                        <a:rPr lang="en-IN" sz="2500" b="0" u="none" strike="noStrike">
                          <a:effectLst/>
                        </a:rPr>
                        <a:t>Bar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>
                          <a:effectLst/>
                        </a:rPr>
                        <a:t>107</a:t>
                      </a:r>
                      <a:endParaRPr lang="en-IN" sz="2500" b="0" i="0" u="none" strike="noStrike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IN" sz="2500" b="0" u="none" strike="noStrike" dirty="0">
                          <a:effectLst/>
                        </a:rPr>
                        <a:t>0.85%</a:t>
                      </a:r>
                      <a:endParaRPr lang="en-IN" sz="2500" b="0" i="0" u="none" strike="noStrike" dirty="0">
                        <a:solidFill>
                          <a:srgbClr val="000000"/>
                        </a:solidFill>
                        <a:effectLst/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1614073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8096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589164" y="2349797"/>
            <a:ext cx="5109672" cy="5587406"/>
          </a:xfrm>
          <a:custGeom>
            <a:avLst/>
            <a:gdLst/>
            <a:ahLst/>
            <a:cxnLst/>
            <a:rect l="l" t="t" r="r" b="b"/>
            <a:pathLst>
              <a:path w="5109672" h="5587406">
                <a:moveTo>
                  <a:pt x="0" y="0"/>
                </a:moveTo>
                <a:lnTo>
                  <a:pt x="5109672" y="0"/>
                </a:lnTo>
                <a:lnTo>
                  <a:pt x="5109672" y="5587406"/>
                </a:lnTo>
                <a:lnTo>
                  <a:pt x="0" y="55874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242011" y="3715499"/>
            <a:ext cx="10366225" cy="237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49"/>
              </a:lnSpc>
            </a:pPr>
            <a:r>
              <a:rPr lang="en-US" sz="7500" b="1" spc="468" dirty="0">
                <a:solidFill>
                  <a:srgbClr val="000000"/>
                </a:solidFill>
                <a:latin typeface="Goudy Old Style" panose="02020502050305020303" pitchFamily="18" charset="0"/>
                <a:ea typeface="League Spartan"/>
                <a:cs typeface="League Spartan"/>
                <a:sym typeface="League Spartan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632651"/>
            <a:ext cx="4733809" cy="665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4"/>
              </a:lnSpc>
            </a:pPr>
            <a:r>
              <a:rPr lang="en-US" sz="410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01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4426194"/>
            <a:ext cx="4733809" cy="1089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9"/>
              </a:lnSpc>
            </a:pPr>
            <a:r>
              <a:rPr lang="en-US" sz="211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Analyzed coupon acceptance rates across different demographics (age, education ,income).</a:t>
            </a:r>
          </a:p>
        </p:txBody>
      </p:sp>
      <p:sp>
        <p:nvSpPr>
          <p:cNvPr id="4" name="AutoShape 4"/>
          <p:cNvSpPr/>
          <p:nvPr/>
        </p:nvSpPr>
        <p:spPr>
          <a:xfrm>
            <a:off x="1028700" y="3523781"/>
            <a:ext cx="496157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028700" y="6425624"/>
            <a:ext cx="4733809" cy="665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4"/>
              </a:lnSpc>
            </a:pPr>
            <a:r>
              <a:rPr lang="en-US" sz="410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04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7210588"/>
            <a:ext cx="4733809" cy="1089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9"/>
              </a:lnSpc>
            </a:pPr>
            <a:r>
              <a:rPr lang="en-US" sz="211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Identified potential outliers and investigated their impact on model performance.</a:t>
            </a:r>
          </a:p>
        </p:txBody>
      </p:sp>
      <p:sp>
        <p:nvSpPr>
          <p:cNvPr id="7" name="AutoShape 7"/>
          <p:cNvSpPr/>
          <p:nvPr/>
        </p:nvSpPr>
        <p:spPr>
          <a:xfrm>
            <a:off x="1028700" y="6310918"/>
            <a:ext cx="496157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6707249" y="3632651"/>
            <a:ext cx="4733809" cy="665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4"/>
              </a:lnSpc>
            </a:pPr>
            <a:r>
              <a:rPr lang="en-US" sz="410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02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707249" y="4426194"/>
            <a:ext cx="4961570" cy="721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9"/>
              </a:lnSpc>
            </a:pPr>
            <a:r>
              <a:rPr lang="en-US" sz="211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Visualizations included bar charts, histograms, and scatter plots.</a:t>
            </a:r>
          </a:p>
        </p:txBody>
      </p:sp>
      <p:sp>
        <p:nvSpPr>
          <p:cNvPr id="10" name="AutoShape 10"/>
          <p:cNvSpPr/>
          <p:nvPr/>
        </p:nvSpPr>
        <p:spPr>
          <a:xfrm>
            <a:off x="6707249" y="3523781"/>
            <a:ext cx="496157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Box 11"/>
          <p:cNvSpPr txBox="1"/>
          <p:nvPr/>
        </p:nvSpPr>
        <p:spPr>
          <a:xfrm>
            <a:off x="6707249" y="6425624"/>
            <a:ext cx="4733809" cy="665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4"/>
              </a:lnSpc>
            </a:pPr>
            <a:r>
              <a:rPr lang="en-US" sz="410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05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707249" y="7210588"/>
            <a:ext cx="4733809" cy="1826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9"/>
              </a:lnSpc>
            </a:pPr>
            <a:r>
              <a:rPr lang="en-US" sz="211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Conducted bivariate analysis to explore relationships between pairs of features, e.g., the relationship between income and coupon acceptance rate for different age groups.</a:t>
            </a:r>
          </a:p>
        </p:txBody>
      </p:sp>
      <p:sp>
        <p:nvSpPr>
          <p:cNvPr id="13" name="AutoShape 13"/>
          <p:cNvSpPr/>
          <p:nvPr/>
        </p:nvSpPr>
        <p:spPr>
          <a:xfrm>
            <a:off x="6707249" y="6310918"/>
            <a:ext cx="496157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Box 14"/>
          <p:cNvSpPr txBox="1"/>
          <p:nvPr/>
        </p:nvSpPr>
        <p:spPr>
          <a:xfrm>
            <a:off x="12297730" y="3632651"/>
            <a:ext cx="4733809" cy="665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34"/>
              </a:lnSpc>
            </a:pPr>
            <a:r>
              <a:rPr lang="en-US" sz="410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2297730" y="4426194"/>
            <a:ext cx="4733809" cy="1458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59"/>
              </a:lnSpc>
            </a:pPr>
            <a:r>
              <a:rPr lang="en-US" sz="2113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Discovered significant correlations between coupon acceptance and factors like age, income, and driving habits.</a:t>
            </a:r>
          </a:p>
        </p:txBody>
      </p:sp>
      <p:sp>
        <p:nvSpPr>
          <p:cNvPr id="16" name="AutoShape 16"/>
          <p:cNvSpPr/>
          <p:nvPr/>
        </p:nvSpPr>
        <p:spPr>
          <a:xfrm>
            <a:off x="12297730" y="3523781"/>
            <a:ext cx="4961570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1702219" y="673334"/>
            <a:ext cx="14962072" cy="100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840"/>
              </a:lnSpc>
              <a:spcBef>
                <a:spcPct val="0"/>
              </a:spcBef>
            </a:pPr>
            <a:r>
              <a:rPr lang="en-US" sz="7500" dirty="0">
                <a:solidFill>
                  <a:srgbClr val="242423"/>
                </a:solidFill>
                <a:latin typeface="Goudy Old Style" panose="02020502050305020303" pitchFamily="18" charset="0"/>
                <a:ea typeface="League Spartan"/>
                <a:cs typeface="League Spartan"/>
                <a:sym typeface="League Spartan"/>
              </a:rPr>
              <a:t>EXPLORATORY DATA ANALYSIS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>
            <a:off x="1752600" y="2143320"/>
            <a:ext cx="13182600" cy="6531123"/>
          </a:xfrm>
          <a:custGeom>
            <a:avLst/>
            <a:gdLst/>
            <a:ahLst/>
            <a:cxnLst/>
            <a:rect l="l" t="t" r="r" b="b"/>
            <a:pathLst>
              <a:path w="9638311" h="4698677">
                <a:moveTo>
                  <a:pt x="0" y="0"/>
                </a:moveTo>
                <a:lnTo>
                  <a:pt x="9638311" y="0"/>
                </a:lnTo>
                <a:lnTo>
                  <a:pt x="9638311" y="4698677"/>
                </a:lnTo>
                <a:lnTo>
                  <a:pt x="0" y="4698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2895775" y="647700"/>
            <a:ext cx="12496450" cy="784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IN" sz="5400" b="1" dirty="0">
                <a:latin typeface="Heebo" pitchFamily="2" charset="-79"/>
                <a:cs typeface="Heebo" pitchFamily="2" charset="-79"/>
              </a:rPr>
              <a:t>Exploring Coupon Acceptance Trends</a:t>
            </a:r>
            <a:endParaRPr lang="en-US" sz="5000" b="1" dirty="0">
              <a:solidFill>
                <a:srgbClr val="242423"/>
              </a:solidFill>
              <a:latin typeface="Heebo" pitchFamily="2" charset="-79"/>
              <a:ea typeface="Heebo"/>
              <a:cs typeface="Heebo" pitchFamily="2" charset="-79"/>
              <a:sym typeface="Heeb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2230276" y="1943100"/>
            <a:ext cx="12676887" cy="7162800"/>
          </a:xfrm>
          <a:custGeom>
            <a:avLst/>
            <a:gdLst/>
            <a:ahLst/>
            <a:cxnLst/>
            <a:rect l="l" t="t" r="r" b="b"/>
            <a:pathLst>
              <a:path w="11000137" h="6106008">
                <a:moveTo>
                  <a:pt x="0" y="0"/>
                </a:moveTo>
                <a:lnTo>
                  <a:pt x="11000136" y="0"/>
                </a:lnTo>
                <a:lnTo>
                  <a:pt x="11000136" y="6106008"/>
                </a:lnTo>
                <a:lnTo>
                  <a:pt x="0" y="61060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34354F41-6659-F4CD-A2C1-D797AB942600}"/>
              </a:ext>
            </a:extLst>
          </p:cNvPr>
          <p:cNvSpPr txBox="1"/>
          <p:nvPr/>
        </p:nvSpPr>
        <p:spPr>
          <a:xfrm>
            <a:off x="2895774" y="647700"/>
            <a:ext cx="13715825" cy="784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GB" sz="5400" b="1" dirty="0">
                <a:latin typeface="Heebo" pitchFamily="2" charset="-79"/>
                <a:cs typeface="Heebo" pitchFamily="2" charset="-79"/>
              </a:rPr>
              <a:t>Age-Wise Analysis of Coupon Acceptance</a:t>
            </a:r>
            <a:r>
              <a:rPr lang="en-US" sz="5000" b="1" dirty="0">
                <a:solidFill>
                  <a:srgbClr val="242423"/>
                </a:solidFill>
                <a:latin typeface="Heebo" pitchFamily="2" charset="-79"/>
                <a:ea typeface="Heebo"/>
                <a:cs typeface="Heebo" pitchFamily="2" charset="-79"/>
                <a:sym typeface="Heebo"/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843401" y="2476500"/>
            <a:ext cx="14489830" cy="7010400"/>
          </a:xfrm>
          <a:custGeom>
            <a:avLst/>
            <a:gdLst/>
            <a:ahLst/>
            <a:cxnLst/>
            <a:rect l="l" t="t" r="r" b="b"/>
            <a:pathLst>
              <a:path w="11301259" h="4774782">
                <a:moveTo>
                  <a:pt x="0" y="0"/>
                </a:moveTo>
                <a:lnTo>
                  <a:pt x="11301258" y="0"/>
                </a:lnTo>
                <a:lnTo>
                  <a:pt x="11301258" y="4774782"/>
                </a:lnTo>
                <a:lnTo>
                  <a:pt x="0" y="47747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IN"/>
              <a:t>Exploring Coupon Acceptance Trends</a:t>
            </a:r>
            <a:endParaRPr lang="en-US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DC99CDC7-7544-3795-3958-79D904614A7D}"/>
              </a:ext>
            </a:extLst>
          </p:cNvPr>
          <p:cNvSpPr txBox="1"/>
          <p:nvPr/>
        </p:nvSpPr>
        <p:spPr>
          <a:xfrm>
            <a:off x="1524000" y="647700"/>
            <a:ext cx="15239999" cy="7848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1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Analyzing </a:t>
            </a:r>
            <a:r>
              <a:rPr lang="en-US" sz="5400" b="1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Coupon</a:t>
            </a:r>
            <a:r>
              <a:rPr lang="en-US" sz="5000" b="1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 Acceptance trends- Education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447800" y="1943100"/>
            <a:ext cx="14104757" cy="6907697"/>
          </a:xfrm>
          <a:custGeom>
            <a:avLst/>
            <a:gdLst/>
            <a:ahLst/>
            <a:cxnLst/>
            <a:rect l="l" t="t" r="r" b="b"/>
            <a:pathLst>
              <a:path w="14104757" h="6907697">
                <a:moveTo>
                  <a:pt x="0" y="0"/>
                </a:moveTo>
                <a:lnTo>
                  <a:pt x="14104757" y="0"/>
                </a:lnTo>
                <a:lnTo>
                  <a:pt x="14104757" y="6907696"/>
                </a:lnTo>
                <a:lnTo>
                  <a:pt x="0" y="69076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0" t="-1587" b="-3251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B35910-5A94-8999-B7AC-A27A08C7A57A}"/>
              </a:ext>
            </a:extLst>
          </p:cNvPr>
          <p:cNvSpPr txBox="1"/>
          <p:nvPr/>
        </p:nvSpPr>
        <p:spPr>
          <a:xfrm>
            <a:off x="1905000" y="723900"/>
            <a:ext cx="156210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400" b="1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Analyzing Coupon Acceptance trends- Income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905000" y="1943100"/>
            <a:ext cx="14478000" cy="6672825"/>
          </a:xfrm>
          <a:custGeom>
            <a:avLst/>
            <a:gdLst/>
            <a:ahLst/>
            <a:cxnLst/>
            <a:rect l="l" t="t" r="r" b="b"/>
            <a:pathLst>
              <a:path w="11450738" h="5771850">
                <a:moveTo>
                  <a:pt x="0" y="0"/>
                </a:moveTo>
                <a:lnTo>
                  <a:pt x="11450738" y="0"/>
                </a:lnTo>
                <a:lnTo>
                  <a:pt x="11450738" y="5771849"/>
                </a:lnTo>
                <a:lnTo>
                  <a:pt x="0" y="57718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226" b="-1226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ED5BE7-8F92-5FDC-7A5D-BA0DFFF4B1B1}"/>
              </a:ext>
            </a:extLst>
          </p:cNvPr>
          <p:cNvSpPr txBox="1"/>
          <p:nvPr/>
        </p:nvSpPr>
        <p:spPr>
          <a:xfrm>
            <a:off x="381000" y="495300"/>
            <a:ext cx="17221200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400" b="1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Analyzing Coupon Acceptance trends- Destination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5365891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659380"/>
                  </a:lnTo>
                  <a:cubicBezTo>
                    <a:pt x="5490351" y="2727960"/>
                    <a:pt x="5434471" y="2783840"/>
                    <a:pt x="5365891" y="27838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589831" y="3305175"/>
            <a:ext cx="9108338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4400"/>
              </a:lnSpc>
            </a:pPr>
            <a:r>
              <a:rPr lang="en-US" sz="1200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Bi-Variate Analysis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331722">
            <a:off x="881004" y="318899"/>
            <a:ext cx="1803914" cy="1864622"/>
          </a:xfrm>
          <a:custGeom>
            <a:avLst/>
            <a:gdLst/>
            <a:ahLst/>
            <a:cxnLst/>
            <a:rect l="l" t="t" r="r" b="b"/>
            <a:pathLst>
              <a:path w="1803914" h="1864622">
                <a:moveTo>
                  <a:pt x="0" y="0"/>
                </a:moveTo>
                <a:lnTo>
                  <a:pt x="1803914" y="0"/>
                </a:lnTo>
                <a:lnTo>
                  <a:pt x="1803914" y="1864622"/>
                </a:lnTo>
                <a:lnTo>
                  <a:pt x="0" y="18646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rot="2002350">
            <a:off x="-420759" y="7885604"/>
            <a:ext cx="3339765" cy="2329883"/>
          </a:xfrm>
          <a:custGeom>
            <a:avLst/>
            <a:gdLst/>
            <a:ahLst/>
            <a:cxnLst/>
            <a:rect l="l" t="t" r="r" b="b"/>
            <a:pathLst>
              <a:path w="3339765" h="2329883">
                <a:moveTo>
                  <a:pt x="0" y="0"/>
                </a:moveTo>
                <a:lnTo>
                  <a:pt x="3339765" y="0"/>
                </a:lnTo>
                <a:lnTo>
                  <a:pt x="3339765" y="2329884"/>
                </a:lnTo>
                <a:lnTo>
                  <a:pt x="0" y="232988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697320" y="3886834"/>
            <a:ext cx="3388048" cy="4359851"/>
            <a:chOff x="0" y="0"/>
            <a:chExt cx="3133810" cy="40326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367528" y="3886834"/>
            <a:ext cx="3388048" cy="4359851"/>
            <a:chOff x="0" y="0"/>
            <a:chExt cx="3133810" cy="403268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3202632" y="3886834"/>
            <a:ext cx="3388048" cy="4359851"/>
            <a:chOff x="0" y="0"/>
            <a:chExt cx="3133810" cy="403268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5532424" y="3886834"/>
            <a:ext cx="3388048" cy="4359851"/>
            <a:chOff x="0" y="0"/>
            <a:chExt cx="3133810" cy="403268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33810" cy="4032690"/>
            </a:xfrm>
            <a:custGeom>
              <a:avLst/>
              <a:gdLst/>
              <a:ahLst/>
              <a:cxnLst/>
              <a:rect l="l" t="t" r="r" b="b"/>
              <a:pathLst>
                <a:path w="3133810" h="4032690">
                  <a:moveTo>
                    <a:pt x="3009350" y="4032689"/>
                  </a:moveTo>
                  <a:lnTo>
                    <a:pt x="124460" y="4032689"/>
                  </a:lnTo>
                  <a:cubicBezTo>
                    <a:pt x="55880" y="4032689"/>
                    <a:pt x="0" y="3976809"/>
                    <a:pt x="0" y="3908229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009350" y="0"/>
                  </a:lnTo>
                  <a:cubicBezTo>
                    <a:pt x="3077930" y="0"/>
                    <a:pt x="3133810" y="55880"/>
                    <a:pt x="3133810" y="124460"/>
                  </a:cubicBezTo>
                  <a:lnTo>
                    <a:pt x="3133810" y="3908229"/>
                  </a:lnTo>
                  <a:cubicBezTo>
                    <a:pt x="3133810" y="3976809"/>
                    <a:pt x="3077930" y="4032690"/>
                    <a:pt x="3009350" y="403269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712371" y="1889316"/>
            <a:ext cx="1086325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480"/>
              </a:lnSpc>
              <a:spcBef>
                <a:spcPct val="0"/>
              </a:spcBef>
            </a:pPr>
            <a:r>
              <a:rPr lang="en-US" sz="9600" b="1" i="1" spc="118" dirty="0">
                <a:solidFill>
                  <a:srgbClr val="000000"/>
                </a:solidFill>
                <a:latin typeface="Goudy Old Style" panose="02020502050305020303" pitchFamily="18" charset="0"/>
                <a:ea typeface="Aleo Bold Italics"/>
                <a:cs typeface="Aleo Bold Italics"/>
                <a:sym typeface="Aleo Bold Italics"/>
              </a:rPr>
              <a:t>AGENDA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21039" y="6767697"/>
            <a:ext cx="2715079" cy="1163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80"/>
              </a:lnSpc>
            </a:pPr>
            <a:r>
              <a:rPr lang="en-US" sz="3600" b="1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Introduction</a:t>
            </a:r>
          </a:p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endParaRPr lang="en-US" sz="3600" b="1">
              <a:solidFill>
                <a:srgbClr val="FFFFFF"/>
              </a:solidFill>
              <a:latin typeface="Heebo Bold"/>
              <a:ea typeface="Heebo Bold"/>
              <a:cs typeface="Heebo Bold"/>
              <a:sym typeface="Heebo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021039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652"/>
              </a:lnSpc>
              <a:spcBef>
                <a:spcPct val="0"/>
              </a:spcBef>
            </a:pPr>
            <a:r>
              <a:rPr lang="en-US" sz="3600" b="1" u="none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01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520547" y="6831832"/>
            <a:ext cx="3235029" cy="109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420"/>
              </a:lnSpc>
              <a:spcBef>
                <a:spcPct val="0"/>
              </a:spcBef>
            </a:pPr>
            <a:r>
              <a:rPr lang="en-US" sz="3400" b="1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Exploratory Data Analysis(EDA)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691247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652"/>
              </a:lnSpc>
              <a:spcBef>
                <a:spcPct val="0"/>
              </a:spcBef>
            </a:pPr>
            <a:r>
              <a:rPr lang="en-US" sz="3600" b="1" u="none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03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526351" y="7358247"/>
            <a:ext cx="2715079" cy="5734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8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Modelling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3634182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652"/>
              </a:lnSpc>
              <a:spcBef>
                <a:spcPct val="0"/>
              </a:spcBef>
            </a:pPr>
            <a:r>
              <a:rPr lang="en-US" sz="3600" b="1" u="none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04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689552" y="6795002"/>
            <a:ext cx="3230301" cy="1136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550"/>
              </a:lnSpc>
              <a:spcBef>
                <a:spcPct val="0"/>
              </a:spcBef>
            </a:pPr>
            <a:r>
              <a:rPr lang="en-US" sz="3500" b="1" dirty="0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Data </a:t>
            </a:r>
            <a:r>
              <a:rPr lang="en-US" sz="3500" b="1" dirty="0" err="1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PreProcessing</a:t>
            </a:r>
            <a:endParaRPr lang="en-US" sz="3500" b="1" dirty="0">
              <a:solidFill>
                <a:srgbClr val="FFFFFF"/>
              </a:solidFill>
              <a:latin typeface="Heebo Bold"/>
              <a:ea typeface="Heebo Bold"/>
              <a:cs typeface="Heebo Bold"/>
              <a:sym typeface="Heebo 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856143" y="4120127"/>
            <a:ext cx="731749" cy="6690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5652"/>
              </a:lnSpc>
              <a:spcBef>
                <a:spcPct val="0"/>
              </a:spcBef>
            </a:pPr>
            <a:r>
              <a:rPr lang="en-US" sz="3600" b="1" u="none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02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2481" y="-734964"/>
            <a:ext cx="3124970" cy="2965828"/>
          </a:xfrm>
          <a:custGeom>
            <a:avLst/>
            <a:gdLst/>
            <a:ahLst/>
            <a:cxnLst/>
            <a:rect l="l" t="t" r="r" b="b"/>
            <a:pathLst>
              <a:path w="3124970" h="2965828">
                <a:moveTo>
                  <a:pt x="0" y="0"/>
                </a:moveTo>
                <a:lnTo>
                  <a:pt x="3124970" y="0"/>
                </a:lnTo>
                <a:lnTo>
                  <a:pt x="3124970" y="2965828"/>
                </a:lnTo>
                <a:lnTo>
                  <a:pt x="0" y="2965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642330"/>
            <a:ext cx="2864152" cy="3319046"/>
          </a:xfrm>
          <a:custGeom>
            <a:avLst/>
            <a:gdLst/>
            <a:ahLst/>
            <a:cxnLst/>
            <a:rect l="l" t="t" r="r" b="b"/>
            <a:pathLst>
              <a:path w="2864152" h="3319046">
                <a:moveTo>
                  <a:pt x="0" y="0"/>
                </a:moveTo>
                <a:lnTo>
                  <a:pt x="2864152" y="0"/>
                </a:lnTo>
                <a:lnTo>
                  <a:pt x="2864152" y="3319046"/>
                </a:lnTo>
                <a:lnTo>
                  <a:pt x="0" y="3319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7254538" y="0"/>
            <a:ext cx="0" cy="1028700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4366034" y="1485900"/>
            <a:ext cx="12425153" cy="8616921"/>
          </a:xfrm>
          <a:custGeom>
            <a:avLst/>
            <a:gdLst/>
            <a:ahLst/>
            <a:cxnLst/>
            <a:rect l="l" t="t" r="r" b="b"/>
            <a:pathLst>
              <a:path w="12425153" h="8616921">
                <a:moveTo>
                  <a:pt x="0" y="0"/>
                </a:moveTo>
                <a:lnTo>
                  <a:pt x="12425154" y="0"/>
                </a:lnTo>
                <a:lnTo>
                  <a:pt x="12425154" y="8616921"/>
                </a:lnTo>
                <a:lnTo>
                  <a:pt x="0" y="861692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69" r="-2869" b="-1202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8C4BF7-1566-1C7C-E882-004CF075A6B1}"/>
              </a:ext>
            </a:extLst>
          </p:cNvPr>
          <p:cNvSpPr txBox="1"/>
          <p:nvPr/>
        </p:nvSpPr>
        <p:spPr>
          <a:xfrm>
            <a:off x="2662447" y="563284"/>
            <a:ext cx="14592091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500" dirty="0">
                <a:latin typeface="League Spartan" panose="020B0604020202020204" charset="0"/>
              </a:rPr>
              <a:t>Across Different Business Types and Time of Day</a:t>
            </a:r>
            <a:endParaRPr lang="en-IN" sz="4500" dirty="0">
              <a:latin typeface="League Spartan" panose="020B060402020202020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62481" y="-734964"/>
            <a:ext cx="3124970" cy="2965828"/>
          </a:xfrm>
          <a:custGeom>
            <a:avLst/>
            <a:gdLst/>
            <a:ahLst/>
            <a:cxnLst/>
            <a:rect l="l" t="t" r="r" b="b"/>
            <a:pathLst>
              <a:path w="3124970" h="2965828">
                <a:moveTo>
                  <a:pt x="0" y="0"/>
                </a:moveTo>
                <a:lnTo>
                  <a:pt x="3124970" y="0"/>
                </a:lnTo>
                <a:lnTo>
                  <a:pt x="3124970" y="2965828"/>
                </a:lnTo>
                <a:lnTo>
                  <a:pt x="0" y="29658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28700" y="2642330"/>
            <a:ext cx="2864152" cy="3319046"/>
          </a:xfrm>
          <a:custGeom>
            <a:avLst/>
            <a:gdLst/>
            <a:ahLst/>
            <a:cxnLst/>
            <a:rect l="l" t="t" r="r" b="b"/>
            <a:pathLst>
              <a:path w="2864152" h="3319046">
                <a:moveTo>
                  <a:pt x="0" y="0"/>
                </a:moveTo>
                <a:lnTo>
                  <a:pt x="2864152" y="0"/>
                </a:lnTo>
                <a:lnTo>
                  <a:pt x="2864152" y="3319046"/>
                </a:lnTo>
                <a:lnTo>
                  <a:pt x="0" y="331904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AutoShape 4"/>
          <p:cNvSpPr/>
          <p:nvPr/>
        </p:nvSpPr>
        <p:spPr>
          <a:xfrm flipV="1">
            <a:off x="17254538" y="0"/>
            <a:ext cx="0" cy="1028700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210122" y="1562100"/>
            <a:ext cx="12727145" cy="8298665"/>
          </a:xfrm>
          <a:custGeom>
            <a:avLst/>
            <a:gdLst/>
            <a:ahLst/>
            <a:cxnLst/>
            <a:rect l="l" t="t" r="r" b="b"/>
            <a:pathLst>
              <a:path w="12727145" h="8298665">
                <a:moveTo>
                  <a:pt x="0" y="0"/>
                </a:moveTo>
                <a:lnTo>
                  <a:pt x="12727145" y="0"/>
                </a:lnTo>
                <a:lnTo>
                  <a:pt x="12727145" y="8298665"/>
                </a:lnTo>
                <a:lnTo>
                  <a:pt x="0" y="829866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897" b="-897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394DAB-FD31-5358-9A4E-AB0CD26A8E9E}"/>
              </a:ext>
            </a:extLst>
          </p:cNvPr>
          <p:cNvSpPr txBox="1"/>
          <p:nvPr/>
        </p:nvSpPr>
        <p:spPr>
          <a:xfrm>
            <a:off x="3483071" y="434838"/>
            <a:ext cx="13454196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500" dirty="0">
                <a:latin typeface="League Spartan" panose="020B0604020202020204" charset="0"/>
              </a:rPr>
              <a:t>Frequency and Counts Across Business Types</a:t>
            </a:r>
            <a:endParaRPr lang="en-IN" sz="4500" dirty="0">
              <a:latin typeface="League Spartan" panose="020B060402020202020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88258" y="275725"/>
            <a:ext cx="3499410" cy="1873505"/>
          </a:xfrm>
          <a:custGeom>
            <a:avLst/>
            <a:gdLst/>
            <a:ahLst/>
            <a:cxnLst/>
            <a:rect l="l" t="t" r="r" b="b"/>
            <a:pathLst>
              <a:path w="3499410" h="1873505">
                <a:moveTo>
                  <a:pt x="0" y="0"/>
                </a:moveTo>
                <a:lnTo>
                  <a:pt x="3499410" y="0"/>
                </a:lnTo>
                <a:lnTo>
                  <a:pt x="3499410" y="1873505"/>
                </a:lnTo>
                <a:lnTo>
                  <a:pt x="0" y="1873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0145982" y="8756428"/>
            <a:ext cx="3499410" cy="1873505"/>
          </a:xfrm>
          <a:custGeom>
            <a:avLst/>
            <a:gdLst/>
            <a:ahLst/>
            <a:cxnLst/>
            <a:rect l="l" t="t" r="r" b="b"/>
            <a:pathLst>
              <a:path w="3499410" h="1873505">
                <a:moveTo>
                  <a:pt x="0" y="0"/>
                </a:moveTo>
                <a:lnTo>
                  <a:pt x="3499410" y="0"/>
                </a:lnTo>
                <a:lnTo>
                  <a:pt x="3499410" y="1873505"/>
                </a:lnTo>
                <a:lnTo>
                  <a:pt x="0" y="1873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5238581" y="8091727"/>
            <a:ext cx="1788542" cy="1710401"/>
          </a:xfrm>
          <a:custGeom>
            <a:avLst/>
            <a:gdLst/>
            <a:ahLst/>
            <a:cxnLst/>
            <a:rect l="l" t="t" r="r" b="b"/>
            <a:pathLst>
              <a:path w="1788542" h="1710401">
                <a:moveTo>
                  <a:pt x="0" y="0"/>
                </a:moveTo>
                <a:lnTo>
                  <a:pt x="1788542" y="0"/>
                </a:lnTo>
                <a:lnTo>
                  <a:pt x="1788542" y="1710401"/>
                </a:lnTo>
                <a:lnTo>
                  <a:pt x="0" y="17104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838200" y="773690"/>
            <a:ext cx="5981699" cy="25391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9900"/>
              </a:lnSpc>
            </a:pPr>
            <a:r>
              <a:rPr lang="en-US" sz="9500" b="1" dirty="0">
                <a:solidFill>
                  <a:srgbClr val="000000"/>
                </a:solidFill>
                <a:latin typeface="Goudy Old Style" panose="02020502050305020303" pitchFamily="18" charset="0"/>
                <a:ea typeface="Kollektif"/>
                <a:cs typeface="Kollektif"/>
                <a:sym typeface="Kollektif"/>
              </a:rPr>
              <a:t>Feature Engineering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705601" y="4273817"/>
            <a:ext cx="11312826" cy="21760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297"/>
              </a:lnSpc>
            </a:pPr>
            <a:r>
              <a:rPr lang="en-US" sz="15500" dirty="0">
                <a:solidFill>
                  <a:srgbClr val="242423"/>
                </a:solidFill>
                <a:latin typeface="Horta"/>
                <a:ea typeface="Horta"/>
                <a:cs typeface="Horta"/>
                <a:sym typeface="Horta"/>
              </a:rPr>
              <a:t>Ordinal Encoding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097861" y="2170482"/>
            <a:ext cx="11767141" cy="2176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297"/>
              </a:lnSpc>
            </a:pPr>
            <a:r>
              <a:rPr lang="en-US" sz="15500" dirty="0">
                <a:solidFill>
                  <a:srgbClr val="242423"/>
                </a:solidFill>
                <a:latin typeface="Horta"/>
                <a:ea typeface="Horta"/>
                <a:cs typeface="Horta"/>
                <a:sym typeface="Horta"/>
              </a:rPr>
              <a:t>Label Encoding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">
            <a:extLst>
              <a:ext uri="{FF2B5EF4-FFF2-40B4-BE49-F238E27FC236}">
                <a16:creationId xmlns:a16="http://schemas.microsoft.com/office/drawing/2014/main" id="{FE3BD8EC-40C3-1BD2-AA42-6C22E35826E0}"/>
              </a:ext>
            </a:extLst>
          </p:cNvPr>
          <p:cNvSpPr/>
          <p:nvPr/>
        </p:nvSpPr>
        <p:spPr>
          <a:xfrm>
            <a:off x="1314450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0" y="0"/>
                </a:moveTo>
                <a:lnTo>
                  <a:pt x="10287000" y="0"/>
                </a:lnTo>
                <a:lnTo>
                  <a:pt x="10287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52600" y="1933575"/>
            <a:ext cx="838564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600"/>
              </a:lnSpc>
            </a:pPr>
            <a:r>
              <a:rPr lang="en-US" sz="8000" b="1" u="none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MODELLING</a:t>
            </a:r>
          </a:p>
        </p:txBody>
      </p:sp>
    </p:spTree>
    <p:extLst>
      <p:ext uri="{BB962C8B-B14F-4D97-AF65-F5344CB8AC3E}">
        <p14:creationId xmlns:p14="http://schemas.microsoft.com/office/powerpoint/2010/main" val="2318151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8"/>
          <p:cNvSpPr txBox="1"/>
          <p:nvPr/>
        </p:nvSpPr>
        <p:spPr>
          <a:xfrm>
            <a:off x="3276600" y="571500"/>
            <a:ext cx="11734800" cy="1978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297"/>
              </a:lnSpc>
            </a:pPr>
            <a:r>
              <a:rPr lang="en-US" sz="12500" dirty="0">
                <a:solidFill>
                  <a:srgbClr val="242423"/>
                </a:solidFill>
                <a:latin typeface="Goudy Old Style" panose="02020502050305020303" pitchFamily="18" charset="0"/>
                <a:ea typeface="Horta"/>
                <a:cs typeface="Horta"/>
                <a:sym typeface="Horta"/>
              </a:rPr>
              <a:t>Feature Scaling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AC6D1E-9E0A-8E85-1142-F77DBF971F88}"/>
              </a:ext>
            </a:extLst>
          </p:cNvPr>
          <p:cNvSpPr txBox="1"/>
          <p:nvPr/>
        </p:nvSpPr>
        <p:spPr>
          <a:xfrm>
            <a:off x="4572000" y="4139860"/>
            <a:ext cx="11353800" cy="2214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1143000">
              <a:lnSpc>
                <a:spcPts val="16297"/>
              </a:lnSpc>
              <a:buFont typeface="Arial" panose="020B0604020202020204" pitchFamily="34" charset="0"/>
              <a:buChar char="•"/>
            </a:pPr>
            <a:r>
              <a:rPr lang="en-US" sz="15000" dirty="0">
                <a:solidFill>
                  <a:srgbClr val="242423"/>
                </a:solidFill>
                <a:latin typeface="Horta"/>
                <a:ea typeface="Horta"/>
                <a:cs typeface="Horta"/>
                <a:sym typeface="Horta"/>
              </a:rPr>
              <a:t>Standard Scaler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088258" y="275725"/>
            <a:ext cx="3499410" cy="1873505"/>
          </a:xfrm>
          <a:custGeom>
            <a:avLst/>
            <a:gdLst/>
            <a:ahLst/>
            <a:cxnLst/>
            <a:rect l="l" t="t" r="r" b="b"/>
            <a:pathLst>
              <a:path w="3499410" h="1873505">
                <a:moveTo>
                  <a:pt x="0" y="0"/>
                </a:moveTo>
                <a:lnTo>
                  <a:pt x="3499410" y="0"/>
                </a:lnTo>
                <a:lnTo>
                  <a:pt x="3499410" y="1873505"/>
                </a:lnTo>
                <a:lnTo>
                  <a:pt x="0" y="1873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916918" y="8693956"/>
            <a:ext cx="3499410" cy="1873505"/>
          </a:xfrm>
          <a:custGeom>
            <a:avLst/>
            <a:gdLst/>
            <a:ahLst/>
            <a:cxnLst/>
            <a:rect l="l" t="t" r="r" b="b"/>
            <a:pathLst>
              <a:path w="3499410" h="1873505">
                <a:moveTo>
                  <a:pt x="0" y="0"/>
                </a:moveTo>
                <a:lnTo>
                  <a:pt x="3499410" y="0"/>
                </a:lnTo>
                <a:lnTo>
                  <a:pt x="3499410" y="1873505"/>
                </a:lnTo>
                <a:lnTo>
                  <a:pt x="0" y="18735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16088258" y="8403099"/>
            <a:ext cx="1788542" cy="1710401"/>
          </a:xfrm>
          <a:custGeom>
            <a:avLst/>
            <a:gdLst/>
            <a:ahLst/>
            <a:cxnLst/>
            <a:rect l="l" t="t" r="r" b="b"/>
            <a:pathLst>
              <a:path w="1788542" h="1710401">
                <a:moveTo>
                  <a:pt x="0" y="0"/>
                </a:moveTo>
                <a:lnTo>
                  <a:pt x="1788541" y="0"/>
                </a:lnTo>
                <a:lnTo>
                  <a:pt x="1788541" y="1710402"/>
                </a:lnTo>
                <a:lnTo>
                  <a:pt x="0" y="17104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1992146" y="1831253"/>
            <a:ext cx="14303707" cy="1228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9600"/>
              </a:lnSpc>
            </a:pPr>
            <a:r>
              <a:rPr lang="en-US" sz="8000" b="1">
                <a:solidFill>
                  <a:srgbClr val="242423"/>
                </a:solidFill>
                <a:latin typeface="Horta"/>
                <a:ea typeface="Horta"/>
                <a:cs typeface="Horta"/>
                <a:sym typeface="Horta"/>
              </a:rPr>
              <a:t>DATA SPLIT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2027188" y="4638480"/>
            <a:ext cx="6863894" cy="3948798"/>
            <a:chOff x="0" y="0"/>
            <a:chExt cx="9151859" cy="5265064"/>
          </a:xfrm>
        </p:grpSpPr>
        <p:grpSp>
          <p:nvGrpSpPr>
            <p:cNvPr id="7" name="Group 7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000000">
                  <a:alpha val="33725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1176101" y="2029282"/>
              <a:ext cx="6545657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</a:pPr>
              <a:r>
                <a:rPr lang="en-US" sz="4500">
                  <a:solidFill>
                    <a:srgbClr val="FFFFFF"/>
                  </a:solidFill>
                  <a:latin typeface="Kollektif"/>
                  <a:ea typeface="Kollektif"/>
                  <a:cs typeface="Kollektif"/>
                  <a:sym typeface="Kollektif"/>
                </a:rPr>
                <a:t>80% :Train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396918" y="4638480"/>
            <a:ext cx="6863894" cy="3948798"/>
            <a:chOff x="0" y="0"/>
            <a:chExt cx="9151859" cy="5265064"/>
          </a:xfrm>
        </p:grpSpPr>
        <p:grpSp>
          <p:nvGrpSpPr>
            <p:cNvPr id="13" name="Group 13"/>
            <p:cNvGrpSpPr/>
            <p:nvPr/>
          </p:nvGrpSpPr>
          <p:grpSpPr>
            <a:xfrm>
              <a:off x="254000" y="254000"/>
              <a:ext cx="8897859" cy="5011064"/>
              <a:chOff x="0" y="0"/>
              <a:chExt cx="1508954" cy="849807"/>
            </a:xfrm>
          </p:grpSpPr>
          <p:sp>
            <p:nvSpPr>
              <p:cNvPr id="14" name="Freeform 14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000000">
                  <a:alpha val="33725"/>
                </a:srgbClr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>
              <a:off x="0" y="0"/>
              <a:ext cx="8897859" cy="5011064"/>
              <a:chOff x="0" y="0"/>
              <a:chExt cx="1508954" cy="849807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508954" cy="849808"/>
              </a:xfrm>
              <a:custGeom>
                <a:avLst/>
                <a:gdLst/>
                <a:ahLst/>
                <a:cxnLst/>
                <a:rect l="l" t="t" r="r" b="b"/>
                <a:pathLst>
                  <a:path w="1508954" h="849808">
                    <a:moveTo>
                      <a:pt x="1384494" y="849807"/>
                    </a:moveTo>
                    <a:lnTo>
                      <a:pt x="124460" y="849807"/>
                    </a:lnTo>
                    <a:cubicBezTo>
                      <a:pt x="55880" y="849807"/>
                      <a:pt x="0" y="793927"/>
                      <a:pt x="0" y="725347"/>
                    </a:cubicBezTo>
                    <a:lnTo>
                      <a:pt x="0" y="124460"/>
                    </a:lnTo>
                    <a:cubicBezTo>
                      <a:pt x="0" y="55880"/>
                      <a:pt x="55880" y="0"/>
                      <a:pt x="124460" y="0"/>
                    </a:cubicBezTo>
                    <a:lnTo>
                      <a:pt x="1384494" y="0"/>
                    </a:lnTo>
                    <a:cubicBezTo>
                      <a:pt x="1453074" y="0"/>
                      <a:pt x="1508954" y="55880"/>
                      <a:pt x="1508954" y="124460"/>
                    </a:cubicBezTo>
                    <a:lnTo>
                      <a:pt x="1508954" y="725347"/>
                    </a:lnTo>
                    <a:cubicBezTo>
                      <a:pt x="1508954" y="793927"/>
                      <a:pt x="1453074" y="849808"/>
                      <a:pt x="1384494" y="849808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1176101" y="2029282"/>
              <a:ext cx="6545657" cy="9334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00"/>
                </a:lnSpc>
              </a:pPr>
              <a:r>
                <a:rPr lang="en-US" sz="4500">
                  <a:solidFill>
                    <a:srgbClr val="FFFFFF"/>
                  </a:solidFill>
                  <a:latin typeface="Kollektif"/>
                  <a:ea typeface="Kollektif"/>
                  <a:cs typeface="Kollektif"/>
                  <a:sym typeface="Kollektif"/>
                </a:rPr>
                <a:t>20% :Test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333" b="-9333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3" name="Group 3"/>
          <p:cNvGrpSpPr/>
          <p:nvPr/>
        </p:nvGrpSpPr>
        <p:grpSpPr>
          <a:xfrm>
            <a:off x="1028700" y="1028700"/>
            <a:ext cx="16230600" cy="8229600"/>
            <a:chOff x="0" y="0"/>
            <a:chExt cx="5490351" cy="278384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490351" cy="2783840"/>
            </a:xfrm>
            <a:custGeom>
              <a:avLst/>
              <a:gdLst/>
              <a:ahLst/>
              <a:cxnLst/>
              <a:rect l="l" t="t" r="r" b="b"/>
              <a:pathLst>
                <a:path w="5490351" h="2783840">
                  <a:moveTo>
                    <a:pt x="5365891" y="2783840"/>
                  </a:moveTo>
                  <a:lnTo>
                    <a:pt x="124460" y="2783840"/>
                  </a:lnTo>
                  <a:cubicBezTo>
                    <a:pt x="55880" y="2783840"/>
                    <a:pt x="0" y="2727960"/>
                    <a:pt x="0" y="2659380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5365891" y="0"/>
                  </a:lnTo>
                  <a:cubicBezTo>
                    <a:pt x="5434471" y="0"/>
                    <a:pt x="5490351" y="55880"/>
                    <a:pt x="5490351" y="124460"/>
                  </a:cubicBezTo>
                  <a:lnTo>
                    <a:pt x="5490351" y="2659380"/>
                  </a:lnTo>
                  <a:cubicBezTo>
                    <a:pt x="5490351" y="2727960"/>
                    <a:pt x="5434471" y="2783840"/>
                    <a:pt x="5365891" y="278384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2298235" y="1491635"/>
            <a:ext cx="13066812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  <a:spcBef>
                <a:spcPct val="0"/>
              </a:spcBef>
            </a:pPr>
            <a:r>
              <a:rPr lang="en-US" sz="12000" dirty="0">
                <a:solidFill>
                  <a:srgbClr val="000000"/>
                </a:solidFill>
                <a:latin typeface="Goudy Old Style" panose="02020502050305020303" pitchFamily="18" charset="0"/>
                <a:ea typeface="Kollektif"/>
                <a:cs typeface="Kollektif"/>
                <a:sym typeface="Kollektif"/>
              </a:rPr>
              <a:t>Model Performance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52600" y="4399218"/>
            <a:ext cx="14966666" cy="4287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02957" lvl="1" indent="-251478" algn="l">
              <a:lnSpc>
                <a:spcPts val="2795"/>
              </a:lnSpc>
              <a:buFont typeface="Arial"/>
              <a:buChar char="•"/>
            </a:pPr>
            <a:endParaRPr lang="en-US" sz="232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marL="502957" lvl="1" indent="-251478" algn="l">
              <a:lnSpc>
                <a:spcPts val="2795"/>
              </a:lnSpc>
              <a:buFont typeface="Arial"/>
              <a:buChar char="•"/>
            </a:pPr>
            <a:r>
              <a:rPr lang="en-US" sz="2329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XGBoost's</a:t>
            </a:r>
            <a:r>
              <a:rPr lang="en-US" sz="232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feature importance scores indicated that </a:t>
            </a:r>
            <a:r>
              <a:rPr lang="en-US" sz="2800" dirty="0">
                <a:solidFill>
                  <a:srgbClr val="FF0000"/>
                </a:solidFill>
                <a:latin typeface="Kollektif" panose="020B0604020202020204" charset="0"/>
                <a:ea typeface="Heebo"/>
                <a:cs typeface="Heebo"/>
                <a:sym typeface="Heebo"/>
              </a:rPr>
              <a:t>COUPON FREQUENCY, EXPIRATION, DESTINATION, WEATHER </a:t>
            </a:r>
            <a:r>
              <a:rPr lang="en-US" sz="2800" b="1" dirty="0">
                <a:solidFill>
                  <a:srgbClr val="FF0000"/>
                </a:solidFill>
                <a:latin typeface="Kollektif"/>
                <a:ea typeface="Kollektif"/>
                <a:cs typeface="Kollektif"/>
                <a:sym typeface="Kollektif"/>
              </a:rPr>
              <a:t> </a:t>
            </a:r>
            <a:r>
              <a:rPr lang="en-US" sz="232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 were the most influential factors in predicting coupon redemption.</a:t>
            </a:r>
          </a:p>
          <a:p>
            <a:pPr marL="251479" lvl="1" algn="l">
              <a:lnSpc>
                <a:spcPts val="2795"/>
              </a:lnSpc>
            </a:pPr>
            <a:endParaRPr lang="en-US" sz="232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marL="251479" lvl="1" algn="l">
              <a:lnSpc>
                <a:spcPts val="2795"/>
              </a:lnSpc>
            </a:pPr>
            <a:endParaRPr lang="en-US" sz="232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marL="502957" lvl="1" indent="-251478" algn="l">
              <a:lnSpc>
                <a:spcPts val="2795"/>
              </a:lnSpc>
              <a:buFont typeface="Arial"/>
              <a:buChar char="•"/>
            </a:pPr>
            <a:r>
              <a:rPr lang="en-US" sz="232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This information is critical for understanding customer behavior and tailoring future marketing campaigns.</a:t>
            </a:r>
          </a:p>
          <a:p>
            <a:pPr marL="502957" lvl="1" indent="-251478" algn="l">
              <a:lnSpc>
                <a:spcPts val="2795"/>
              </a:lnSpc>
              <a:buFont typeface="Arial"/>
              <a:buChar char="•"/>
            </a:pPr>
            <a:endParaRPr lang="en-US" sz="232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marL="251479" lvl="1" algn="l">
              <a:lnSpc>
                <a:spcPts val="2795"/>
              </a:lnSpc>
            </a:pPr>
            <a:endParaRPr lang="en-US" sz="232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marL="502957" lvl="1" indent="-251478" algn="l">
              <a:lnSpc>
                <a:spcPts val="2795"/>
              </a:lnSpc>
              <a:buFont typeface="Arial"/>
              <a:buChar char="•"/>
            </a:pPr>
            <a:r>
              <a:rPr lang="en-US" sz="232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This analysis helps refine future marketing strategies by focusing on the most impactful features.</a:t>
            </a:r>
          </a:p>
          <a:p>
            <a:pPr marL="251479" lvl="1" algn="l">
              <a:lnSpc>
                <a:spcPts val="2795"/>
              </a:lnSpc>
            </a:pPr>
            <a:endParaRPr lang="en-US" sz="232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marL="251479" lvl="1" algn="l">
              <a:lnSpc>
                <a:spcPts val="2795"/>
              </a:lnSpc>
            </a:pPr>
            <a:endParaRPr lang="en-US" sz="2329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  <a:p>
            <a:pPr marL="502957" lvl="1" indent="-251478" algn="l">
              <a:lnSpc>
                <a:spcPts val="2795"/>
              </a:lnSpc>
              <a:buFont typeface="Arial"/>
              <a:buChar char="•"/>
            </a:pPr>
            <a:r>
              <a:rPr lang="en-US" sz="2329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This understanding allows for more targeted and efficient resource allocation in marketing campaigns.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809815"/>
              </p:ext>
            </p:extLst>
          </p:nvPr>
        </p:nvGraphicFramePr>
        <p:xfrm>
          <a:off x="654843" y="1714500"/>
          <a:ext cx="16978314" cy="7946729"/>
        </p:xfrm>
        <a:graphic>
          <a:graphicData uri="http://schemas.openxmlformats.org/drawingml/2006/table">
            <a:tbl>
              <a:tblPr/>
              <a:tblGrid>
                <a:gridCol w="68955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99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42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3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4334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43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89235"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Model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Accuracy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Precision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Recall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F1 Score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AUC-ROC</a:t>
                      </a:r>
                      <a:endParaRPr lang="en-US" sz="11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43570"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Logistic Regression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70.74%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73.19%</a:t>
                      </a:r>
                      <a:endParaRPr lang="en-US" sz="110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78.57%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75.79%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73.57%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4478"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00">
                          <a:latin typeface="League Spartan" panose="020B0604020202020204" charset="0"/>
                        </a:rPr>
                        <a:t>Random Forest</a:t>
                      </a:r>
                      <a:endParaRPr lang="en-US" sz="2500" dirty="0">
                        <a:latin typeface="League Spartan" panose="020B0604020202020204" charset="0"/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73.43%</a:t>
                      </a:r>
                      <a:endParaRPr lang="en-US" sz="26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600">
                          <a:latin typeface="League Spartan" panose="020B0604020202020204" charset="0"/>
                        </a:rPr>
                        <a:t>76.29%</a:t>
                      </a:r>
                      <a:endParaRPr lang="en-US" sz="2600" dirty="0">
                        <a:latin typeface="League Spartan" panose="020B0604020202020204" charset="0"/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600">
                          <a:latin typeface="League Spartan" panose="020B0604020202020204" charset="0"/>
                        </a:rPr>
                        <a:t>  79%</a:t>
                      </a:r>
                      <a:endParaRPr lang="en-US" sz="2600" dirty="0">
                        <a:latin typeface="League Spartan" panose="020B0604020202020204" charset="0"/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latin typeface="League Spartan" panose="020B0604020202020204" charset="0"/>
                          <a:ea typeface="League Spartan"/>
                          <a:cs typeface="League Spartan"/>
                          <a:sym typeface="League Spartan"/>
                        </a:rPr>
                        <a:t>75.79%</a:t>
                      </a:r>
                      <a:endParaRPr lang="en-US" sz="2400" dirty="0">
                        <a:latin typeface="League Spartan" panose="020B0604020202020204" charset="0"/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3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600">
                        <a:solidFill>
                          <a:srgbClr val="000000"/>
                        </a:solidFill>
                        <a:latin typeface="League Spartan"/>
                        <a:ea typeface="League Spartan"/>
                        <a:cs typeface="League Spartan"/>
                        <a:sym typeface="League Spartan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3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79.34</a:t>
                      </a:r>
                      <a:r>
                        <a:rPr lang="en-US" sz="2500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%</a:t>
                      </a:r>
                      <a:endParaRPr lang="en-US" sz="250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3638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5044948"/>
                  </a:ext>
                </a:extLst>
              </a:tr>
              <a:tr h="1218104"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Support Vector Machine (SVM)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71.09%</a:t>
                      </a:r>
                      <a:endParaRPr lang="en-US" sz="110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73.46%</a:t>
                      </a:r>
                      <a:endParaRPr lang="en-US" sz="110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78.91%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76.09%</a:t>
                      </a:r>
                      <a:endParaRPr lang="en-US" sz="110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73.48%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91835"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K-Nearest Neighbors (K-NN)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68.56%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72.34%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74.56%</a:t>
                      </a:r>
                      <a:endParaRPr lang="en-US" sz="110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73.43%</a:t>
                      </a:r>
                      <a:endParaRPr lang="en-US" sz="110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71.47%</a:t>
                      </a:r>
                      <a:endParaRPr lang="en-US" sz="1100" dirty="0"/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6577"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XGBoost(Tuned)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74.62%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77.27%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80.00%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78.61%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638"/>
                        </a:lnSpc>
                        <a:defRPr/>
                      </a:pPr>
                      <a:r>
                        <a:rPr lang="en-US" sz="2598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League Spartan"/>
                          <a:ea typeface="League Spartan"/>
                          <a:cs typeface="League Spartan"/>
                          <a:sym typeface="League Spartan"/>
                        </a:rPr>
                        <a:t>81.69%</a:t>
                      </a:r>
                      <a:endParaRPr lang="en-US" sz="1100" dirty="0">
                        <a:highlight>
                          <a:srgbClr val="FFFF00"/>
                        </a:highlight>
                      </a:endParaRPr>
                    </a:p>
                  </a:txBody>
                  <a:tcPr marL="216607" marR="216607" marT="216607" marB="216607" anchor="ctr">
                    <a:lnL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26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TextBox 4"/>
          <p:cNvSpPr txBox="1"/>
          <p:nvPr/>
        </p:nvSpPr>
        <p:spPr>
          <a:xfrm>
            <a:off x="4070698" y="800100"/>
            <a:ext cx="10146604" cy="671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9"/>
              </a:lnSpc>
              <a:spcBef>
                <a:spcPct val="0"/>
              </a:spcBef>
            </a:pPr>
            <a:r>
              <a:rPr lang="en-US" sz="4099" b="1">
                <a:solidFill>
                  <a:srgbClr val="242423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PERFORMANCE METRICS </a:t>
            </a:r>
            <a:endParaRPr lang="en-US" sz="4099" b="1" dirty="0">
              <a:solidFill>
                <a:srgbClr val="242423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14C31C-6237-979A-F1B7-5408043DA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20335" cy="10287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10">
            <a:extLst>
              <a:ext uri="{FF2B5EF4-FFF2-40B4-BE49-F238E27FC236}">
                <a16:creationId xmlns:a16="http://schemas.microsoft.com/office/drawing/2014/main" id="{D7F71108-B6BA-D11B-0CD6-6FF4B222E35A}"/>
              </a:ext>
            </a:extLst>
          </p:cNvPr>
          <p:cNvSpPr txBox="1"/>
          <p:nvPr/>
        </p:nvSpPr>
        <p:spPr>
          <a:xfrm>
            <a:off x="960120" y="3111544"/>
            <a:ext cx="4128531" cy="4063913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9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AUC-ROC Curve</a:t>
            </a:r>
            <a:endParaRPr lang="en-US" sz="3900" b="1" kern="1200">
              <a:solidFill>
                <a:srgbClr val="FFFFFF"/>
              </a:solidFill>
              <a:latin typeface="+mj-lt"/>
              <a:ea typeface="+mj-ea"/>
              <a:cs typeface="+mj-cs"/>
              <a:sym typeface="Heebo"/>
            </a:endParaRPr>
          </a:p>
        </p:txBody>
      </p:sp>
      <p:pic>
        <p:nvPicPr>
          <p:cNvPr id="3" name="Picture 2" descr="A graph of a line&#10;&#10;Description automatically generated">
            <a:extLst>
              <a:ext uri="{FF2B5EF4-FFF2-40B4-BE49-F238E27FC236}">
                <a16:creationId xmlns:a16="http://schemas.microsoft.com/office/drawing/2014/main" id="{44C5531A-E145-0515-262F-42B1C74B9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8536" y="1442718"/>
            <a:ext cx="10381025" cy="7396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1929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8788720" y="0"/>
            <a:ext cx="9499280" cy="102870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9945646" y="2035800"/>
            <a:ext cx="7313654" cy="6215399"/>
          </a:xfrm>
          <a:custGeom>
            <a:avLst/>
            <a:gdLst/>
            <a:ahLst/>
            <a:cxnLst/>
            <a:rect l="l" t="t" r="r" b="b"/>
            <a:pathLst>
              <a:path w="7313654" h="6215399">
                <a:moveTo>
                  <a:pt x="0" y="0"/>
                </a:moveTo>
                <a:lnTo>
                  <a:pt x="7313654" y="0"/>
                </a:lnTo>
                <a:lnTo>
                  <a:pt x="7313654" y="6215400"/>
                </a:lnTo>
                <a:lnTo>
                  <a:pt x="0" y="62154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7355489" y="465372"/>
            <a:ext cx="3577023" cy="2577807"/>
          </a:xfrm>
          <a:custGeom>
            <a:avLst/>
            <a:gdLst/>
            <a:ahLst/>
            <a:cxnLst/>
            <a:rect l="l" t="t" r="r" b="b"/>
            <a:pathLst>
              <a:path w="3577023" h="2577807">
                <a:moveTo>
                  <a:pt x="0" y="0"/>
                </a:moveTo>
                <a:lnTo>
                  <a:pt x="3577022" y="0"/>
                </a:lnTo>
                <a:lnTo>
                  <a:pt x="3577022" y="2577807"/>
                </a:lnTo>
                <a:lnTo>
                  <a:pt x="0" y="25778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3446298">
            <a:off x="15034179" y="161131"/>
            <a:ext cx="2034287" cy="2102749"/>
          </a:xfrm>
          <a:custGeom>
            <a:avLst/>
            <a:gdLst/>
            <a:ahLst/>
            <a:cxnLst/>
            <a:rect l="l" t="t" r="r" b="b"/>
            <a:pathLst>
              <a:path w="2034287" h="2102749">
                <a:moveTo>
                  <a:pt x="0" y="0"/>
                </a:moveTo>
                <a:lnTo>
                  <a:pt x="2034287" y="0"/>
                </a:lnTo>
                <a:lnTo>
                  <a:pt x="2034287" y="2102749"/>
                </a:lnTo>
                <a:lnTo>
                  <a:pt x="0" y="210274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8303696" y="7148256"/>
            <a:ext cx="2288461" cy="2205888"/>
          </a:xfrm>
          <a:custGeom>
            <a:avLst/>
            <a:gdLst/>
            <a:ahLst/>
            <a:cxnLst/>
            <a:rect l="l" t="t" r="r" b="b"/>
            <a:pathLst>
              <a:path w="2288461" h="2205888">
                <a:moveTo>
                  <a:pt x="0" y="0"/>
                </a:moveTo>
                <a:lnTo>
                  <a:pt x="2288461" y="0"/>
                </a:lnTo>
                <a:lnTo>
                  <a:pt x="2288461" y="2205887"/>
                </a:lnTo>
                <a:lnTo>
                  <a:pt x="0" y="220588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602473" y="8731128"/>
            <a:ext cx="2360763" cy="2735708"/>
          </a:xfrm>
          <a:custGeom>
            <a:avLst/>
            <a:gdLst/>
            <a:ahLst/>
            <a:cxnLst/>
            <a:rect l="l" t="t" r="r" b="b"/>
            <a:pathLst>
              <a:path w="2360763" h="2735708">
                <a:moveTo>
                  <a:pt x="0" y="0"/>
                </a:moveTo>
                <a:lnTo>
                  <a:pt x="2360763" y="0"/>
                </a:lnTo>
                <a:lnTo>
                  <a:pt x="2360763" y="2735708"/>
                </a:lnTo>
                <a:lnTo>
                  <a:pt x="0" y="27357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739429" y="1345237"/>
            <a:ext cx="6656349" cy="1381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0800"/>
              </a:lnSpc>
            </a:pPr>
            <a:r>
              <a:rPr lang="en-US" sz="90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Fine - Tuning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3803" y="5179141"/>
            <a:ext cx="8780197" cy="6540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52804" lvl="1" indent="-426402" algn="l">
              <a:lnSpc>
                <a:spcPts val="5134"/>
              </a:lnSpc>
              <a:buFont typeface="Arial"/>
              <a:buChar char="•"/>
            </a:pPr>
            <a:r>
              <a:rPr lang="en-US" sz="5500" dirty="0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Optimized using </a:t>
            </a:r>
            <a:r>
              <a:rPr lang="en-US" sz="5500" dirty="0" err="1">
                <a:solidFill>
                  <a:srgbClr val="000000"/>
                </a:solidFill>
                <a:latin typeface="Kollektif"/>
                <a:ea typeface="Kollektif"/>
                <a:cs typeface="Kollektif"/>
                <a:sym typeface="Kollektif"/>
              </a:rPr>
              <a:t>Optuna</a:t>
            </a:r>
            <a:endParaRPr lang="en-US" sz="5500" dirty="0">
              <a:solidFill>
                <a:srgbClr val="000000"/>
              </a:solidFill>
              <a:latin typeface="Kollektif"/>
              <a:ea typeface="Kollektif"/>
              <a:cs typeface="Kollektif"/>
              <a:sym typeface="Kollektif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589164" y="2349797"/>
            <a:ext cx="5109672" cy="5587406"/>
          </a:xfrm>
          <a:custGeom>
            <a:avLst/>
            <a:gdLst/>
            <a:ahLst/>
            <a:cxnLst/>
            <a:rect l="l" t="t" r="r" b="b"/>
            <a:pathLst>
              <a:path w="5109672" h="5587406">
                <a:moveTo>
                  <a:pt x="0" y="0"/>
                </a:moveTo>
                <a:lnTo>
                  <a:pt x="5109672" y="0"/>
                </a:lnTo>
                <a:lnTo>
                  <a:pt x="5109672" y="5587406"/>
                </a:lnTo>
                <a:lnTo>
                  <a:pt x="0" y="55874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1674974" y="4172716"/>
            <a:ext cx="14938052" cy="1974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79"/>
              </a:lnSpc>
            </a:pPr>
            <a:r>
              <a:rPr lang="en-US" sz="7500" b="1" dirty="0">
                <a:solidFill>
                  <a:srgbClr val="242423"/>
                </a:solidFill>
                <a:latin typeface="Goudy Old Style" panose="02020502050305020303" pitchFamily="18" charset="0"/>
                <a:ea typeface="Heebo"/>
                <a:cs typeface="Heebo"/>
                <a:sym typeface="Heebo"/>
              </a:rPr>
              <a:t>Importance of personalized marketing using Machine Learning Approach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 flipV="1">
            <a:off x="17254538" y="0"/>
            <a:ext cx="0" cy="10287000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705101" y="1714500"/>
            <a:ext cx="12877797" cy="8109364"/>
          </a:xfrm>
          <a:custGeom>
            <a:avLst/>
            <a:gdLst/>
            <a:ahLst/>
            <a:cxnLst/>
            <a:rect l="l" t="t" r="r" b="b"/>
            <a:pathLst>
              <a:path w="10431013" h="6219492">
                <a:moveTo>
                  <a:pt x="0" y="0"/>
                </a:moveTo>
                <a:lnTo>
                  <a:pt x="10431014" y="0"/>
                </a:lnTo>
                <a:lnTo>
                  <a:pt x="10431014" y="6219492"/>
                </a:lnTo>
                <a:lnTo>
                  <a:pt x="0" y="62194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09BBD9-CC67-04BD-A2B1-5AAA19FB107D}"/>
              </a:ext>
            </a:extLst>
          </p:cNvPr>
          <p:cNvSpPr txBox="1"/>
          <p:nvPr/>
        </p:nvSpPr>
        <p:spPr>
          <a:xfrm>
            <a:off x="4648200" y="231027"/>
            <a:ext cx="10363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08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ollektif"/>
                <a:ea typeface="Kollektif"/>
                <a:cs typeface="Kollektif"/>
                <a:sym typeface="Kollektif"/>
              </a:rPr>
              <a:t>Feature Importance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5AD66B9-3815-045C-F746-7F0BB1D58A72}"/>
              </a:ext>
            </a:extLst>
          </p:cNvPr>
          <p:cNvSpPr/>
          <p:nvPr/>
        </p:nvSpPr>
        <p:spPr>
          <a:xfrm>
            <a:off x="3733800" y="2247900"/>
            <a:ext cx="3657600" cy="7239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296120" cy="102870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541752" y="270771"/>
            <a:ext cx="3435096" cy="1835999"/>
          </a:xfrm>
          <a:custGeom>
            <a:avLst/>
            <a:gdLst/>
            <a:ahLst/>
            <a:cxnLst/>
            <a:rect l="l" t="t" r="r" b="b"/>
            <a:pathLst>
              <a:path w="3435096" h="1835999">
                <a:moveTo>
                  <a:pt x="0" y="0"/>
                </a:moveTo>
                <a:lnTo>
                  <a:pt x="3435096" y="0"/>
                </a:lnTo>
                <a:lnTo>
                  <a:pt x="3435096" y="1835999"/>
                </a:lnTo>
                <a:lnTo>
                  <a:pt x="0" y="18359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72967" y="-2248628"/>
            <a:ext cx="3332972" cy="3163238"/>
          </a:xfrm>
          <a:custGeom>
            <a:avLst/>
            <a:gdLst/>
            <a:ahLst/>
            <a:cxnLst/>
            <a:rect l="l" t="t" r="r" b="b"/>
            <a:pathLst>
              <a:path w="3332972" h="3163238">
                <a:moveTo>
                  <a:pt x="0" y="0"/>
                </a:moveTo>
                <a:lnTo>
                  <a:pt x="3332972" y="0"/>
                </a:lnTo>
                <a:lnTo>
                  <a:pt x="3332972" y="3163238"/>
                </a:lnTo>
                <a:lnTo>
                  <a:pt x="0" y="31632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0" y="5690901"/>
            <a:ext cx="18288000" cy="153203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6" name="AutoShape 6"/>
          <p:cNvSpPr/>
          <p:nvPr/>
        </p:nvSpPr>
        <p:spPr>
          <a:xfrm>
            <a:off x="0" y="7222934"/>
            <a:ext cx="18288000" cy="1532033"/>
          </a:xfrm>
          <a:prstGeom prst="rect">
            <a:avLst/>
          </a:prstGeom>
          <a:solidFill>
            <a:srgbClr val="FFFFFF"/>
          </a:solid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028700" y="2892272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8"/>
                </a:lnTo>
                <a:lnTo>
                  <a:pt x="0" y="1001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028700" y="803106"/>
            <a:ext cx="16230600" cy="1057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399"/>
              </a:lnSpc>
            </a:pPr>
            <a:r>
              <a:rPr lang="en-US" sz="6999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Conclusion and Future Work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28700" y="2920029"/>
            <a:ext cx="11492801" cy="88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7"/>
              </a:lnSpc>
              <a:spcBef>
                <a:spcPct val="0"/>
              </a:spcBef>
            </a:pPr>
            <a:r>
              <a:rPr lang="en-US" sz="2519" u="none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This project successfully developed a robust in-vehicle coupon recommendation system using machine learning.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0982" y="3126151"/>
            <a:ext cx="47659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428700" y="4536968"/>
            <a:ext cx="11492801" cy="88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7"/>
              </a:lnSpc>
              <a:spcBef>
                <a:spcPct val="0"/>
              </a:spcBef>
            </a:pPr>
            <a:r>
              <a:rPr lang="en-US" sz="2519" u="none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XGBoost was identified as the best-performing model, providing accurate predictions of coupon redemption.</a:t>
            </a:r>
          </a:p>
        </p:txBody>
      </p:sp>
      <p:sp>
        <p:nvSpPr>
          <p:cNvPr id="12" name="Freeform 12"/>
          <p:cNvSpPr/>
          <p:nvPr/>
        </p:nvSpPr>
        <p:spPr>
          <a:xfrm>
            <a:off x="1028700" y="4424305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8"/>
                </a:lnTo>
                <a:lnTo>
                  <a:pt x="0" y="1001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3" name="TextBox 13"/>
          <p:cNvSpPr txBox="1"/>
          <p:nvPr/>
        </p:nvSpPr>
        <p:spPr>
          <a:xfrm>
            <a:off x="1277739" y="4658184"/>
            <a:ext cx="47659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428700" y="5899188"/>
            <a:ext cx="11492801" cy="133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7"/>
              </a:lnSpc>
              <a:spcBef>
                <a:spcPct val="0"/>
              </a:spcBef>
            </a:pPr>
            <a:r>
              <a:rPr lang="en-US" sz="2519" u="none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Future work includes real-time deployment of the system, enriching the dataset with additional information (e.g., location data, real-time traffic conditions), and exploring advanced personalization techniques (e.g., reinforcement learning).</a:t>
            </a:r>
          </a:p>
        </p:txBody>
      </p:sp>
      <p:sp>
        <p:nvSpPr>
          <p:cNvPr id="15" name="Freeform 15"/>
          <p:cNvSpPr/>
          <p:nvPr/>
        </p:nvSpPr>
        <p:spPr>
          <a:xfrm>
            <a:off x="1015456" y="5956338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8"/>
                </a:lnTo>
                <a:lnTo>
                  <a:pt x="0" y="1001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TextBox 16"/>
          <p:cNvSpPr txBox="1"/>
          <p:nvPr/>
        </p:nvSpPr>
        <p:spPr>
          <a:xfrm>
            <a:off x="1277739" y="6190217"/>
            <a:ext cx="47659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428700" y="7431221"/>
            <a:ext cx="11492801" cy="1336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7"/>
              </a:lnSpc>
              <a:spcBef>
                <a:spcPct val="0"/>
              </a:spcBef>
            </a:pPr>
            <a:r>
              <a:rPr lang="en-US" sz="2519" u="none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Continued improvements to the system will leverage new data sources and advanced techniques to further optimize coupon delivery and increase redemption rates.</a:t>
            </a:r>
          </a:p>
        </p:txBody>
      </p:sp>
      <p:sp>
        <p:nvSpPr>
          <p:cNvPr id="18" name="Freeform 18"/>
          <p:cNvSpPr/>
          <p:nvPr/>
        </p:nvSpPr>
        <p:spPr>
          <a:xfrm>
            <a:off x="1028700" y="7488371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8"/>
                </a:lnTo>
                <a:lnTo>
                  <a:pt x="0" y="10011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9" name="TextBox 19"/>
          <p:cNvSpPr txBox="1"/>
          <p:nvPr/>
        </p:nvSpPr>
        <p:spPr>
          <a:xfrm>
            <a:off x="1277739" y="7722250"/>
            <a:ext cx="47659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4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2428700" y="9048161"/>
            <a:ext cx="11492801" cy="8884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7"/>
              </a:lnSpc>
              <a:spcBef>
                <a:spcPct val="0"/>
              </a:spcBef>
            </a:pPr>
            <a:r>
              <a:rPr lang="en-US" sz="2519" u="none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Incorporating user feedback mechanisms can significantly improve the system's accuracy and relevance over time.</a:t>
            </a:r>
          </a:p>
        </p:txBody>
      </p:sp>
      <p:sp>
        <p:nvSpPr>
          <p:cNvPr id="21" name="Freeform 21"/>
          <p:cNvSpPr/>
          <p:nvPr/>
        </p:nvSpPr>
        <p:spPr>
          <a:xfrm>
            <a:off x="1028700" y="9020405"/>
            <a:ext cx="1001158" cy="1001158"/>
          </a:xfrm>
          <a:custGeom>
            <a:avLst/>
            <a:gdLst/>
            <a:ahLst/>
            <a:cxnLst/>
            <a:rect l="l" t="t" r="r" b="b"/>
            <a:pathLst>
              <a:path w="1001158" h="1001158">
                <a:moveTo>
                  <a:pt x="0" y="0"/>
                </a:moveTo>
                <a:lnTo>
                  <a:pt x="1001158" y="0"/>
                </a:lnTo>
                <a:lnTo>
                  <a:pt x="1001158" y="1001157"/>
                </a:lnTo>
                <a:lnTo>
                  <a:pt x="0" y="10011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22" name="TextBox 22"/>
          <p:cNvSpPr txBox="1"/>
          <p:nvPr/>
        </p:nvSpPr>
        <p:spPr>
          <a:xfrm>
            <a:off x="1277739" y="9254283"/>
            <a:ext cx="476593" cy="523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79"/>
              </a:lnSpc>
            </a:pPr>
            <a:r>
              <a:rPr lang="en-US" sz="3399">
                <a:solidFill>
                  <a:srgbClr val="242423"/>
                </a:solidFill>
                <a:latin typeface="Kollektif"/>
                <a:ea typeface="Kollektif"/>
                <a:cs typeface="Kollektif"/>
                <a:sym typeface="Kollektif"/>
              </a:rPr>
              <a:t>5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Badge Question Mark with solid fill">
            <a:extLst>
              <a:ext uri="{FF2B5EF4-FFF2-40B4-BE49-F238E27FC236}">
                <a16:creationId xmlns:a16="http://schemas.microsoft.com/office/drawing/2014/main" id="{9EBC3797-A538-6030-6B47-5EAAFF418DD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2500" b="12500"/>
          <a:stretch>
            <a:fillRect/>
          </a:stretch>
        </p:blipFill>
        <p:spPr>
          <a:xfrm>
            <a:off x="3572933" y="965199"/>
            <a:ext cx="11142133" cy="835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900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7703956" cy="10307472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Placeholder 9" descr="A neon sign on a brick wall&#10;&#10;Description automatically generated">
            <a:extLst>
              <a:ext uri="{FF2B5EF4-FFF2-40B4-BE49-F238E27FC236}">
                <a16:creationId xmlns:a16="http://schemas.microsoft.com/office/drawing/2014/main" id="{E45A8647-27CB-5C11-A28A-F6DBAFD86D5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9"/>
          <a:stretch/>
        </p:blipFill>
        <p:spPr>
          <a:xfrm>
            <a:off x="4373182" y="10"/>
            <a:ext cx="13914818" cy="10286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D218B05-B544-C495-C88C-66273103DDBE}"/>
              </a:ext>
            </a:extLst>
          </p:cNvPr>
          <p:cNvSpPr txBox="1"/>
          <p:nvPr/>
        </p:nvSpPr>
        <p:spPr>
          <a:xfrm>
            <a:off x="609600" y="5905500"/>
            <a:ext cx="5257800" cy="23334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5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07204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5144839" cy="102870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6746802" y="809964"/>
            <a:ext cx="11388798" cy="79284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000"/>
              </a:lnSpc>
            </a:pPr>
            <a:r>
              <a:rPr lang="en-US" sz="6500" b="1" dirty="0">
                <a:solidFill>
                  <a:srgbClr val="242423"/>
                </a:solidFill>
                <a:latin typeface="Goudy Old Style" panose="02020502050305020303" pitchFamily="18" charset="0"/>
                <a:ea typeface="Heebo Bold"/>
                <a:cs typeface="Heebo Bold"/>
                <a:sym typeface="Heebo Bold"/>
              </a:rPr>
              <a:t>Introduction</a:t>
            </a:r>
          </a:p>
          <a:p>
            <a:pPr algn="l">
              <a:lnSpc>
                <a:spcPts val="5385"/>
              </a:lnSpc>
            </a:pPr>
            <a:endParaRPr lang="en-US" sz="5000" b="1" dirty="0">
              <a:solidFill>
                <a:srgbClr val="242423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algn="l">
              <a:lnSpc>
                <a:spcPts val="3000"/>
              </a:lnSpc>
            </a:pPr>
            <a:endParaRPr lang="en-US" sz="5000" b="1" dirty="0">
              <a:solidFill>
                <a:srgbClr val="242423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marL="539754" lvl="1" indent="-269877" algn="l">
              <a:lnSpc>
                <a:spcPts val="3000"/>
              </a:lnSpc>
              <a:buFont typeface="Arial"/>
              <a:buChar char="•"/>
            </a:pPr>
            <a:r>
              <a:rPr lang="en-US" sz="2500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Personalized marketing is crucial for boosting customer engagement and sales in the competitive automotive industry.</a:t>
            </a:r>
          </a:p>
          <a:p>
            <a:pPr algn="l">
              <a:lnSpc>
                <a:spcPts val="3000"/>
              </a:lnSpc>
            </a:pPr>
            <a:endParaRPr lang="en-US" sz="2500" dirty="0">
              <a:solidFill>
                <a:srgbClr val="242423"/>
              </a:solidFill>
              <a:latin typeface="Heebo"/>
              <a:ea typeface="Heebo"/>
              <a:cs typeface="Heebo"/>
              <a:sym typeface="Heebo"/>
            </a:endParaRPr>
          </a:p>
          <a:p>
            <a:pPr marL="539754" lvl="1" indent="-269877" algn="l">
              <a:lnSpc>
                <a:spcPts val="3000"/>
              </a:lnSpc>
              <a:buFont typeface="Arial"/>
              <a:buChar char="•"/>
            </a:pPr>
            <a:r>
              <a:rPr lang="en-US" sz="2500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This project aims to develop a robust in-vehicle coupon recommendation system leveraging machine learning techniques.</a:t>
            </a:r>
          </a:p>
          <a:p>
            <a:pPr algn="l">
              <a:lnSpc>
                <a:spcPts val="3000"/>
              </a:lnSpc>
            </a:pPr>
            <a:endParaRPr lang="en-US" sz="2500" dirty="0">
              <a:solidFill>
                <a:srgbClr val="242423"/>
              </a:solidFill>
              <a:latin typeface="Heebo"/>
              <a:ea typeface="Heebo"/>
              <a:cs typeface="Heebo"/>
              <a:sym typeface="Heebo"/>
            </a:endParaRPr>
          </a:p>
          <a:p>
            <a:pPr marL="539754" lvl="1" indent="-269877" algn="l">
              <a:lnSpc>
                <a:spcPts val="3000"/>
              </a:lnSpc>
              <a:buFont typeface="Arial"/>
              <a:buChar char="•"/>
            </a:pPr>
            <a:r>
              <a:rPr lang="en-US" sz="2500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The system will personalize coupon offers based on individual customer profiles and contextual factors.</a:t>
            </a:r>
          </a:p>
          <a:p>
            <a:pPr algn="l">
              <a:lnSpc>
                <a:spcPts val="3000"/>
              </a:lnSpc>
            </a:pPr>
            <a:endParaRPr lang="en-US" sz="2500" dirty="0">
              <a:solidFill>
                <a:srgbClr val="242423"/>
              </a:solidFill>
              <a:latin typeface="Heebo"/>
              <a:ea typeface="Heebo"/>
              <a:cs typeface="Heebo"/>
              <a:sym typeface="Heebo"/>
            </a:endParaRPr>
          </a:p>
          <a:p>
            <a:pPr marL="539754" lvl="1" indent="-269877" algn="l">
              <a:lnSpc>
                <a:spcPts val="3000"/>
              </a:lnSpc>
              <a:buFont typeface="Arial"/>
              <a:buChar char="•"/>
            </a:pPr>
            <a:r>
              <a:rPr lang="en-US" sz="2500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We will employ various machine learning models, evaluate their performance, and select the best-performing model.</a:t>
            </a:r>
          </a:p>
          <a:p>
            <a:pPr algn="l">
              <a:lnSpc>
                <a:spcPts val="3000"/>
              </a:lnSpc>
            </a:pPr>
            <a:endParaRPr lang="en-US" sz="2500" dirty="0">
              <a:solidFill>
                <a:srgbClr val="242423"/>
              </a:solidFill>
              <a:latin typeface="Heebo"/>
              <a:ea typeface="Heebo"/>
              <a:cs typeface="Heebo"/>
              <a:sym typeface="Heebo"/>
            </a:endParaRPr>
          </a:p>
          <a:p>
            <a:pPr marL="539754" lvl="1" indent="-269877" algn="l">
              <a:lnSpc>
                <a:spcPts val="3000"/>
              </a:lnSpc>
              <a:buFont typeface="Arial"/>
              <a:buChar char="•"/>
            </a:pPr>
            <a:r>
              <a:rPr lang="en-US" sz="2500" dirty="0">
                <a:solidFill>
                  <a:srgbClr val="242423"/>
                </a:solidFill>
                <a:latin typeface="Heebo"/>
                <a:ea typeface="Heebo"/>
                <a:cs typeface="Heebo"/>
                <a:sym typeface="Heebo"/>
              </a:rPr>
              <a:t>The final goal is to improve coupon redemption rates and enhance customer satisfaction.</a:t>
            </a:r>
          </a:p>
          <a:p>
            <a:pPr algn="l">
              <a:lnSpc>
                <a:spcPts val="1682"/>
              </a:lnSpc>
            </a:pPr>
            <a:endParaRPr lang="en-US" sz="2500" dirty="0">
              <a:solidFill>
                <a:srgbClr val="242423"/>
              </a:solidFill>
              <a:latin typeface="Heebo"/>
              <a:ea typeface="Heebo"/>
              <a:cs typeface="Heebo"/>
              <a:sym typeface="Heebo"/>
            </a:endParaRPr>
          </a:p>
          <a:p>
            <a:pPr algn="l">
              <a:lnSpc>
                <a:spcPts val="1682"/>
              </a:lnSpc>
            </a:pPr>
            <a:endParaRPr lang="en-US" sz="2500" dirty="0">
              <a:solidFill>
                <a:srgbClr val="242423"/>
              </a:solidFill>
              <a:latin typeface="Heebo"/>
              <a:ea typeface="Heebo"/>
              <a:cs typeface="Heebo"/>
              <a:sym typeface="Heebo"/>
            </a:endParaRPr>
          </a:p>
          <a:p>
            <a:pPr algn="l">
              <a:lnSpc>
                <a:spcPts val="1682"/>
              </a:lnSpc>
            </a:pPr>
            <a:endParaRPr lang="en-US" sz="2500" dirty="0">
              <a:solidFill>
                <a:srgbClr val="242423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-3262881" y="1946745"/>
            <a:ext cx="11053915" cy="6393509"/>
          </a:xfrm>
          <a:custGeom>
            <a:avLst/>
            <a:gdLst/>
            <a:ahLst/>
            <a:cxnLst/>
            <a:rect l="l" t="t" r="r" b="b"/>
            <a:pathLst>
              <a:path w="11053915" h="6393509">
                <a:moveTo>
                  <a:pt x="11053914" y="0"/>
                </a:moveTo>
                <a:lnTo>
                  <a:pt x="0" y="0"/>
                </a:lnTo>
                <a:lnTo>
                  <a:pt x="0" y="6393510"/>
                </a:lnTo>
                <a:lnTo>
                  <a:pt x="11053914" y="6393510"/>
                </a:lnTo>
                <a:lnTo>
                  <a:pt x="11053914" y="0"/>
                </a:lnTo>
                <a:close/>
              </a:path>
            </a:pathLst>
          </a:custGeom>
          <a:blipFill>
            <a:blip r:embed="rId3"/>
            <a:stretch>
              <a:fillRect t="-15405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rot="-2331722">
            <a:off x="881004" y="318899"/>
            <a:ext cx="1803914" cy="1864622"/>
          </a:xfrm>
          <a:custGeom>
            <a:avLst/>
            <a:gdLst/>
            <a:ahLst/>
            <a:cxnLst/>
            <a:rect l="l" t="t" r="r" b="b"/>
            <a:pathLst>
              <a:path w="1803914" h="1864622">
                <a:moveTo>
                  <a:pt x="0" y="0"/>
                </a:moveTo>
                <a:lnTo>
                  <a:pt x="1803914" y="0"/>
                </a:lnTo>
                <a:lnTo>
                  <a:pt x="1803914" y="1864622"/>
                </a:lnTo>
                <a:lnTo>
                  <a:pt x="0" y="18646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2002350">
            <a:off x="-420759" y="7885604"/>
            <a:ext cx="3339765" cy="2329883"/>
          </a:xfrm>
          <a:custGeom>
            <a:avLst/>
            <a:gdLst/>
            <a:ahLst/>
            <a:cxnLst/>
            <a:rect l="l" t="t" r="r" b="b"/>
            <a:pathLst>
              <a:path w="3339765" h="2329883">
                <a:moveTo>
                  <a:pt x="0" y="0"/>
                </a:moveTo>
                <a:lnTo>
                  <a:pt x="3339765" y="0"/>
                </a:lnTo>
                <a:lnTo>
                  <a:pt x="3339765" y="2329884"/>
                </a:lnTo>
                <a:lnTo>
                  <a:pt x="0" y="232988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38100"/>
            <a:ext cx="18288000" cy="459773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1604038"/>
            <a:ext cx="8115300" cy="1743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5699" b="1" dirty="0">
                <a:solidFill>
                  <a:srgbClr val="242423"/>
                </a:solidFill>
                <a:latin typeface="Goudy Old Style" panose="02020502050305020303" pitchFamily="18" charset="0"/>
                <a:ea typeface="Heebo Bold"/>
                <a:cs typeface="Heebo Bold"/>
                <a:sym typeface="Heebo Bold"/>
              </a:rPr>
              <a:t>DATASET OVERVIEW</a:t>
            </a:r>
          </a:p>
          <a:p>
            <a:pPr algn="l">
              <a:lnSpc>
                <a:spcPts val="6839"/>
              </a:lnSpc>
            </a:pPr>
            <a:endParaRPr lang="en-US" sz="5699" b="1" dirty="0">
              <a:solidFill>
                <a:srgbClr val="242423"/>
              </a:solidFill>
              <a:latin typeface="Heebo Bold"/>
              <a:ea typeface="Heebo Bold"/>
              <a:cs typeface="Heebo Bold"/>
              <a:sym typeface="Heebo Bold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10638039" y="-558189"/>
            <a:ext cx="7911979" cy="4571974"/>
          </a:xfrm>
          <a:custGeom>
            <a:avLst/>
            <a:gdLst/>
            <a:ahLst/>
            <a:cxnLst/>
            <a:rect l="l" t="t" r="r" b="b"/>
            <a:pathLst>
              <a:path w="7911979" h="4571974">
                <a:moveTo>
                  <a:pt x="7911979" y="0"/>
                </a:moveTo>
                <a:lnTo>
                  <a:pt x="0" y="0"/>
                </a:lnTo>
                <a:lnTo>
                  <a:pt x="0" y="4571974"/>
                </a:lnTo>
                <a:lnTo>
                  <a:pt x="7911979" y="4571974"/>
                </a:lnTo>
                <a:lnTo>
                  <a:pt x="7911979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9581482" y="-441828"/>
            <a:ext cx="1804307" cy="1739204"/>
          </a:xfrm>
          <a:custGeom>
            <a:avLst/>
            <a:gdLst/>
            <a:ahLst/>
            <a:cxnLst/>
            <a:rect l="l" t="t" r="r" b="b"/>
            <a:pathLst>
              <a:path w="1804307" h="1739204">
                <a:moveTo>
                  <a:pt x="0" y="0"/>
                </a:moveTo>
                <a:lnTo>
                  <a:pt x="1804307" y="0"/>
                </a:lnTo>
                <a:lnTo>
                  <a:pt x="1804307" y="1739203"/>
                </a:lnTo>
                <a:lnTo>
                  <a:pt x="0" y="17392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1253782">
            <a:off x="15596088" y="3822862"/>
            <a:ext cx="3326424" cy="1777916"/>
          </a:xfrm>
          <a:custGeom>
            <a:avLst/>
            <a:gdLst/>
            <a:ahLst/>
            <a:cxnLst/>
            <a:rect l="l" t="t" r="r" b="b"/>
            <a:pathLst>
              <a:path w="3326424" h="1777916">
                <a:moveTo>
                  <a:pt x="0" y="0"/>
                </a:moveTo>
                <a:lnTo>
                  <a:pt x="3326424" y="0"/>
                </a:lnTo>
                <a:lnTo>
                  <a:pt x="3326424" y="1777916"/>
                </a:lnTo>
                <a:lnTo>
                  <a:pt x="0" y="177791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524096" y="5457190"/>
            <a:ext cx="8305450" cy="43059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b="1" spc="-29">
                <a:solidFill>
                  <a:srgbClr val="242423"/>
                </a:solidFill>
                <a:latin typeface="Oswald Bold"/>
                <a:ea typeface="Oswald Bold"/>
                <a:cs typeface="Oswald Bold"/>
                <a:sym typeface="Oswald Bold"/>
              </a:rPr>
              <a:t>Data Source : Amazon Mechanical Turk</a:t>
            </a:r>
          </a:p>
          <a:p>
            <a:pPr algn="l">
              <a:lnSpc>
                <a:spcPts val="4199"/>
              </a:lnSpc>
            </a:pPr>
            <a:endParaRPr lang="en-US" sz="2999" b="1" spc="-29">
              <a:solidFill>
                <a:srgbClr val="242423"/>
              </a:solidFill>
              <a:latin typeface="Oswald Bold"/>
              <a:ea typeface="Oswald Bold"/>
              <a:cs typeface="Oswald Bold"/>
              <a:sym typeface="Oswald Bold"/>
            </a:endParaRPr>
          </a:p>
          <a:p>
            <a:pPr algn="l">
              <a:lnSpc>
                <a:spcPts val="3080"/>
              </a:lnSpc>
            </a:pPr>
            <a:endParaRPr lang="en-US" sz="2999" b="1" spc="-29">
              <a:solidFill>
                <a:srgbClr val="242423"/>
              </a:solidFill>
              <a:latin typeface="Oswald Bold"/>
              <a:ea typeface="Oswald Bold"/>
              <a:cs typeface="Oswald Bold"/>
              <a:sym typeface="Oswald Bold"/>
            </a:endParaRPr>
          </a:p>
          <a:p>
            <a:pPr marL="647697" lvl="1" indent="-323848" algn="l">
              <a:lnSpc>
                <a:spcPts val="4199"/>
              </a:lnSpc>
              <a:buFont typeface="Arial"/>
              <a:buChar char="•"/>
            </a:pPr>
            <a:r>
              <a:rPr lang="en-US" sz="2999" spc="-29">
                <a:solidFill>
                  <a:srgbClr val="242423"/>
                </a:solidFill>
                <a:latin typeface="Oswald"/>
                <a:ea typeface="Oswald"/>
                <a:cs typeface="Oswald"/>
                <a:sym typeface="Oswald"/>
              </a:rPr>
              <a:t>Feature types: A mix of categorical (e.g., gender, car make) and numerical (e.g., age, income, distance driven) comprising of both Contextual and Demographic data.</a:t>
            </a:r>
          </a:p>
          <a:p>
            <a:pPr algn="l">
              <a:lnSpc>
                <a:spcPts val="4199"/>
              </a:lnSpc>
            </a:pPr>
            <a:endParaRPr lang="en-US" sz="2999" spc="-29">
              <a:solidFill>
                <a:srgbClr val="242423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l">
              <a:lnSpc>
                <a:spcPts val="3080"/>
              </a:lnSpc>
            </a:pPr>
            <a:endParaRPr lang="en-US" sz="2999" spc="-29">
              <a:solidFill>
                <a:srgbClr val="242423"/>
              </a:solidFill>
              <a:latin typeface="Oswald"/>
              <a:ea typeface="Oswald"/>
              <a:cs typeface="Oswald"/>
              <a:sym typeface="Oswald"/>
            </a:endParaRPr>
          </a:p>
          <a:p>
            <a:pPr algn="l">
              <a:lnSpc>
                <a:spcPts val="3079"/>
              </a:lnSpc>
              <a:spcBef>
                <a:spcPct val="0"/>
              </a:spcBef>
            </a:pPr>
            <a:endParaRPr lang="en-US" sz="2999" spc="-29">
              <a:solidFill>
                <a:srgbClr val="24242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grpSp>
        <p:nvGrpSpPr>
          <p:cNvPr id="8" name="Group 8"/>
          <p:cNvGrpSpPr/>
          <p:nvPr/>
        </p:nvGrpSpPr>
        <p:grpSpPr>
          <a:xfrm>
            <a:off x="11753361" y="5156543"/>
            <a:ext cx="4595260" cy="1576959"/>
            <a:chOff x="0" y="0"/>
            <a:chExt cx="6127013" cy="2102611"/>
          </a:xfrm>
        </p:grpSpPr>
        <p:sp>
          <p:nvSpPr>
            <p:cNvPr id="9" name="TextBox 9"/>
            <p:cNvSpPr txBox="1"/>
            <p:nvPr/>
          </p:nvSpPr>
          <p:spPr>
            <a:xfrm>
              <a:off x="0" y="38100"/>
              <a:ext cx="6100581" cy="145921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8405"/>
                </a:lnSpc>
              </a:pPr>
              <a:r>
                <a:rPr lang="en-US" sz="7373" b="1" dirty="0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12,684 </a:t>
              </a:r>
              <a:r>
                <a:rPr lang="en-US" sz="5400" b="1" dirty="0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X</a:t>
              </a:r>
              <a:r>
                <a:rPr lang="en-US" sz="7373" b="1" dirty="0">
                  <a:solidFill>
                    <a:srgbClr val="000000"/>
                  </a:solidFill>
                  <a:latin typeface="Oswald Bold"/>
                  <a:ea typeface="Oswald Bold"/>
                  <a:cs typeface="Oswald Bold"/>
                  <a:sym typeface="Oswald Bold"/>
                </a:rPr>
                <a:t> 26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1553633"/>
              <a:ext cx="6127013" cy="5489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20"/>
                </a:lnSpc>
              </a:pPr>
              <a:r>
                <a:rPr lang="en-US" sz="2474" b="1" spc="116" dirty="0">
                  <a:solidFill>
                    <a:srgbClr val="000000"/>
                  </a:solidFill>
                  <a:latin typeface="Lato Heavy Bold"/>
                  <a:ea typeface="Lato Heavy Bold"/>
                  <a:cs typeface="Lato Heavy Bold"/>
                  <a:sym typeface="Lato Heavy Bold"/>
                </a:rPr>
                <a:t>DATA SET SIZE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1955770" y="7567840"/>
            <a:ext cx="5303530" cy="2457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750"/>
              </a:lnSpc>
            </a:pPr>
            <a:r>
              <a:rPr lang="en-US" sz="7500" dirty="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CATEGORICAL : 18</a:t>
            </a:r>
          </a:p>
          <a:p>
            <a:pPr algn="l">
              <a:lnSpc>
                <a:spcPts val="9796"/>
              </a:lnSpc>
            </a:pPr>
            <a:r>
              <a:rPr lang="en-US" sz="7535" dirty="0">
                <a:solidFill>
                  <a:srgbClr val="000000"/>
                </a:solidFill>
                <a:latin typeface="League Gothic"/>
                <a:ea typeface="League Gothic"/>
                <a:cs typeface="League Gothic"/>
                <a:sym typeface="League Gothic"/>
              </a:rPr>
              <a:t>NUMERICAL : 8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659352"/>
              </p:ext>
            </p:extLst>
          </p:nvPr>
        </p:nvGraphicFramePr>
        <p:xfrm>
          <a:off x="4800598" y="1714500"/>
          <a:ext cx="8839202" cy="7848599"/>
        </p:xfrm>
        <a:graphic>
          <a:graphicData uri="http://schemas.openxmlformats.org/drawingml/2006/table">
            <a:tbl>
              <a:tblPr/>
              <a:tblGrid>
                <a:gridCol w="365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9337">
                <a:tc>
                  <a:txBody>
                    <a:bodyPr/>
                    <a:lstStyle/>
                    <a:p>
                      <a:pPr algn="ctr">
                        <a:lnSpc>
                          <a:spcPts val="2172"/>
                        </a:lnSpc>
                        <a:defRPr/>
                      </a:pPr>
                      <a:r>
                        <a:rPr lang="en-US" sz="1551" b="1">
                          <a:solidFill>
                            <a:srgbClr val="FFFFFF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Attribute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172"/>
                        </a:lnSpc>
                        <a:defRPr/>
                      </a:pPr>
                      <a:r>
                        <a:rPr lang="en-US" sz="1551" b="1" dirty="0">
                          <a:solidFill>
                            <a:srgbClr val="FFFFFF"/>
                          </a:solidFill>
                          <a:latin typeface="Heebo Bold"/>
                          <a:ea typeface="Heebo Bold"/>
                          <a:cs typeface="Heebo Bold"/>
                          <a:sym typeface="Heebo Bold"/>
                        </a:rPr>
                        <a:t>Description</a:t>
                      </a:r>
                      <a:endParaRPr lang="en-US" sz="1100" dirty="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destination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User's destination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01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passanger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Passengers accompanying the user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coupon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Type of coupon offered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expiration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Validity of the coupon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occupation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User's profession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RestaurantLessThan20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 dirty="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Frequency of visiting restaurants with average expense &lt; $20 per month</a:t>
                      </a:r>
                      <a:endParaRPr lang="en-US" sz="1100" dirty="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 dirty="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Restaurant20To50</a:t>
                      </a:r>
                      <a:endParaRPr lang="en-US" sz="1100" dirty="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Frequency of visiting restaurants with average expense $20-$50 per month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toCoupon_GEQ15min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Whether the coupon location is more than 15 minutes away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toCoupon_GEQ25min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Whether the coupon location is more than 25 minutes away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direction_same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Whether the restaurant/bar is in the same direction as the user's current destination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74129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direction_opp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1330">
                          <a:solidFill>
                            <a:srgbClr val="000000"/>
                          </a:solidFill>
                          <a:latin typeface="Heebo"/>
                          <a:ea typeface="Heebo"/>
                          <a:cs typeface="Heebo"/>
                          <a:sym typeface="Heebo"/>
                        </a:rPr>
                        <a:t>Whether the restaurant/bar is in the opposite direction of the user's current destination</a:t>
                      </a:r>
                      <a:endParaRPr lang="en-US" sz="1100"/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67301"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Heebo"/>
                          <a:ea typeface="Heebo"/>
                          <a:cs typeface="Heebo"/>
                          <a:sym typeface="Heebo"/>
                        </a:rPr>
                        <a:t>Y</a:t>
                      </a:r>
                      <a:endParaRPr lang="en-US" sz="2000" b="1" dirty="0">
                        <a:highlight>
                          <a:srgbClr val="FFFF00"/>
                        </a:highlight>
                      </a:endParaRPr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62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highlight>
                            <a:srgbClr val="FFFF00"/>
                          </a:highlight>
                          <a:latin typeface="Heebo"/>
                          <a:ea typeface="Heebo"/>
                          <a:cs typeface="Heebo"/>
                          <a:sym typeface="Heebo"/>
                        </a:rPr>
                        <a:t>Whether the coupon was accepted</a:t>
                      </a:r>
                      <a:endParaRPr lang="en-US" sz="2000" b="1" dirty="0">
                        <a:highlight>
                          <a:srgbClr val="FFFF00"/>
                        </a:highlight>
                      </a:endParaRPr>
                    </a:p>
                  </a:txBody>
                  <a:tcPr marL="89949" marR="89949" marT="89949" marB="89949" anchor="ctr">
                    <a:lnL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68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3" name="TextBox 3"/>
          <p:cNvSpPr txBox="1"/>
          <p:nvPr/>
        </p:nvSpPr>
        <p:spPr>
          <a:xfrm>
            <a:off x="2831226" y="266700"/>
            <a:ext cx="12625545" cy="12985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400"/>
              </a:lnSpc>
            </a:pPr>
            <a:r>
              <a:rPr lang="en-US" sz="8000" b="1" dirty="0">
                <a:solidFill>
                  <a:srgbClr val="000000"/>
                </a:solidFill>
                <a:latin typeface="Goudy Old Style" panose="02020502050305020303" pitchFamily="18" charset="0"/>
                <a:ea typeface="Heebo Bold"/>
                <a:cs typeface="Heebo Bold"/>
                <a:sym typeface="Heebo Bold"/>
              </a:rPr>
              <a:t>Dataset Description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D32DBC5-D8C1-4C6D-05EF-9ED6BA5E524D}"/>
              </a:ext>
            </a:extLst>
          </p:cNvPr>
          <p:cNvSpPr/>
          <p:nvPr/>
        </p:nvSpPr>
        <p:spPr>
          <a:xfrm>
            <a:off x="6019800" y="9105900"/>
            <a:ext cx="7162800" cy="45719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5DA5E23-9FD5-4840-C0B2-B7EDA9DBBA4B}"/>
              </a:ext>
            </a:extLst>
          </p:cNvPr>
          <p:cNvSpPr/>
          <p:nvPr/>
        </p:nvSpPr>
        <p:spPr>
          <a:xfrm>
            <a:off x="13716000" y="9075174"/>
            <a:ext cx="1143000" cy="4571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A9BB4E-8FDF-D5A7-E92E-6C82AE9DA3CE}"/>
              </a:ext>
            </a:extLst>
          </p:cNvPr>
          <p:cNvSpPr txBox="1"/>
          <p:nvPr/>
        </p:nvSpPr>
        <p:spPr>
          <a:xfrm>
            <a:off x="15163800" y="9075174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Aptos Black" panose="020B0004020202020204" pitchFamily="34" charset="0"/>
              </a:rPr>
              <a:t>Target Variable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296120" cy="102870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477514" y="3561881"/>
            <a:ext cx="3332972" cy="3163238"/>
          </a:xfrm>
          <a:custGeom>
            <a:avLst/>
            <a:gdLst/>
            <a:ahLst/>
            <a:cxnLst/>
            <a:rect l="l" t="t" r="r" b="b"/>
            <a:pathLst>
              <a:path w="3332972" h="3163238">
                <a:moveTo>
                  <a:pt x="0" y="0"/>
                </a:moveTo>
                <a:lnTo>
                  <a:pt x="3332972" y="0"/>
                </a:lnTo>
                <a:lnTo>
                  <a:pt x="3332972" y="3163238"/>
                </a:lnTo>
                <a:lnTo>
                  <a:pt x="0" y="3163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72967" y="-2248628"/>
            <a:ext cx="3332972" cy="3163238"/>
          </a:xfrm>
          <a:custGeom>
            <a:avLst/>
            <a:gdLst/>
            <a:ahLst/>
            <a:cxnLst/>
            <a:rect l="l" t="t" r="r" b="b"/>
            <a:pathLst>
              <a:path w="3332972" h="3163238">
                <a:moveTo>
                  <a:pt x="0" y="0"/>
                </a:moveTo>
                <a:lnTo>
                  <a:pt x="3332972" y="0"/>
                </a:lnTo>
                <a:lnTo>
                  <a:pt x="3332972" y="3163238"/>
                </a:lnTo>
                <a:lnTo>
                  <a:pt x="0" y="3163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596557" y="9108190"/>
            <a:ext cx="3332972" cy="3163238"/>
          </a:xfrm>
          <a:custGeom>
            <a:avLst/>
            <a:gdLst/>
            <a:ahLst/>
            <a:cxnLst/>
            <a:rect l="l" t="t" r="r" b="b"/>
            <a:pathLst>
              <a:path w="3332972" h="3163238">
                <a:moveTo>
                  <a:pt x="0" y="0"/>
                </a:moveTo>
                <a:lnTo>
                  <a:pt x="3332972" y="0"/>
                </a:lnTo>
                <a:lnTo>
                  <a:pt x="3332972" y="3163237"/>
                </a:lnTo>
                <a:lnTo>
                  <a:pt x="0" y="3163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2901437" y="2578988"/>
            <a:ext cx="4576077" cy="5902738"/>
          </a:xfrm>
          <a:custGeom>
            <a:avLst/>
            <a:gdLst/>
            <a:ahLst/>
            <a:cxnLst/>
            <a:rect l="l" t="t" r="r" b="b"/>
            <a:pathLst>
              <a:path w="4576077" h="5902738">
                <a:moveTo>
                  <a:pt x="0" y="0"/>
                </a:moveTo>
                <a:lnTo>
                  <a:pt x="4576077" y="0"/>
                </a:lnTo>
                <a:lnTo>
                  <a:pt x="4576077" y="5902737"/>
                </a:lnTo>
                <a:lnTo>
                  <a:pt x="0" y="59027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4009" r="-46350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1578653" y="2912189"/>
            <a:ext cx="4684390" cy="5390582"/>
          </a:xfrm>
          <a:custGeom>
            <a:avLst/>
            <a:gdLst/>
            <a:ahLst/>
            <a:cxnLst/>
            <a:rect l="l" t="t" r="r" b="b"/>
            <a:pathLst>
              <a:path w="4684390" h="5390582">
                <a:moveTo>
                  <a:pt x="0" y="0"/>
                </a:moveTo>
                <a:lnTo>
                  <a:pt x="4684390" y="0"/>
                </a:lnTo>
                <a:lnTo>
                  <a:pt x="4684390" y="5390582"/>
                </a:lnTo>
                <a:lnTo>
                  <a:pt x="0" y="53905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36896" t="-4852" r="-43564"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3423472" y="5743222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66C2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3074" b="1" spc="144">
                  <a:solidFill>
                    <a:srgbClr val="000000"/>
                  </a:solidFill>
                  <a:latin typeface="Lato Heavy Bold"/>
                  <a:ea typeface="Lato Heavy Bold"/>
                  <a:cs typeface="Lato Heavy Bold"/>
                  <a:sym typeface="Lato Heavy Bold"/>
                </a:rPr>
                <a:t>Accepted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2592651" y="5607480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0101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8"/>
                </a:lnSpc>
              </a:pPr>
              <a:r>
                <a:rPr lang="en-US" sz="3074" b="1" spc="144">
                  <a:solidFill>
                    <a:srgbClr val="000000"/>
                  </a:solidFill>
                  <a:latin typeface="Lato Heavy Bold"/>
                  <a:ea typeface="Lato Heavy Bold"/>
                  <a:cs typeface="Lato Heavy Bold"/>
                  <a:sym typeface="Lato Heavy Bold"/>
                </a:rPr>
                <a:t>Rejected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418556" y="419506"/>
            <a:ext cx="12990045" cy="990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8"/>
              </a:lnSpc>
            </a:pPr>
            <a:r>
              <a:rPr lang="en-US" sz="6500" b="1" spc="402" dirty="0">
                <a:solidFill>
                  <a:srgbClr val="000000"/>
                </a:solidFill>
                <a:latin typeface="Goudy Old Style" panose="02020502050305020303" pitchFamily="18" charset="0"/>
                <a:ea typeface="League Spartan"/>
                <a:cs typeface="League Spartan"/>
                <a:sym typeface="League Spartan"/>
              </a:rPr>
              <a:t>TARGET VARIABLE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0" y="0"/>
            <a:ext cx="9296120" cy="102870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7477514" y="3561881"/>
            <a:ext cx="3332972" cy="3163238"/>
          </a:xfrm>
          <a:custGeom>
            <a:avLst/>
            <a:gdLst/>
            <a:ahLst/>
            <a:cxnLst/>
            <a:rect l="l" t="t" r="r" b="b"/>
            <a:pathLst>
              <a:path w="3332972" h="3163238">
                <a:moveTo>
                  <a:pt x="0" y="0"/>
                </a:moveTo>
                <a:lnTo>
                  <a:pt x="3332972" y="0"/>
                </a:lnTo>
                <a:lnTo>
                  <a:pt x="3332972" y="3163238"/>
                </a:lnTo>
                <a:lnTo>
                  <a:pt x="0" y="3163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372967" y="-2248628"/>
            <a:ext cx="3332972" cy="3163238"/>
          </a:xfrm>
          <a:custGeom>
            <a:avLst/>
            <a:gdLst/>
            <a:ahLst/>
            <a:cxnLst/>
            <a:rect l="l" t="t" r="r" b="b"/>
            <a:pathLst>
              <a:path w="3332972" h="3163238">
                <a:moveTo>
                  <a:pt x="0" y="0"/>
                </a:moveTo>
                <a:lnTo>
                  <a:pt x="3332972" y="0"/>
                </a:lnTo>
                <a:lnTo>
                  <a:pt x="3332972" y="3163238"/>
                </a:lnTo>
                <a:lnTo>
                  <a:pt x="0" y="31632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4596557" y="9108190"/>
            <a:ext cx="3332972" cy="3163238"/>
          </a:xfrm>
          <a:custGeom>
            <a:avLst/>
            <a:gdLst/>
            <a:ahLst/>
            <a:cxnLst/>
            <a:rect l="l" t="t" r="r" b="b"/>
            <a:pathLst>
              <a:path w="3332972" h="3163238">
                <a:moveTo>
                  <a:pt x="0" y="0"/>
                </a:moveTo>
                <a:lnTo>
                  <a:pt x="3332972" y="0"/>
                </a:lnTo>
                <a:lnTo>
                  <a:pt x="3332972" y="3163237"/>
                </a:lnTo>
                <a:lnTo>
                  <a:pt x="0" y="3163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1C0C9ECC-8F6B-6F37-E334-FBFA724D7F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426" y="2552700"/>
            <a:ext cx="12423912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F3F3F3"/>
          </a:solid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5365687" y="7601376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1519308" y="515294"/>
            <a:ext cx="4449284" cy="2382046"/>
          </a:xfrm>
          <a:custGeom>
            <a:avLst/>
            <a:gdLst/>
            <a:ahLst/>
            <a:cxnLst/>
            <a:rect l="l" t="t" r="r" b="b"/>
            <a:pathLst>
              <a:path w="4449284" h="2382046">
                <a:moveTo>
                  <a:pt x="0" y="0"/>
                </a:moveTo>
                <a:lnTo>
                  <a:pt x="4449284" y="0"/>
                </a:lnTo>
                <a:lnTo>
                  <a:pt x="4449284" y="2382046"/>
                </a:lnTo>
                <a:lnTo>
                  <a:pt x="0" y="23820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6589164" y="2349797"/>
            <a:ext cx="5109672" cy="5587406"/>
          </a:xfrm>
          <a:custGeom>
            <a:avLst/>
            <a:gdLst/>
            <a:ahLst/>
            <a:cxnLst/>
            <a:rect l="l" t="t" r="r" b="b"/>
            <a:pathLst>
              <a:path w="5109672" h="5587406">
                <a:moveTo>
                  <a:pt x="0" y="0"/>
                </a:moveTo>
                <a:lnTo>
                  <a:pt x="5109672" y="0"/>
                </a:lnTo>
                <a:lnTo>
                  <a:pt x="5109672" y="5587406"/>
                </a:lnTo>
                <a:lnTo>
                  <a:pt x="0" y="55874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000"/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TextBox 6"/>
          <p:cNvSpPr txBox="1"/>
          <p:nvPr/>
        </p:nvSpPr>
        <p:spPr>
          <a:xfrm>
            <a:off x="4242011" y="3715499"/>
            <a:ext cx="10366225" cy="2371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49"/>
              </a:lnSpc>
            </a:pPr>
            <a:r>
              <a:rPr lang="en-US" sz="7500" b="1" spc="468" dirty="0">
                <a:solidFill>
                  <a:srgbClr val="000000"/>
                </a:solidFill>
                <a:latin typeface="Goudy Old Style" panose="02020502050305020303" pitchFamily="18" charset="0"/>
                <a:ea typeface="League Spartan"/>
                <a:cs typeface="League Spartan"/>
                <a:sym typeface="League Spartan"/>
              </a:rPr>
              <a:t>DATA </a:t>
            </a:r>
          </a:p>
          <a:p>
            <a:pPr algn="ctr">
              <a:lnSpc>
                <a:spcPts val="9449"/>
              </a:lnSpc>
            </a:pPr>
            <a:r>
              <a:rPr lang="en-US" sz="7500" b="1" spc="468" dirty="0">
                <a:solidFill>
                  <a:srgbClr val="000000"/>
                </a:solidFill>
                <a:latin typeface="Goudy Old Style" panose="02020502050305020303" pitchFamily="18" charset="0"/>
                <a:ea typeface="League Spartan"/>
                <a:cs typeface="League Spartan"/>
                <a:sym typeface="League Spartan"/>
              </a:rPr>
              <a:t>PRE PROCESSING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ac3af17-b9c1-4b00-9779-052353fbfa0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BF14A9B4C812449C8740F5C7EC76FF" ma:contentTypeVersion="14" ma:contentTypeDescription="Create a new document." ma:contentTypeScope="" ma:versionID="1ae0742ff806a58ed11c458628e90478">
  <xsd:schema xmlns:xsd="http://www.w3.org/2001/XMLSchema" xmlns:xs="http://www.w3.org/2001/XMLSchema" xmlns:p="http://schemas.microsoft.com/office/2006/metadata/properties" xmlns:ns3="8ac3af17-b9c1-4b00-9779-052353fbfa0b" xmlns:ns4="6a608a92-e1d8-4203-87c9-3793962b2242" targetNamespace="http://schemas.microsoft.com/office/2006/metadata/properties" ma:root="true" ma:fieldsID="171157660ffb4736331347b94164822c" ns3:_="" ns4:_="">
    <xsd:import namespace="8ac3af17-b9c1-4b00-9779-052353fbfa0b"/>
    <xsd:import namespace="6a608a92-e1d8-4203-87c9-3793962b224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ystemTags" minOccurs="0"/>
                <xsd:element ref="ns3:MediaServiceDateTaken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c3af17-b9c1-4b00-9779-052353fbfa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608a92-e1d8-4203-87c9-3793962b224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EDE1AC-540E-4888-AEA5-B6B2E3B2ECE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59A44E0-D260-4ECE-80CD-95ECE0892554}">
  <ds:schemaRefs>
    <ds:schemaRef ds:uri="http://purl.org/dc/elements/1.1/"/>
    <ds:schemaRef ds:uri="6a608a92-e1d8-4203-87c9-3793962b2242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8ac3af17-b9c1-4b00-9779-052353fbfa0b"/>
  </ds:schemaRefs>
</ds:datastoreItem>
</file>

<file path=customXml/itemProps3.xml><?xml version="1.0" encoding="utf-8"?>
<ds:datastoreItem xmlns:ds="http://schemas.openxmlformats.org/officeDocument/2006/customXml" ds:itemID="{5251F2B4-F2EF-4541-BD86-60E179E9345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c3af17-b9c1-4b00-9779-052353fbfa0b"/>
    <ds:schemaRef ds:uri="6a608a92-e1d8-4203-87c9-3793962b22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</TotalTime>
  <Words>793</Words>
  <Application>Microsoft Macintosh PowerPoint</Application>
  <PresentationFormat>Custom</PresentationFormat>
  <Paragraphs>200</Paragraphs>
  <Slides>33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9" baseType="lpstr">
      <vt:lpstr>Goudy Old Style</vt:lpstr>
      <vt:lpstr>Lato Heavy Bold</vt:lpstr>
      <vt:lpstr>ADLaM Display</vt:lpstr>
      <vt:lpstr>Arial</vt:lpstr>
      <vt:lpstr>Heebo</vt:lpstr>
      <vt:lpstr>Aptos Black</vt:lpstr>
      <vt:lpstr>Kollektif</vt:lpstr>
      <vt:lpstr>League Gothic</vt:lpstr>
      <vt:lpstr>Oswald Bold</vt:lpstr>
      <vt:lpstr>League Spartan</vt:lpstr>
      <vt:lpstr>Aharoni</vt:lpstr>
      <vt:lpstr>Oswald</vt:lpstr>
      <vt:lpstr>Horta</vt:lpstr>
      <vt:lpstr>Heebo 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Black Geometric Technology Keynote Presentation</dc:title>
  <dc:creator>naveen mukala</dc:creator>
  <cp:lastModifiedBy>Muppalla, Vishnu Sai</cp:lastModifiedBy>
  <cp:revision>23</cp:revision>
  <dcterms:created xsi:type="dcterms:W3CDTF">2006-08-16T00:00:00Z</dcterms:created>
  <dcterms:modified xsi:type="dcterms:W3CDTF">2025-04-21T01:30:18Z</dcterms:modified>
  <dc:identifier>DAGYKkttuWk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0x01010090BF14A9B4C812449C8740F5C7EC76FF</vt:lpwstr>
  </property>
</Properties>
</file>