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09664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87615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20710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48803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05501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3696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2433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22741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6469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92626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05009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100000">
              <a:schemeClr val="accent1">
                <a:tint val="44500"/>
                <a:satMod val="160000"/>
              </a:schemeClr>
            </a:gs>
            <a:gs pos="100000">
              <a:schemeClr val="accent1">
                <a:tint val="23500"/>
                <a:satMod val="160000"/>
              </a:schemeClr>
            </a:gs>
          </a:gsLst>
          <a:lin ang="189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3915273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Agency FB" pitchFamily="34" charset="0"/>
              </a:rPr>
              <a:t>Voice </a:t>
            </a:r>
            <a:r>
              <a:rPr lang="en-US" b="1" dirty="0" smtClean="0">
                <a:latin typeface="Agency FB" pitchFamily="34" charset="0"/>
              </a:rPr>
              <a:t>Controlled</a:t>
            </a:r>
            <a:r>
              <a:rPr lang="en-US" b="1" dirty="0" smtClean="0">
                <a:latin typeface="Agency FB" pitchFamily="34" charset="0"/>
              </a:rPr>
              <a:t> </a:t>
            </a:r>
            <a:r>
              <a:rPr lang="en-US" b="1" dirty="0" smtClean="0">
                <a:latin typeface="Agency FB" pitchFamily="34" charset="0"/>
              </a:rPr>
              <a:t>Presentation</a:t>
            </a:r>
            <a:endParaRPr lang="en-US" b="1" dirty="0">
              <a:latin typeface="Agency FB" pitchFamily="34" charset="0"/>
            </a:endParaRPr>
          </a:p>
        </p:txBody>
      </p:sp>
      <p:sp>
        <p:nvSpPr>
          <p:cNvPr id="3" name="Subtitle 2"/>
          <p:cNvSpPr>
            <a:spLocks noGrp="1"/>
          </p:cNvSpPr>
          <p:nvPr>
            <p:ph type="subTitle" idx="1"/>
          </p:nvPr>
        </p:nvSpPr>
        <p:spPr>
          <a:xfrm>
            <a:off x="2057400" y="4267200"/>
            <a:ext cx="5791200" cy="1752600"/>
          </a:xfrm>
        </p:spPr>
        <p:txBody>
          <a:bodyPr>
            <a:normAutofit/>
          </a:bodyPr>
          <a:lstStyle/>
          <a:p>
            <a:pPr algn="l"/>
            <a:r>
              <a:rPr lang="en-US" sz="2000" dirty="0" smtClean="0">
                <a:solidFill>
                  <a:schemeClr val="tx1">
                    <a:lumMod val="75000"/>
                    <a:lumOff val="25000"/>
                  </a:schemeClr>
                </a:solidFill>
              </a:rPr>
              <a:t>GROUP MEMBERS:</a:t>
            </a:r>
          </a:p>
          <a:p>
            <a:pPr marL="342900" indent="-342900" algn="l">
              <a:buFont typeface="Arial" pitchFamily="34" charset="0"/>
              <a:buChar char="•"/>
            </a:pPr>
            <a:r>
              <a:rPr lang="en-US" sz="2000" dirty="0" err="1" smtClean="0">
                <a:solidFill>
                  <a:schemeClr val="tx1">
                    <a:lumMod val="75000"/>
                    <a:lumOff val="25000"/>
                  </a:schemeClr>
                </a:solidFill>
              </a:rPr>
              <a:t>Sudhama</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Swaminathan</a:t>
            </a:r>
            <a:endParaRPr lang="en-US" sz="2000" dirty="0" smtClean="0">
              <a:solidFill>
                <a:schemeClr val="tx1">
                  <a:lumMod val="75000"/>
                  <a:lumOff val="25000"/>
                </a:schemeClr>
              </a:solidFill>
            </a:endParaRPr>
          </a:p>
          <a:p>
            <a:pPr marL="342900" indent="-342900" algn="l">
              <a:buFont typeface="Arial" pitchFamily="34" charset="0"/>
              <a:buChar char="•"/>
            </a:pPr>
            <a:r>
              <a:rPr lang="en-US" sz="2000" dirty="0" smtClean="0">
                <a:solidFill>
                  <a:schemeClr val="tx1">
                    <a:lumMod val="75000"/>
                    <a:lumOff val="25000"/>
                  </a:schemeClr>
                </a:solidFill>
              </a:rPr>
              <a:t>Vishnu Kant</a:t>
            </a:r>
          </a:p>
          <a:p>
            <a:pPr marL="342900" indent="-342900" algn="l">
              <a:buFont typeface="Arial" pitchFamily="34" charset="0"/>
              <a:buChar char="•"/>
            </a:pPr>
            <a:r>
              <a:rPr lang="en-US" sz="2000" dirty="0" smtClean="0">
                <a:solidFill>
                  <a:schemeClr val="tx1">
                    <a:lumMod val="75000"/>
                    <a:lumOff val="25000"/>
                  </a:schemeClr>
                </a:solidFill>
              </a:rPr>
              <a:t>Vishnu </a:t>
            </a:r>
            <a:r>
              <a:rPr lang="en-US" sz="2000" dirty="0" err="1" smtClean="0">
                <a:solidFill>
                  <a:schemeClr val="tx1">
                    <a:lumMod val="75000"/>
                    <a:lumOff val="25000"/>
                  </a:schemeClr>
                </a:solidFill>
              </a:rPr>
              <a:t>Sudheer</a:t>
            </a:r>
            <a:endParaRPr lang="en-US" sz="2000" dirty="0">
              <a:solidFill>
                <a:schemeClr val="tx1">
                  <a:lumMod val="75000"/>
                  <a:lumOff val="25000"/>
                </a:schemeClr>
              </a:solidFill>
            </a:endParaRPr>
          </a:p>
        </p:txBody>
      </p:sp>
    </p:spTree>
    <p:extLst>
      <p:ext uri="{BB962C8B-B14F-4D97-AF65-F5344CB8AC3E}">
        <p14:creationId xmlns:p14="http://schemas.microsoft.com/office/powerpoint/2010/main" val="346965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 </a:t>
            </a:r>
            <a:r>
              <a:rPr lang="en-US" sz="2000" dirty="0" smtClean="0"/>
              <a:t>Voice-controlled </a:t>
            </a:r>
            <a:r>
              <a:rPr lang="en-US" sz="2000" dirty="0"/>
              <a:t>presentation websites are an innovative and intuitive way to deliver presentations by using voice commands to navigate through </a:t>
            </a:r>
            <a:r>
              <a:rPr lang="en-US" sz="2000" dirty="0" smtClean="0"/>
              <a:t>slides.</a:t>
            </a:r>
          </a:p>
          <a:p>
            <a:pPr marL="0" indent="0">
              <a:buNone/>
            </a:pPr>
            <a:r>
              <a:rPr lang="en-US" sz="2000" dirty="0" smtClean="0"/>
              <a:t>Using </a:t>
            </a:r>
            <a:r>
              <a:rPr lang="en-US" sz="2000" dirty="0"/>
              <a:t>natural language processing and machine learning, voice-controlled presentation websites can recognize and interpret your voice commands, allowing you to seamlessly control your presentation without the need for physical interaction with a computer or </a:t>
            </a:r>
            <a:r>
              <a:rPr lang="en-US" sz="2000" dirty="0" smtClean="0"/>
              <a:t>presentation </a:t>
            </a:r>
            <a:r>
              <a:rPr lang="en-US" sz="2000" dirty="0"/>
              <a:t>remote</a:t>
            </a:r>
            <a:r>
              <a:rPr lang="en-US" sz="2000" dirty="0" smtClean="0"/>
              <a:t>.</a:t>
            </a:r>
          </a:p>
          <a:p>
            <a:pPr marL="0" indent="0">
              <a:buNone/>
            </a:pPr>
            <a:r>
              <a:rPr lang="en-US" sz="2800" dirty="0">
                <a:solidFill>
                  <a:schemeClr val="tx1">
                    <a:lumMod val="75000"/>
                    <a:lumOff val="25000"/>
                  </a:schemeClr>
                </a:solidFill>
              </a:rPr>
              <a:t>V</a:t>
            </a:r>
            <a:r>
              <a:rPr lang="en-US" sz="2800" dirty="0" smtClean="0">
                <a:solidFill>
                  <a:schemeClr val="tx1">
                    <a:lumMod val="75000"/>
                    <a:lumOff val="25000"/>
                  </a:schemeClr>
                </a:solidFill>
              </a:rPr>
              <a:t>oice Recognition</a:t>
            </a:r>
          </a:p>
          <a:p>
            <a:pPr marL="0" indent="0">
              <a:buNone/>
            </a:pPr>
            <a:r>
              <a:rPr lang="en-US" sz="2000" dirty="0" smtClean="0"/>
              <a:t> Voice </a:t>
            </a:r>
            <a:r>
              <a:rPr lang="en-US" sz="2000" dirty="0"/>
              <a:t>recognition technology, also known as speech recognition technology, is a computer-based technology that allows machines to recognize, interpret and understand spoken language</a:t>
            </a:r>
            <a:r>
              <a:rPr lang="en-US" sz="2000" dirty="0" smtClean="0"/>
              <a:t>.</a:t>
            </a:r>
          </a:p>
          <a:p>
            <a:pPr marL="0" indent="0">
              <a:buNone/>
            </a:pPr>
            <a:r>
              <a:rPr lang="en-US" sz="2000" dirty="0">
                <a:solidFill>
                  <a:schemeClr val="tx1">
                    <a:lumMod val="75000"/>
                    <a:lumOff val="25000"/>
                  </a:schemeClr>
                </a:solidFill>
              </a:rPr>
              <a:t> </a:t>
            </a:r>
            <a:r>
              <a:rPr lang="en-US" sz="2000" dirty="0" smtClean="0">
                <a:solidFill>
                  <a:schemeClr val="tx1">
                    <a:lumMod val="75000"/>
                    <a:lumOff val="25000"/>
                  </a:schemeClr>
                </a:solidFill>
              </a:rPr>
              <a:t> </a:t>
            </a:r>
          </a:p>
        </p:txBody>
      </p:sp>
    </p:spTree>
    <p:extLst>
      <p:ext uri="{BB962C8B-B14F-4D97-AF65-F5344CB8AC3E}">
        <p14:creationId xmlns:p14="http://schemas.microsoft.com/office/powerpoint/2010/main" val="1120217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Manual-controlled </a:t>
            </a:r>
            <a:r>
              <a:rPr lang="en-US" sz="2000" dirty="0"/>
              <a:t>presentations can be a hindrance to effective communication and engagement between the presenter and the audience. The technology can be distracting and prone to technical issues, while the time-consuming nature of manual navigation can limit flexibility and adaptability in the </a:t>
            </a:r>
            <a:r>
              <a:rPr lang="en-US" sz="2000" dirty="0" smtClean="0"/>
              <a:t>presentation.</a:t>
            </a:r>
            <a:endParaRPr lang="en-US" sz="2000" dirty="0"/>
          </a:p>
        </p:txBody>
      </p:sp>
    </p:spTree>
    <p:extLst>
      <p:ext uri="{BB962C8B-B14F-4D97-AF65-F5344CB8AC3E}">
        <p14:creationId xmlns:p14="http://schemas.microsoft.com/office/powerpoint/2010/main" val="2476961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Work</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55132218"/>
              </p:ext>
            </p:extLst>
          </p:nvPr>
        </p:nvGraphicFramePr>
        <p:xfrm>
          <a:off x="381000" y="1516734"/>
          <a:ext cx="8229600" cy="5116954"/>
        </p:xfrm>
        <a:graphic>
          <a:graphicData uri="http://schemas.openxmlformats.org/drawingml/2006/table">
            <a:tbl>
              <a:tblPr firstRow="1" bandRow="1">
                <a:tableStyleId>{5C22544A-7EE6-4342-B048-85BDC9FD1C3A}</a:tableStyleId>
              </a:tblPr>
              <a:tblGrid>
                <a:gridCol w="1066800"/>
                <a:gridCol w="1752600"/>
                <a:gridCol w="2118360"/>
                <a:gridCol w="1645920"/>
                <a:gridCol w="1645920"/>
              </a:tblGrid>
              <a:tr h="625443">
                <a:tc>
                  <a:txBody>
                    <a:bodyPr/>
                    <a:lstStyle/>
                    <a:p>
                      <a:pPr algn="l"/>
                      <a:r>
                        <a:rPr lang="en-US" sz="1600" dirty="0" smtClean="0"/>
                        <a:t>SL NO.</a:t>
                      </a:r>
                      <a:endParaRPr lang="en-US" sz="1600" dirty="0"/>
                    </a:p>
                  </a:txBody>
                  <a:tcPr/>
                </a:tc>
                <a:tc>
                  <a:txBody>
                    <a:bodyPr/>
                    <a:lstStyle/>
                    <a:p>
                      <a:pPr algn="l"/>
                      <a:r>
                        <a:rPr lang="en-US" sz="1600" dirty="0" smtClean="0"/>
                        <a:t>PAPER TITLE, AUTHOR NAME</a:t>
                      </a:r>
                      <a:endParaRPr lang="en-US" sz="1600" dirty="0"/>
                    </a:p>
                  </a:txBody>
                  <a:tcPr/>
                </a:tc>
                <a:tc>
                  <a:txBody>
                    <a:bodyPr/>
                    <a:lstStyle/>
                    <a:p>
                      <a:pPr algn="l"/>
                      <a:r>
                        <a:rPr lang="en-US" sz="1600" dirty="0" smtClean="0"/>
                        <a:t>JOURNAL NAME,YEAR</a:t>
                      </a:r>
                      <a:endParaRPr lang="en-US" sz="1600" dirty="0"/>
                    </a:p>
                  </a:txBody>
                  <a:tcPr/>
                </a:tc>
                <a:tc>
                  <a:txBody>
                    <a:bodyPr/>
                    <a:lstStyle/>
                    <a:p>
                      <a:pPr algn="l"/>
                      <a:r>
                        <a:rPr lang="en-US" sz="1600" dirty="0" smtClean="0"/>
                        <a:t>METHODOLGY</a:t>
                      </a:r>
                      <a:endParaRPr lang="en-US" sz="1600" dirty="0"/>
                    </a:p>
                  </a:txBody>
                  <a:tcPr/>
                </a:tc>
                <a:tc>
                  <a:txBody>
                    <a:bodyPr/>
                    <a:lstStyle/>
                    <a:p>
                      <a:pPr algn="l"/>
                      <a:r>
                        <a:rPr lang="en-US" sz="1600" dirty="0" smtClean="0"/>
                        <a:t>ISSUE IDENTIFICATION</a:t>
                      </a:r>
                      <a:endParaRPr lang="en-US" sz="1600" dirty="0"/>
                    </a:p>
                  </a:txBody>
                  <a:tcPr/>
                </a:tc>
              </a:tr>
              <a:tr h="2205511">
                <a:tc>
                  <a:txBody>
                    <a:bodyPr/>
                    <a:lstStyle/>
                    <a:p>
                      <a:pPr algn="l"/>
                      <a:r>
                        <a:rPr lang="en-US" sz="1600" dirty="0" smtClean="0"/>
                        <a:t>1</a:t>
                      </a:r>
                      <a:endParaRPr lang="en-US" sz="1600" dirty="0"/>
                    </a:p>
                  </a:txBody>
                  <a:tcPr/>
                </a:tc>
                <a:tc>
                  <a:txBody>
                    <a:bodyPr/>
                    <a:lstStyle/>
                    <a:p>
                      <a:pPr algn="l"/>
                      <a:r>
                        <a:rPr lang="en-US" sz="1600" dirty="0" smtClean="0"/>
                        <a:t>Automation and Presentation of Word Document</a:t>
                      </a:r>
                    </a:p>
                    <a:p>
                      <a:pPr algn="l"/>
                      <a:r>
                        <a:rPr lang="en-US" sz="1600" dirty="0" smtClean="0"/>
                        <a:t>Using Speech Recognition</a:t>
                      </a:r>
                    </a:p>
                    <a:p>
                      <a:pPr algn="l"/>
                      <a:r>
                        <a:rPr lang="en-US" sz="1600" dirty="0" err="1" smtClean="0"/>
                        <a:t>Ishita</a:t>
                      </a:r>
                      <a:r>
                        <a:rPr lang="en-US" sz="1600" dirty="0" smtClean="0"/>
                        <a:t> </a:t>
                      </a:r>
                      <a:r>
                        <a:rPr lang="en-US" sz="1600" dirty="0" err="1" smtClean="0"/>
                        <a:t>Garg</a:t>
                      </a:r>
                      <a:r>
                        <a:rPr lang="en-US" sz="1600" dirty="0" smtClean="0"/>
                        <a:t>, </a:t>
                      </a:r>
                      <a:r>
                        <a:rPr lang="en-US" sz="1600" dirty="0" err="1" smtClean="0"/>
                        <a:t>Hritik</a:t>
                      </a:r>
                      <a:r>
                        <a:rPr lang="en-US" sz="1600" dirty="0" smtClean="0"/>
                        <a:t> </a:t>
                      </a:r>
                      <a:r>
                        <a:rPr lang="en-US" sz="1600" dirty="0" err="1" smtClean="0"/>
                        <a:t>Solanki</a:t>
                      </a:r>
                      <a:r>
                        <a:rPr lang="en-US" sz="1600" dirty="0" smtClean="0"/>
                        <a:t>, </a:t>
                      </a:r>
                      <a:r>
                        <a:rPr lang="en-US" sz="1600" dirty="0" err="1" smtClean="0"/>
                        <a:t>Sushma</a:t>
                      </a:r>
                      <a:r>
                        <a:rPr lang="en-US" sz="1600" dirty="0" smtClean="0"/>
                        <a:t> </a:t>
                      </a:r>
                      <a:r>
                        <a:rPr lang="en-US" sz="1600" dirty="0" err="1" smtClean="0"/>
                        <a:t>Verma</a:t>
                      </a:r>
                      <a:endParaRPr lang="en-US" sz="1600" dirty="0"/>
                    </a:p>
                  </a:txBody>
                  <a:tcPr/>
                </a:tc>
                <a:tc>
                  <a:txBody>
                    <a:bodyPr/>
                    <a:lstStyle/>
                    <a:p>
                      <a:pPr algn="l"/>
                      <a:r>
                        <a:rPr lang="en-US" sz="1600" dirty="0" smtClean="0"/>
                        <a:t>IEEE</a:t>
                      </a:r>
                    </a:p>
                    <a:p>
                      <a:pPr algn="l"/>
                      <a:r>
                        <a:rPr lang="en-US" sz="1600" dirty="0" smtClean="0"/>
                        <a:t>2020</a:t>
                      </a:r>
                      <a:endParaRPr lang="en-US" sz="1600" dirty="0"/>
                    </a:p>
                  </a:txBody>
                  <a:tcPr/>
                </a:tc>
                <a:tc>
                  <a:txBody>
                    <a:bodyPr/>
                    <a:lstStyle/>
                    <a:p>
                      <a:pPr algn="l"/>
                      <a:r>
                        <a:rPr lang="en-US" sz="1600" dirty="0" smtClean="0"/>
                        <a:t>Pyttsx3, Speech recognition, OS</a:t>
                      </a:r>
                      <a:endParaRPr lang="en-US" sz="1600" dirty="0"/>
                    </a:p>
                  </a:txBody>
                  <a:tcPr/>
                </a:tc>
                <a:tc>
                  <a:txBody>
                    <a:bodyPr/>
                    <a:lstStyle/>
                    <a:p>
                      <a:pPr algn="l"/>
                      <a:endParaRPr lang="en-US" sz="1600" dirty="0"/>
                    </a:p>
                  </a:txBody>
                  <a:tcPr/>
                </a:tc>
              </a:tr>
              <a:tr h="2205511">
                <a:tc>
                  <a:txBody>
                    <a:bodyPr/>
                    <a:lstStyle/>
                    <a:p>
                      <a:pPr algn="l"/>
                      <a:r>
                        <a:rPr lang="en-US" sz="1600" dirty="0" smtClean="0"/>
                        <a:t>2</a:t>
                      </a:r>
                      <a:endParaRPr lang="en-US" sz="1600" dirty="0"/>
                    </a:p>
                  </a:txBody>
                  <a:tcPr/>
                </a:tc>
                <a:tc>
                  <a:txBody>
                    <a:bodyPr/>
                    <a:lstStyle/>
                    <a:p>
                      <a:pPr algn="l"/>
                      <a:r>
                        <a:rPr lang="en-US" sz="1600" dirty="0" smtClean="0"/>
                        <a:t>Smart Presentation System using Hand Gestures and</a:t>
                      </a:r>
                    </a:p>
                    <a:p>
                      <a:pPr algn="l"/>
                      <a:r>
                        <a:rPr lang="en-US" sz="1600" dirty="0" smtClean="0"/>
                        <a:t>Indonesian Speech Command</a:t>
                      </a:r>
                    </a:p>
                    <a:p>
                      <a:pPr algn="l"/>
                      <a:r>
                        <a:rPr lang="en-US" sz="1600" dirty="0" err="1" smtClean="0"/>
                        <a:t>Viven</a:t>
                      </a:r>
                      <a:r>
                        <a:rPr lang="en-US" sz="1600" baseline="0" dirty="0" smtClean="0"/>
                        <a:t> </a:t>
                      </a:r>
                      <a:r>
                        <a:rPr lang="en-US" sz="1600" baseline="0" dirty="0" err="1" smtClean="0"/>
                        <a:t>Arief</a:t>
                      </a:r>
                      <a:r>
                        <a:rPr lang="en-US" sz="1600" baseline="0" dirty="0" smtClean="0"/>
                        <a:t>  </a:t>
                      </a:r>
                      <a:r>
                        <a:rPr lang="en-US" sz="1600" baseline="0" dirty="0" err="1" smtClean="0"/>
                        <a:t>Wardhany,Amang</a:t>
                      </a:r>
                      <a:r>
                        <a:rPr lang="en-US" sz="1600" baseline="0" dirty="0" smtClean="0"/>
                        <a:t> </a:t>
                      </a:r>
                      <a:r>
                        <a:rPr lang="en-US" sz="1600" baseline="0" dirty="0" err="1" smtClean="0"/>
                        <a:t>Sudarsono</a:t>
                      </a:r>
                      <a:endParaRPr lang="en-US" sz="1600" dirty="0"/>
                    </a:p>
                  </a:txBody>
                  <a:tcPr/>
                </a:tc>
                <a:tc>
                  <a:txBody>
                    <a:bodyPr/>
                    <a:lstStyle/>
                    <a:p>
                      <a:pPr algn="l"/>
                      <a:r>
                        <a:rPr lang="en-US" sz="1600" dirty="0" smtClean="0"/>
                        <a:t>IEEE</a:t>
                      </a:r>
                    </a:p>
                    <a:p>
                      <a:pPr algn="l"/>
                      <a:r>
                        <a:rPr lang="en-US" sz="1600" dirty="0" smtClean="0"/>
                        <a:t>2015</a:t>
                      </a:r>
                      <a:endParaRPr lang="en-US" sz="1600" dirty="0"/>
                    </a:p>
                  </a:txBody>
                  <a:tcPr/>
                </a:tc>
                <a:tc>
                  <a:txBody>
                    <a:bodyPr/>
                    <a:lstStyle/>
                    <a:p>
                      <a:pPr algn="l"/>
                      <a:r>
                        <a:rPr lang="en-US" sz="1600" dirty="0" smtClean="0"/>
                        <a:t>Google Speech API,</a:t>
                      </a:r>
                      <a:r>
                        <a:rPr lang="en-US" sz="1600" baseline="0" dirty="0" smtClean="0"/>
                        <a:t> </a:t>
                      </a:r>
                      <a:r>
                        <a:rPr lang="en-US" sz="1600" baseline="0" dirty="0" err="1" smtClean="0"/>
                        <a:t>javascript</a:t>
                      </a:r>
                      <a:endParaRPr lang="en-US" sz="1600" dirty="0"/>
                    </a:p>
                  </a:txBody>
                  <a:tcPr/>
                </a:tc>
                <a:tc>
                  <a:txBody>
                    <a:bodyPr/>
                    <a:lstStyle/>
                    <a:p>
                      <a:pPr algn="l"/>
                      <a:endParaRPr lang="en-US" sz="1600" dirty="0"/>
                    </a:p>
                  </a:txBody>
                  <a:tcPr/>
                </a:tc>
              </a:tr>
            </a:tbl>
          </a:graphicData>
        </a:graphic>
      </p:graphicFrame>
    </p:spTree>
    <p:extLst>
      <p:ext uri="{BB962C8B-B14F-4D97-AF65-F5344CB8AC3E}">
        <p14:creationId xmlns:p14="http://schemas.microsoft.com/office/powerpoint/2010/main" val="3404263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In The Existing Work</a:t>
            </a:r>
            <a:endParaRPr lang="en-US" dirty="0"/>
          </a:p>
        </p:txBody>
      </p:sp>
      <p:sp>
        <p:nvSpPr>
          <p:cNvPr id="3" name="Content Placeholder 2"/>
          <p:cNvSpPr>
            <a:spLocks noGrp="1"/>
          </p:cNvSpPr>
          <p:nvPr>
            <p:ph idx="1"/>
          </p:nvPr>
        </p:nvSpPr>
        <p:spPr/>
        <p:txBody>
          <a:bodyPr>
            <a:normAutofit/>
          </a:bodyPr>
          <a:lstStyle/>
          <a:p>
            <a:pPr marL="0" indent="0">
              <a:buNone/>
            </a:pPr>
            <a:r>
              <a:rPr lang="en-US" sz="1600" dirty="0" smtClean="0"/>
              <a:t> The </a:t>
            </a:r>
            <a:r>
              <a:rPr lang="en-US" sz="1600" dirty="0"/>
              <a:t>existing technology for manual-controlled presentations has been around for several decades, and while it has proven to be effective in delivering information, there are still several issues with the technology that can cause frustration and hinder the effectiveness of the presentation. Some of the key issues include</a:t>
            </a:r>
            <a:r>
              <a:rPr lang="en-US" sz="1600" dirty="0" smtClean="0"/>
              <a:t>:</a:t>
            </a:r>
          </a:p>
          <a:p>
            <a:pPr>
              <a:buFont typeface="+mj-lt"/>
              <a:buAutoNum type="arabicPeriod"/>
            </a:pPr>
            <a:r>
              <a:rPr lang="en-US" sz="1600" b="1" dirty="0"/>
              <a:t>Technical difficulties</a:t>
            </a:r>
            <a:r>
              <a:rPr lang="en-US" sz="1600" dirty="0"/>
              <a:t>: One of the most common issues with manual-controlled presentations is technical difficulties with the equipment. This can include issues with the computer or presentation software, connectivity issues with the remote control, or malfunctions with the projector or screen. </a:t>
            </a:r>
            <a:endParaRPr lang="en-US" sz="1600" dirty="0" smtClean="0"/>
          </a:p>
          <a:p>
            <a:pPr>
              <a:buFont typeface="+mj-lt"/>
              <a:buAutoNum type="arabicPeriod"/>
            </a:pPr>
            <a:r>
              <a:rPr lang="en-US" sz="1600" b="1" dirty="0"/>
              <a:t>Limited mobility: </a:t>
            </a:r>
            <a:r>
              <a:rPr lang="en-US" sz="1600" dirty="0"/>
              <a:t>Traditional manual-controlled presentations require the presenter to be in close proximity to the computer or remote control, which limits their mobility and ability to interact with the audience</a:t>
            </a:r>
            <a:r>
              <a:rPr lang="en-US" sz="1600" dirty="0" smtClean="0"/>
              <a:t>.</a:t>
            </a:r>
          </a:p>
          <a:p>
            <a:pPr>
              <a:buFont typeface="+mj-lt"/>
              <a:buAutoNum type="arabicPeriod"/>
            </a:pPr>
            <a:r>
              <a:rPr lang="en-US" sz="1600" b="1" dirty="0"/>
              <a:t>Lack of flexibility</a:t>
            </a:r>
            <a:r>
              <a:rPr lang="en-US" sz="1600" dirty="0"/>
              <a:t>: Manual-controlled presentations often require the presenter to follow a pre-determined sequence of slides, which can limit their flexibility and adaptability during the </a:t>
            </a:r>
            <a:r>
              <a:rPr lang="en-US" sz="1600" dirty="0" smtClean="0"/>
              <a:t>presentation.</a:t>
            </a:r>
          </a:p>
          <a:p>
            <a:pPr>
              <a:buFont typeface="+mj-lt"/>
              <a:buAutoNum type="arabicPeriod"/>
            </a:pPr>
            <a:r>
              <a:rPr lang="en-US" sz="1600" b="1" dirty="0"/>
              <a:t>Learning curve: </a:t>
            </a:r>
            <a:r>
              <a:rPr lang="en-US" sz="1600" dirty="0"/>
              <a:t>Learning to use the equipment and software for manual-controlled presentations can be time-consuming and difficult, especially for individuals who are not familiar with technology. </a:t>
            </a:r>
          </a:p>
        </p:txBody>
      </p:sp>
    </p:spTree>
    <p:extLst>
      <p:ext uri="{BB962C8B-B14F-4D97-AF65-F5344CB8AC3E}">
        <p14:creationId xmlns:p14="http://schemas.microsoft.com/office/powerpoint/2010/main" val="3887874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of </a:t>
            </a:r>
            <a:r>
              <a:rPr lang="en-US" dirty="0"/>
              <a:t>t</a:t>
            </a:r>
            <a:r>
              <a:rPr lang="en-US" dirty="0" smtClean="0"/>
              <a:t>he Project</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The objective of a voice-controlled presentation is to provide a more intuitive, accessible, and engaging way for presenters to deliver presentations, while also improving the audience's experience. By using natural language processing and machine learning, voice-controlled presentations allow presenters to navigate through </a:t>
            </a:r>
            <a:r>
              <a:rPr lang="en-US" sz="2000" dirty="0" smtClean="0"/>
              <a:t>slides</a:t>
            </a:r>
            <a:r>
              <a:rPr lang="en-US" sz="2000" dirty="0"/>
              <a:t>, eliminating the need for physical interaction with a computer or presentation remote.</a:t>
            </a:r>
            <a:endParaRPr lang="en-US" sz="2000" dirty="0" smtClean="0"/>
          </a:p>
        </p:txBody>
      </p:sp>
    </p:spTree>
    <p:extLst>
      <p:ext uri="{BB962C8B-B14F-4D97-AF65-F5344CB8AC3E}">
        <p14:creationId xmlns:p14="http://schemas.microsoft.com/office/powerpoint/2010/main" val="1076958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 of Project</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smtClean="0"/>
              <a:t>The proposed idea offers several contributions, including:</a:t>
            </a:r>
          </a:p>
          <a:p>
            <a:pPr>
              <a:buFont typeface="+mj-lt"/>
              <a:buAutoNum type="arabicPeriod"/>
            </a:pPr>
            <a:r>
              <a:rPr lang="en-US" sz="1800" dirty="0"/>
              <a:t>Increased engagement: By removing the need for physical interaction with a computer or presentation remote, presenters can maintain eye contact with the audience, improving engagement and understanding.</a:t>
            </a:r>
          </a:p>
          <a:p>
            <a:pPr>
              <a:buFont typeface="+mj-lt"/>
              <a:buAutoNum type="arabicPeriod"/>
            </a:pPr>
            <a:r>
              <a:rPr lang="en-US" sz="1800" dirty="0"/>
              <a:t>Improved accessibility: Voice-controlled presentations can benefit individuals with disabilities or mobility issues, allowing them to present without the need for physical interaction with a computer.</a:t>
            </a:r>
          </a:p>
          <a:p>
            <a:pPr>
              <a:buFont typeface="+mj-lt"/>
              <a:buAutoNum type="arabicPeriod"/>
            </a:pPr>
            <a:r>
              <a:rPr lang="en-US" sz="1800" dirty="0"/>
              <a:t>Improved efficiency: Voice-controlled presentations can save time and improve efficiency, allowing presenters to seamlessly navigate through </a:t>
            </a:r>
            <a:r>
              <a:rPr lang="en-US" sz="1800" dirty="0" smtClean="0"/>
              <a:t>slides, </a:t>
            </a:r>
            <a:r>
              <a:rPr lang="en-US" sz="1800" dirty="0"/>
              <a:t>without the need for manual navigation.</a:t>
            </a:r>
          </a:p>
        </p:txBody>
      </p:sp>
    </p:spTree>
    <p:extLst>
      <p:ext uri="{BB962C8B-B14F-4D97-AF65-F5344CB8AC3E}">
        <p14:creationId xmlns:p14="http://schemas.microsoft.com/office/powerpoint/2010/main" val="1347822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In conclusion, voice-controlled presentations represent a significant step forward in the evolution of presentation technology. By leveraging the power of natural language processing and machine learning, voice-controlled presentations provide a more intuitive, accessible, and engaging way for presenters to deliver their message.</a:t>
            </a:r>
          </a:p>
          <a:p>
            <a:pPr marL="0" indent="0">
              <a:buNone/>
            </a:pPr>
            <a:r>
              <a:rPr lang="en-US" sz="2400" dirty="0"/>
              <a:t>Voice-controlled presentations eliminate the need for physical interaction with a computer or presentation remote, allowing presenters to maintain eye contact with the audience and enhancing engagement and understanding.</a:t>
            </a:r>
          </a:p>
        </p:txBody>
      </p:sp>
    </p:spTree>
    <p:extLst>
      <p:ext uri="{BB962C8B-B14F-4D97-AF65-F5344CB8AC3E}">
        <p14:creationId xmlns:p14="http://schemas.microsoft.com/office/powerpoint/2010/main" val="3479171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smtClean="0"/>
              <a:t>[1] John Levis and </a:t>
            </a:r>
            <a:r>
              <a:rPr lang="en-US" sz="1800" dirty="0" err="1" smtClean="0"/>
              <a:t>Ruslan</a:t>
            </a:r>
            <a:r>
              <a:rPr lang="en-US" sz="1800" dirty="0" smtClean="0"/>
              <a:t> Suvorov, “Automatic Speech Recognition</a:t>
            </a:r>
            <a:r>
              <a:rPr lang="en-US" sz="1800" dirty="0" smtClean="0"/>
              <a:t>”.</a:t>
            </a:r>
            <a:endParaRPr lang="en-US" sz="1800" dirty="0" smtClean="0"/>
          </a:p>
          <a:p>
            <a:pPr marL="0" indent="0">
              <a:buNone/>
            </a:pPr>
            <a:r>
              <a:rPr lang="en-US" sz="1800" dirty="0" smtClean="0"/>
              <a:t>[2] B.H. </a:t>
            </a:r>
            <a:r>
              <a:rPr lang="en-US" sz="1800" dirty="0" err="1" smtClean="0"/>
              <a:t>Juang</a:t>
            </a:r>
            <a:r>
              <a:rPr lang="en-US" sz="1800" dirty="0" smtClean="0"/>
              <a:t> and Lawrence R. </a:t>
            </a:r>
            <a:r>
              <a:rPr lang="en-US" sz="1800" dirty="0" err="1" smtClean="0"/>
              <a:t>Rabiner</a:t>
            </a:r>
            <a:r>
              <a:rPr lang="en-US" sz="1800" dirty="0" smtClean="0"/>
              <a:t>, “Automatic </a:t>
            </a:r>
            <a:r>
              <a:rPr lang="en-US" sz="1800" dirty="0" smtClean="0"/>
              <a:t>Speech</a:t>
            </a:r>
            <a:endParaRPr lang="en-US" sz="1800" dirty="0" smtClean="0"/>
          </a:p>
          <a:p>
            <a:pPr marL="0" indent="0">
              <a:buNone/>
            </a:pPr>
            <a:r>
              <a:rPr lang="en-US" sz="1800" dirty="0" smtClean="0"/>
              <a:t>Recognition - A Brief History of the Technology Development</a:t>
            </a:r>
            <a:r>
              <a:rPr lang="en-US" sz="1800" dirty="0" smtClean="0"/>
              <a:t>”.</a:t>
            </a:r>
            <a:endParaRPr lang="en-US" sz="1800" dirty="0" smtClean="0"/>
          </a:p>
          <a:p>
            <a:pPr marL="0" indent="0">
              <a:buNone/>
            </a:pPr>
            <a:r>
              <a:rPr lang="en-US" sz="1800" dirty="0" smtClean="0"/>
              <a:t>[3] S. </a:t>
            </a:r>
            <a:r>
              <a:rPr lang="en-US" sz="1800" dirty="0" err="1" smtClean="0"/>
              <a:t>Xue</a:t>
            </a:r>
            <a:r>
              <a:rPr lang="en-US" sz="1800" dirty="0" smtClean="0"/>
              <a:t>, X. Y. Kou and S. T. Tan, “Natural Voice-Enabled CAD:</a:t>
            </a:r>
          </a:p>
          <a:p>
            <a:pPr marL="0" indent="0">
              <a:buNone/>
            </a:pPr>
            <a:r>
              <a:rPr lang="en-US" sz="1800" dirty="0" smtClean="0"/>
              <a:t>Modeling via Natural Discourse”.</a:t>
            </a:r>
          </a:p>
          <a:p>
            <a:pPr marL="0" indent="0">
              <a:buNone/>
            </a:pPr>
            <a:r>
              <a:rPr lang="en-US" sz="1800" dirty="0" smtClean="0"/>
              <a:t>[4] </a:t>
            </a:r>
            <a:r>
              <a:rPr lang="en-US" sz="1800" dirty="0" err="1" smtClean="0"/>
              <a:t>Ekenta</a:t>
            </a:r>
            <a:r>
              <a:rPr lang="en-US" sz="1800" dirty="0" smtClean="0"/>
              <a:t> Elizabeth </a:t>
            </a:r>
            <a:r>
              <a:rPr lang="en-US" sz="1800" dirty="0" err="1" smtClean="0"/>
              <a:t>Odokuma</a:t>
            </a:r>
            <a:r>
              <a:rPr lang="en-US" sz="1800" dirty="0" smtClean="0"/>
              <a:t> and </a:t>
            </a:r>
            <a:r>
              <a:rPr lang="en-US" sz="1800" dirty="0" err="1" smtClean="0"/>
              <a:t>Orluchukwu</a:t>
            </a:r>
            <a:r>
              <a:rPr lang="en-US" sz="1800" dirty="0" smtClean="0"/>
              <a:t> Great </a:t>
            </a:r>
            <a:r>
              <a:rPr lang="en-US" sz="1800" dirty="0" err="1" smtClean="0"/>
              <a:t>Ndidi</a:t>
            </a:r>
            <a:r>
              <a:rPr lang="en-US" sz="1800" dirty="0" smtClean="0"/>
              <a:t>,</a:t>
            </a:r>
          </a:p>
          <a:p>
            <a:pPr marL="0" indent="0">
              <a:buNone/>
            </a:pPr>
            <a:r>
              <a:rPr lang="en-US" sz="1800" dirty="0" smtClean="0"/>
              <a:t>“Development Of A Voice-Controlled Personal Assistant For The</a:t>
            </a:r>
          </a:p>
          <a:p>
            <a:pPr marL="0" indent="0">
              <a:buNone/>
            </a:pPr>
            <a:r>
              <a:rPr lang="en-US" sz="1800" dirty="0" smtClean="0"/>
              <a:t>Elderly And Disabled”.</a:t>
            </a:r>
          </a:p>
          <a:p>
            <a:pPr marL="0" indent="0">
              <a:buNone/>
            </a:pPr>
            <a:r>
              <a:rPr lang="en-US" sz="1800" dirty="0" smtClean="0"/>
              <a:t>[5] Shinya </a:t>
            </a:r>
            <a:r>
              <a:rPr lang="en-US" sz="1800" dirty="0" err="1" smtClean="0"/>
              <a:t>Iizuka</a:t>
            </a:r>
            <a:r>
              <a:rPr lang="en-US" sz="1800" dirty="0" smtClean="0"/>
              <a:t>, </a:t>
            </a:r>
            <a:r>
              <a:rPr lang="en-US" sz="1800" dirty="0" err="1" smtClean="0"/>
              <a:t>Kosuke</a:t>
            </a:r>
            <a:r>
              <a:rPr lang="en-US" sz="1800" dirty="0" smtClean="0"/>
              <a:t> </a:t>
            </a:r>
            <a:r>
              <a:rPr lang="en-US" sz="1800" dirty="0" err="1" smtClean="0"/>
              <a:t>Tsujino</a:t>
            </a:r>
            <a:r>
              <a:rPr lang="en-US" sz="1800" dirty="0" smtClean="0"/>
              <a:t>, Shin </a:t>
            </a:r>
            <a:r>
              <a:rPr lang="en-US" sz="1800" dirty="0" err="1" smtClean="0"/>
              <a:t>Oguri</a:t>
            </a:r>
            <a:r>
              <a:rPr lang="en-US" sz="1800" dirty="0" smtClean="0"/>
              <a:t> &amp; </a:t>
            </a:r>
            <a:r>
              <a:rPr lang="en-US" sz="1800" dirty="0" err="1" smtClean="0"/>
              <a:t>Hirotaka</a:t>
            </a:r>
            <a:r>
              <a:rPr lang="en-US" sz="1800" dirty="0" smtClean="0"/>
              <a:t> Furukawa,</a:t>
            </a:r>
          </a:p>
          <a:p>
            <a:pPr marL="0" indent="0">
              <a:buNone/>
            </a:pPr>
            <a:r>
              <a:rPr lang="en-US" sz="1800" dirty="0" smtClean="0"/>
              <a:t>“Speech Recognition Technology and Applications for Improving</a:t>
            </a:r>
          </a:p>
          <a:p>
            <a:pPr marL="0" indent="0">
              <a:buNone/>
            </a:pPr>
            <a:r>
              <a:rPr lang="en-US" sz="1800" dirty="0" smtClean="0"/>
              <a:t>Terminal Functionality and Service Usability”.</a:t>
            </a:r>
          </a:p>
        </p:txBody>
      </p:sp>
    </p:spTree>
    <p:extLst>
      <p:ext uri="{BB962C8B-B14F-4D97-AF65-F5344CB8AC3E}">
        <p14:creationId xmlns:p14="http://schemas.microsoft.com/office/powerpoint/2010/main" val="19661812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TotalTime>
  <Words>774</Words>
  <Application>Microsoft Office PowerPoint</Application>
  <PresentationFormat>On-screen Show (4:3)</PresentationFormat>
  <Paragraphs>61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Voice Controlled Presentation</vt:lpstr>
      <vt:lpstr>Introduction</vt:lpstr>
      <vt:lpstr>Problem Definition</vt:lpstr>
      <vt:lpstr>Literature Work</vt:lpstr>
      <vt:lpstr>Issues In The Existing Work</vt:lpstr>
      <vt:lpstr>Objective of the Project</vt:lpstr>
      <vt:lpstr>Contributions of Project</vt:lpstr>
      <vt:lpstr>Conclusion</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Based Presentation</dc:title>
  <dc:creator>Vishnu</dc:creator>
  <cp:lastModifiedBy>Vishnu</cp:lastModifiedBy>
  <cp:revision>10</cp:revision>
  <dcterms:created xsi:type="dcterms:W3CDTF">2006-08-16T00:00:00Z</dcterms:created>
  <dcterms:modified xsi:type="dcterms:W3CDTF">2023-03-11T19:34:43Z</dcterms:modified>
</cp:coreProperties>
</file>