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handoutMasterIdLst>
    <p:handoutMasterId r:id="rId13"/>
  </p:handoutMasterIdLst>
  <p:sldIdLst>
    <p:sldId id="531" r:id="rId2"/>
    <p:sldId id="289" r:id="rId3"/>
    <p:sldId id="292" r:id="rId4"/>
    <p:sldId id="294" r:id="rId5"/>
    <p:sldId id="533" r:id="rId6"/>
    <p:sldId id="298" r:id="rId7"/>
    <p:sldId id="534" r:id="rId8"/>
    <p:sldId id="532" r:id="rId9"/>
    <p:sldId id="307" r:id="rId10"/>
    <p:sldId id="301" r:id="rId11"/>
  </p:sldIdLst>
  <p:sldSz cx="12192000" cy="6858000"/>
  <p:notesSz cx="6858000" cy="9144000"/>
  <p:embeddedFontLst>
    <p:embeddedFont>
      <p:font typeface="Aharoni" panose="02010803020104030203" pitchFamily="2" charset="-79"/>
      <p:bold r:id="rId14"/>
    </p:embeddedFont>
    <p:embeddedFont>
      <p:font typeface="Montserrat" panose="00000500000000000000" pitchFamily="2" charset="0"/>
      <p:regular r:id="rId15"/>
      <p:bold r:id="rId16"/>
      <p:italic r:id="rId17"/>
      <p:boldItalic r:id="rId18"/>
    </p:embeddedFont>
    <p:embeddedFont>
      <p:font typeface="Montserrat Medium" panose="00000600000000000000" pitchFamily="2" charset="0"/>
      <p:regular r:id="rId19"/>
      <p:italic r:id="rId20"/>
    </p:embeddedFont>
    <p:embeddedFont>
      <p:font typeface="Open Sans" panose="020B0606030504020204" pitchFamily="34" charset="0"/>
      <p:regular r:id="rId21"/>
      <p:bold r:id="rId22"/>
      <p:italic r:id="rId23"/>
      <p:boldItalic r:id="rId24"/>
    </p:embeddedFont>
    <p:embeddedFont>
      <p:font typeface="Plus Jakarta Sans" panose="020B0604020202020204" charset="0"/>
      <p:regular r:id="rId25"/>
      <p:bold r:id="rId26"/>
      <p:italic r:id="rId27"/>
      <p:boldItalic r:id="rId28"/>
    </p:embeddedFont>
    <p:embeddedFont>
      <p:font typeface="Poppins SemiBold" panose="00000700000000000000" pitchFamily="2" charset="0"/>
      <p:regular r:id="rId29"/>
      <p:bold r:id="rId30"/>
      <p:italic r:id="rId31"/>
      <p:boldItalic r:id="rId32"/>
    </p:embeddedFont>
    <p:embeddedFont>
      <p:font typeface="Verdana" panose="020B0604030504040204" pitchFamily="34" charset="0"/>
      <p:regular r:id="rId33"/>
      <p:bold r:id="rId34"/>
      <p:italic r:id="rId35"/>
      <p:boldItalic r:id="rId36"/>
    </p:embeddedFont>
  </p:embeddedFontLst>
  <p:custDataLst>
    <p:tags r:id="rId3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E38AA3-9336-40A2-81D9-8453E0AAC789}" v="6" dt="2025-09-25T07:34:24.491"/>
  </p1510:revLst>
</p1510:revInfo>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96" d="100"/>
          <a:sy n="96" d="100"/>
        </p:scale>
        <p:origin x="168" y="77"/>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handoutMaster" Target="handoutMasters/handoutMaster1.xml"/><Relationship Id="rId18" Type="http://schemas.openxmlformats.org/officeDocument/2006/relationships/font" Target="fonts/font5.fntdata"/><Relationship Id="rId26" Type="http://schemas.openxmlformats.org/officeDocument/2006/relationships/font" Target="fonts/font13.fntdata"/><Relationship Id="rId21" Type="http://schemas.openxmlformats.org/officeDocument/2006/relationships/font" Target="fonts/font8.fntdata"/><Relationship Id="rId34" Type="http://schemas.openxmlformats.org/officeDocument/2006/relationships/font" Target="fonts/font21.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tags" Target="tags/tag1.xml"/><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8" Type="http://schemas.openxmlformats.org/officeDocument/2006/relationships/slide" Target="slides/slide7.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notesMaster" Target="notesMasters/notesMaster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25-09-2025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anik187/FPGA_BASED_HEALTH_MONITORING_SYSTEM" TargetMode="Externa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2">
            <a:alphaModFix amt="20000"/>
          </a:blip>
          <a:srcRect l="1514" r="2310" b="19493"/>
          <a:stretch/>
        </p:blipFill>
        <p:spPr>
          <a:xfrm>
            <a:off x="-1235" y="7409"/>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3856219"/>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504626"/>
            <a:ext cx="292694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err="1">
                <a:solidFill>
                  <a:schemeClr val="dk1"/>
                </a:solidFill>
                <a:latin typeface="Montserrat Medium"/>
                <a:sym typeface="Montserrat Medium"/>
              </a:rPr>
              <a:t>Madicharla</a:t>
            </a:r>
            <a:r>
              <a:rPr lang="en-US" b="1" dirty="0">
                <a:solidFill>
                  <a:schemeClr val="dk1"/>
                </a:solidFill>
                <a:latin typeface="Montserrat Medium"/>
                <a:sym typeface="Montserrat Medium"/>
              </a:rPr>
              <a:t> Vishnu Teja</a:t>
            </a:r>
            <a:endParaRPr lang="en-US" sz="1400" b="1" i="0" u="none" strike="noStrike" cap="none" dirty="0">
              <a:solidFill>
                <a:schemeClr val="dk1"/>
              </a:solidFill>
              <a:latin typeface="Montserrat Medium"/>
              <a:ea typeface="Arial"/>
              <a:cs typeface="Arial"/>
              <a:sym typeface="Montserrat Medium"/>
            </a:endParaRPr>
          </a:p>
          <a:p>
            <a:pPr marL="285750" indent="-285750">
              <a:buSzPts val="1400"/>
              <a:buFont typeface="Arial" panose="020B0604020202020204" pitchFamily="34" charset="0"/>
              <a:buChar char="•"/>
            </a:pPr>
            <a:r>
              <a:rPr lang="en-US" b="1" dirty="0">
                <a:solidFill>
                  <a:schemeClr val="dk1"/>
                </a:solidFill>
                <a:latin typeface="Montserrat Medium"/>
                <a:sym typeface="Montserrat Medium"/>
              </a:rPr>
              <a:t>Harshit Ramesh Hundia</a:t>
            </a:r>
            <a:endParaRPr lang="en-US" sz="1400" b="1" i="0" u="none" strike="noStrike" cap="none" dirty="0">
              <a:solidFill>
                <a:schemeClr val="dk1"/>
              </a:solidFill>
              <a:latin typeface="Arial"/>
              <a:ea typeface="Arial"/>
              <a:cs typeface="Arial"/>
              <a:sym typeface="Arial"/>
            </a:endParaRPr>
          </a:p>
          <a:p>
            <a:pPr marL="285750" indent="-285750">
              <a:buSzPts val="1400"/>
              <a:buFont typeface="Arial" panose="020B0604020202020204" pitchFamily="34" charset="0"/>
              <a:buChar char="•"/>
            </a:pPr>
            <a:r>
              <a:rPr lang="en-US" b="1" dirty="0">
                <a:solidFill>
                  <a:schemeClr val="dk1"/>
                </a:solidFill>
                <a:latin typeface="Montserrat Medium"/>
                <a:sym typeface="Montserrat Medium"/>
              </a:rPr>
              <a:t>Darshan . H</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22056" y="5040405"/>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Dr. Ajith Kumar</a:t>
            </a:r>
            <a:r>
              <a:rPr lang="en-US" sz="1400" b="1" i="0" u="none" strike="noStrike" cap="none" dirty="0">
                <a:solidFill>
                  <a:schemeClr val="dk1"/>
                </a:solidFill>
                <a:latin typeface="Montserrat Medium"/>
                <a:ea typeface="Arial"/>
                <a:cs typeface="Arial"/>
                <a:sym typeface="Montserrat Medium"/>
              </a:rPr>
              <a:t> </a:t>
            </a: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XXX </a:t>
            </a:r>
            <a:endParaRPr lang="en-US" sz="1400" b="1"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3">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1457135" y="236360"/>
            <a:ext cx="8963064" cy="95406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7069"/>
                </a:solidFill>
                <a:latin typeface="Open Sans"/>
                <a:ea typeface="Open Sans"/>
                <a:cs typeface="Open Sans"/>
                <a:sym typeface="Open Sans"/>
              </a:rPr>
              <a:t>Design of an FPGA based patient history tracking, monitoring and Diagnostic support system</a:t>
            </a:r>
            <a:endParaRPr lang="en-US" sz="2800" dirty="0"/>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10131321" y="111642"/>
            <a:ext cx="2245360"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Review-I</a:t>
            </a:r>
            <a:endParaRPr lang="en-US" sz="2000" i="1"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3" y="2965411"/>
            <a:ext cx="2432050" cy="818907"/>
          </a:xfrm>
          <a:prstGeom prst="roundRect">
            <a:avLst>
              <a:gd name="adj" fmla="val 16667"/>
            </a:avLst>
          </a:prstGeom>
          <a:solidFill>
            <a:srgbClr val="FFC000"/>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2025-26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287933" y="2965412"/>
            <a:ext cx="2770314" cy="818907"/>
          </a:xfrm>
          <a:prstGeom prst="roundRect">
            <a:avLst>
              <a:gd name="adj" fmla="val 16667"/>
            </a:avLst>
          </a:prstGeom>
          <a:solidFill>
            <a:schemeClr val="accent1">
              <a:lumMod val="75000"/>
            </a:schemeClr>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lvl="0" algn="ctr">
              <a:buSzPts val="3600"/>
            </a:pPr>
            <a:r>
              <a:rPr lang="en-US" sz="1800" b="1" i="0" u="none" strike="noStrike" cap="none" dirty="0">
                <a:solidFill>
                  <a:schemeClr val="lt1"/>
                </a:solidFill>
                <a:latin typeface="Verdana"/>
                <a:ea typeface="Verdana"/>
                <a:cs typeface="Verdana"/>
                <a:sym typeface="Verdana"/>
              </a:rPr>
              <a:t>Capstone Project – </a:t>
            </a:r>
            <a:r>
              <a:rPr lang="en-US" sz="1800" b="1" dirty="0">
                <a:solidFill>
                  <a:schemeClr val="lt1"/>
                </a:solidFill>
                <a:latin typeface="Verdana"/>
                <a:ea typeface="Verdana"/>
                <a:cs typeface="Verdana"/>
                <a:sym typeface="Verdana"/>
              </a:rPr>
              <a:t>Introduction (PROJ2999)</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mc:AlternateContent xmlns:mc="http://schemas.openxmlformats.org/markup-compatibility/2006" xmlns:p14="http://schemas.microsoft.com/office/powerpoint/2010/main">
    <mc:Choice Requires="p14">
      <p:transition spd="slow" p14:dur="2000" advTm="15272"/>
    </mc:Choice>
    <mc:Fallback xmlns="">
      <p:transition spd="slow" advTm="1527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mc:AlternateContent xmlns:mc="http://schemas.openxmlformats.org/markup-compatibility/2006" xmlns:p14="http://schemas.microsoft.com/office/powerpoint/2010/main">
    <mc:Choice Requires="p14">
      <p:transition spd="slow" p14:dur="2000" advTm="569"/>
    </mc:Choice>
    <mc:Fallback xmlns="">
      <p:transition spd="slow" advTm="569"/>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00124" y="1268361"/>
            <a:ext cx="9943179" cy="1600438"/>
          </a:xfrm>
          <a:prstGeom prst="rect">
            <a:avLst/>
          </a:prstGeom>
          <a:noFill/>
        </p:spPr>
        <p:txBody>
          <a:bodyPr wrap="square" rtlCol="0">
            <a:spAutoFit/>
          </a:bodyPr>
          <a:lstStyle/>
          <a:p>
            <a:r>
              <a:rPr lang="en-US" dirty="0"/>
              <a:t>The objective of this project is to design and implement a real-time FPGA-based system that efficiently tracks and manages patient medical histories, including surgeries, tests, and treatments. The system aims to provide continuous monitoring and diagnostic support by integrating medical data with rapid hardware processing capabilities. Additionally, it plans to incorporate external sensor interfaces to detect vital signs such as temperature and heart rate, continuously update patient records, and generate alerts for any abnormalities to enhance timely medical intervention. This project combines high-speed data handling with healthcare management to improve accuracy, accessibility, and responsiveness in patient monitoring and diagnostics.</a:t>
            </a:r>
            <a:endParaRPr lang="en-IN"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1000124" y="3815219"/>
            <a:ext cx="9943179" cy="2677656"/>
          </a:xfrm>
          <a:prstGeom prst="rect">
            <a:avLst/>
          </a:prstGeom>
          <a:noFill/>
        </p:spPr>
        <p:txBody>
          <a:bodyPr wrap="square" rtlCol="0">
            <a:spAutoFit/>
          </a:bodyPr>
          <a:lstStyle/>
          <a:p>
            <a:r>
              <a:rPr lang="en-IN" dirty="0">
                <a:latin typeface="Verdana" panose="020B0604030504040204" pitchFamily="34" charset="0"/>
                <a:ea typeface="Verdana" panose="020B0604030504040204" pitchFamily="34" charset="0"/>
              </a:rPr>
              <a:t>Main Goals </a:t>
            </a:r>
          </a:p>
          <a:p>
            <a:pPr marL="285750" indent="-285750">
              <a:buFont typeface="Arial" panose="020B0604020202020204" pitchFamily="34" charset="0"/>
              <a:buChar char="•"/>
            </a:pPr>
            <a:r>
              <a:rPr lang="en-US" dirty="0"/>
              <a:t>Design and develop an FPGA-based system for tracking patient medical history.</a:t>
            </a:r>
            <a:endParaRPr lang="en-IN"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t>Store and update records of patient procedures, operations, and test results accurately.</a:t>
            </a:r>
          </a:p>
          <a:p>
            <a:pPr marL="285750" indent="-285750">
              <a:buFont typeface="Arial" panose="020B0604020202020204" pitchFamily="34" charset="0"/>
              <a:buChar char="•"/>
            </a:pPr>
            <a:r>
              <a:rPr lang="en-US" dirty="0"/>
              <a:t>Enable real-time monitoring and retrieval of patient historical data.</a:t>
            </a:r>
          </a:p>
          <a:p>
            <a:pPr marL="285750" indent="-285750">
              <a:buFont typeface="Arial" panose="020B0604020202020204" pitchFamily="34" charset="0"/>
              <a:buChar char="•"/>
            </a:pPr>
            <a:r>
              <a:rPr lang="en-US" dirty="0"/>
              <a:t>Provide diagnostic support for healthcare professionals using fast hardware processing.</a:t>
            </a:r>
          </a:p>
          <a:p>
            <a:pPr marL="285750" indent="-285750">
              <a:buFont typeface="Arial" panose="020B0604020202020204" pitchFamily="34" charset="0"/>
              <a:buChar char="•"/>
            </a:pPr>
            <a:r>
              <a:rPr lang="en-US" dirty="0"/>
              <a:t>Ensure reliable, secure storage and communication of patient information</a:t>
            </a:r>
          </a:p>
          <a:p>
            <a:endParaRPr lang="en-IN" dirty="0">
              <a:latin typeface="Verdana" panose="020B0604030504040204" pitchFamily="34" charset="0"/>
              <a:ea typeface="Verdana" panose="020B0604030504040204" pitchFamily="34" charset="0"/>
            </a:endParaRPr>
          </a:p>
          <a:p>
            <a:r>
              <a:rPr lang="en-IN" dirty="0">
                <a:latin typeface="Verdana" panose="020B0604030504040204" pitchFamily="34" charset="0"/>
                <a:ea typeface="Verdana" panose="020B0604030504040204" pitchFamily="34" charset="0"/>
              </a:rPr>
              <a:t>Additional Goals </a:t>
            </a:r>
          </a:p>
          <a:p>
            <a:pPr marL="285750" indent="-285750">
              <a:buFont typeface="Arial" panose="020B0604020202020204" pitchFamily="34" charset="0"/>
              <a:buChar char="•"/>
            </a:pPr>
            <a:r>
              <a:rPr lang="en-IN" dirty="0"/>
              <a:t>Integrate external sensor circuits for automatic acquisition of vital signs (e.g., temperature, heart rate).</a:t>
            </a:r>
          </a:p>
          <a:p>
            <a:pPr marL="285750" indent="-285750">
              <a:buFont typeface="Arial" panose="020B0604020202020204" pitchFamily="34" charset="0"/>
              <a:buChar char="•"/>
            </a:pPr>
            <a:r>
              <a:rPr lang="en-IN" dirty="0"/>
              <a:t>Continuously update medical history with real-time physiological data.</a:t>
            </a:r>
          </a:p>
          <a:p>
            <a:pPr marL="285750" indent="-285750">
              <a:buFont typeface="Arial" panose="020B0604020202020204" pitchFamily="34" charset="0"/>
              <a:buChar char="•"/>
            </a:pPr>
            <a:r>
              <a:rPr lang="en-IN" dirty="0"/>
              <a:t>Implement an alert system to notify abnormalities for prompt clinical response.</a:t>
            </a:r>
          </a:p>
          <a:p>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extLst>
      <p:ext uri="{BB962C8B-B14F-4D97-AF65-F5344CB8AC3E}">
        <p14:creationId xmlns:p14="http://schemas.microsoft.com/office/powerpoint/2010/main" val="1429641473"/>
      </p:ext>
    </p:extLst>
  </p:cSld>
  <p:clrMapOvr>
    <a:masterClrMapping/>
  </p:clrMapOvr>
  <mc:AlternateContent xmlns:mc="http://schemas.openxmlformats.org/markup-compatibility/2006" xmlns:p14="http://schemas.microsoft.com/office/powerpoint/2010/main">
    <mc:Choice Requires="p14">
      <p:transition spd="slow" p14:dur="2000" advTm="4235"/>
    </mc:Choice>
    <mc:Fallback xmlns="">
      <p:transition spd="slow" advTm="423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325062" y="871058"/>
            <a:ext cx="11326761" cy="559083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600" b="1" dirty="0">
                <a:latin typeface="Verdana" panose="020B0604030504040204" pitchFamily="34" charset="0"/>
                <a:ea typeface="Verdana" panose="020B0604030504040204" pitchFamily="34" charset="0"/>
              </a:rPr>
              <a:t>Phase- I</a:t>
            </a:r>
            <a:endParaRPr lang="en-IN" sz="1600" b="1" dirty="0">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a:t>
            </a:r>
            <a:endParaRPr dirty="0"/>
          </a:p>
        </p:txBody>
      </p:sp>
      <p:pic>
        <p:nvPicPr>
          <p:cNvPr id="4" name="Picture 3">
            <a:extLst>
              <a:ext uri="{FF2B5EF4-FFF2-40B4-BE49-F238E27FC236}">
                <a16:creationId xmlns:a16="http://schemas.microsoft.com/office/drawing/2014/main" id="{71E398EC-CAB0-C12C-BD0B-E073648D6C52}"/>
              </a:ext>
            </a:extLst>
          </p:cNvPr>
          <p:cNvPicPr>
            <a:picLocks noChangeAspect="1"/>
          </p:cNvPicPr>
          <p:nvPr/>
        </p:nvPicPr>
        <p:blipFill>
          <a:blip r:embed="rId3"/>
          <a:stretch>
            <a:fillRect/>
          </a:stretch>
        </p:blipFill>
        <p:spPr>
          <a:xfrm>
            <a:off x="748747" y="1232063"/>
            <a:ext cx="10694505" cy="4754879"/>
          </a:xfrm>
          <a:prstGeom prst="rect">
            <a:avLst/>
          </a:prstGeom>
        </p:spPr>
      </p:pic>
    </p:spTree>
    <p:extLst>
      <p:ext uri="{BB962C8B-B14F-4D97-AF65-F5344CB8AC3E}">
        <p14:creationId xmlns:p14="http://schemas.microsoft.com/office/powerpoint/2010/main" val="3316315554"/>
      </p:ext>
    </p:extLst>
  </p:cSld>
  <p:clrMapOvr>
    <a:masterClrMapping/>
  </p:clrMapOvr>
  <mc:AlternateContent xmlns:mc="http://schemas.openxmlformats.org/markup-compatibility/2006" xmlns:p14="http://schemas.microsoft.com/office/powerpoint/2010/main">
    <mc:Choice Requires="p14">
      <p:transition spd="slow" p14:dur="2000" advTm="1305"/>
    </mc:Choice>
    <mc:Fallback xmlns="">
      <p:transition spd="slow" advTm="130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97108"/>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32619" y="489871"/>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Key Publications and Resources</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r>
              <a:rPr lang="en-US" b="1" dirty="0"/>
              <a:t>1. Health Monitoring and Jaundice Detection System Using Verilog</a:t>
            </a:r>
          </a:p>
          <a:p>
            <a:pPr lvl="0"/>
            <a:r>
              <a:rPr lang="en-IN" b="1" dirty="0">
                <a:latin typeface="Verdana" panose="020B0604030504040204" pitchFamily="34" charset="0"/>
                <a:ea typeface="Verdana" panose="020B0604030504040204" pitchFamily="34" charset="0"/>
              </a:rPr>
              <a:t>Author:</a:t>
            </a:r>
            <a:r>
              <a:rPr lang="en-IN" dirty="0">
                <a:latin typeface="Verdana" panose="020B0604030504040204" pitchFamily="34" charset="0"/>
                <a:ea typeface="Verdana" panose="020B0604030504040204" pitchFamily="34" charset="0"/>
              </a:rPr>
              <a:t> Nandana Murali, Rajesh Kannan </a:t>
            </a:r>
            <a:r>
              <a:rPr lang="en-IN" dirty="0" err="1">
                <a:latin typeface="Verdana" panose="020B0604030504040204" pitchFamily="34" charset="0"/>
                <a:ea typeface="Verdana" panose="020B0604030504040204" pitchFamily="34" charset="0"/>
              </a:rPr>
              <a:t>Megalingam</a:t>
            </a:r>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Chebrolu</a:t>
            </a:r>
            <a:r>
              <a:rPr lang="en-IN" dirty="0">
                <a:latin typeface="Verdana" panose="020B0604030504040204" pitchFamily="34" charset="0"/>
                <a:ea typeface="Verdana" panose="020B0604030504040204" pitchFamily="34" charset="0"/>
              </a:rPr>
              <a:t> Gowtham</a:t>
            </a:r>
          </a:p>
          <a:p>
            <a:pPr lvl="0"/>
            <a:r>
              <a:rPr lang="en-IN" b="1" dirty="0">
                <a:latin typeface="Verdana" panose="020B0604030504040204" pitchFamily="34" charset="0"/>
                <a:ea typeface="Verdana" panose="020B0604030504040204" pitchFamily="34" charset="0"/>
              </a:rPr>
              <a:t>Journal: </a:t>
            </a:r>
            <a:r>
              <a:rPr lang="en-IN" dirty="0">
                <a:latin typeface="Verdana" panose="020B0604030504040204" pitchFamily="34" charset="0"/>
                <a:ea typeface="Verdana" panose="020B0604030504040204" pitchFamily="34" charset="0"/>
              </a:rPr>
              <a:t>IEEE Xplore</a:t>
            </a:r>
          </a:p>
          <a:p>
            <a:pPr lvl="0"/>
            <a:r>
              <a:rPr lang="en-IN" b="1" dirty="0">
                <a:latin typeface="Verdana" panose="020B0604030504040204" pitchFamily="34" charset="0"/>
                <a:ea typeface="Verdana" panose="020B0604030504040204" pitchFamily="34" charset="0"/>
              </a:rPr>
              <a:t>Key takeaways: </a:t>
            </a:r>
            <a:r>
              <a:rPr lang="en-US" dirty="0">
                <a:latin typeface="Verdana" panose="020B0604030504040204" pitchFamily="34" charset="0"/>
                <a:ea typeface="Verdana" panose="020B0604030504040204" pitchFamily="34" charset="0"/>
              </a:rPr>
              <a:t>The Verilog code implemented a health monitoring and jaundice detection system. The system outputs the abnormality in heart and blood pressure rates and also predicts the presence of Jaundice. If the abnormality in vitals is continuous for three counts, then an alert is generated</a:t>
            </a:r>
            <a:endParaRPr lang="en-US" b="1" dirty="0">
              <a:latin typeface="Verdana" panose="020B0604030504040204" pitchFamily="34" charset="0"/>
              <a:ea typeface="Verdana" panose="020B0604030504040204" pitchFamily="34" charset="0"/>
            </a:endParaRPr>
          </a:p>
          <a:p>
            <a:pPr marL="342900" indent="-342900">
              <a:buFont typeface="+mj-lt"/>
              <a:buAutoNum type="arabicPeriod"/>
            </a:pPr>
            <a:endParaRPr lang="en-US" b="1" dirty="0">
              <a:latin typeface="Verdana" panose="020B0604030504040204" pitchFamily="34" charset="0"/>
              <a:ea typeface="Verdana" panose="020B0604030504040204" pitchFamily="34" charset="0"/>
            </a:endParaRPr>
          </a:p>
          <a:p>
            <a:pPr lvl="0"/>
            <a:r>
              <a:rPr lang="en-US" b="1" dirty="0">
                <a:latin typeface="Verdana" panose="020B0604030504040204" pitchFamily="34" charset="0"/>
                <a:ea typeface="Verdana" panose="020B0604030504040204" pitchFamily="34" charset="0"/>
              </a:rPr>
              <a:t>2. Design and Implementation of Smart Healthcare Monitoring System Using FPGA</a:t>
            </a:r>
            <a:endParaRPr lang="en-US" dirty="0">
              <a:latin typeface="Verdana" panose="020B0604030504040204" pitchFamily="34" charset="0"/>
              <a:ea typeface="Verdana" panose="020B0604030504040204" pitchFamily="34" charset="0"/>
            </a:endParaRPr>
          </a:p>
          <a:p>
            <a:pPr lvl="0"/>
            <a:r>
              <a:rPr lang="en-IN" b="1" dirty="0">
                <a:latin typeface="Verdana" panose="020B0604030504040204" pitchFamily="34" charset="0"/>
                <a:ea typeface="Verdana" panose="020B0604030504040204" pitchFamily="34" charset="0"/>
              </a:rPr>
              <a:t>Author:</a:t>
            </a:r>
            <a:r>
              <a:rPr lang="en-IN" dirty="0">
                <a:latin typeface="Verdana" panose="020B0604030504040204" pitchFamily="34" charset="0"/>
                <a:ea typeface="Verdana" panose="020B0604030504040204" pitchFamily="34" charset="0"/>
              </a:rPr>
              <a:t> Prem Kumar </a:t>
            </a:r>
            <a:r>
              <a:rPr lang="en-IN" dirty="0" err="1">
                <a:latin typeface="Verdana" panose="020B0604030504040204" pitchFamily="34" charset="0"/>
                <a:ea typeface="Verdana" panose="020B0604030504040204" pitchFamily="34" charset="0"/>
              </a:rPr>
              <a:t>Badiganti</a:t>
            </a:r>
            <a:r>
              <a:rPr lang="en-IN" dirty="0">
                <a:latin typeface="Verdana" panose="020B0604030504040204" pitchFamily="34" charset="0"/>
                <a:ea typeface="Verdana" panose="020B0604030504040204" pitchFamily="34" charset="0"/>
              </a:rPr>
              <a:t>, Sumanth </a:t>
            </a:r>
            <a:r>
              <a:rPr lang="en-IN" dirty="0" err="1">
                <a:latin typeface="Verdana" panose="020B0604030504040204" pitchFamily="34" charset="0"/>
                <a:ea typeface="Verdana" panose="020B0604030504040204" pitchFamily="34" charset="0"/>
              </a:rPr>
              <a:t>Peddirsi</a:t>
            </a:r>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Alla</a:t>
            </a:r>
            <a:r>
              <a:rPr lang="en-IN" dirty="0">
                <a:latin typeface="Verdana" panose="020B0604030504040204" pitchFamily="34" charset="0"/>
                <a:ea typeface="Verdana" panose="020B0604030504040204" pitchFamily="34" charset="0"/>
              </a:rPr>
              <a:t> Tirumala </a:t>
            </a:r>
            <a:r>
              <a:rPr lang="en-IN" dirty="0" err="1">
                <a:latin typeface="Verdana" panose="020B0604030504040204" pitchFamily="34" charset="0"/>
                <a:ea typeface="Verdana" panose="020B0604030504040204" pitchFamily="34" charset="0"/>
              </a:rPr>
              <a:t>Jagannadha</a:t>
            </a:r>
            <a:r>
              <a:rPr lang="en-IN" dirty="0">
                <a:latin typeface="Verdana" panose="020B0604030504040204" pitchFamily="34" charset="0"/>
                <a:ea typeface="Verdana" panose="020B0604030504040204" pitchFamily="34" charset="0"/>
              </a:rPr>
              <a:t> Rupesh, and Suman Lata Tripathi</a:t>
            </a:r>
          </a:p>
          <a:p>
            <a:pPr lvl="0"/>
            <a:r>
              <a:rPr lang="en-IN" b="1" dirty="0">
                <a:latin typeface="Verdana" panose="020B0604030504040204" pitchFamily="34" charset="0"/>
                <a:ea typeface="Verdana" panose="020B0604030504040204" pitchFamily="34" charset="0"/>
              </a:rPr>
              <a:t>Journal: </a:t>
            </a:r>
            <a:r>
              <a:rPr lang="en-IN" dirty="0">
                <a:latin typeface="Verdana" panose="020B0604030504040204" pitchFamily="34" charset="0"/>
                <a:ea typeface="Verdana" panose="020B0604030504040204" pitchFamily="34" charset="0"/>
              </a:rPr>
              <a:t>Google scholar</a:t>
            </a:r>
          </a:p>
          <a:p>
            <a:pPr lvl="0"/>
            <a:r>
              <a:rPr lang="en-IN" b="1" dirty="0">
                <a:latin typeface="Verdana" panose="020B0604030504040204" pitchFamily="34" charset="0"/>
                <a:ea typeface="Verdana" panose="020B0604030504040204" pitchFamily="34" charset="0"/>
              </a:rPr>
              <a:t>Key takeaways: </a:t>
            </a:r>
            <a:r>
              <a:rPr lang="en-IN" dirty="0">
                <a:latin typeface="Verdana" panose="020B0604030504040204" pitchFamily="34" charset="0"/>
                <a:ea typeface="Verdana" panose="020B0604030504040204" pitchFamily="34" charset="0"/>
              </a:rPr>
              <a:t>Heart rate, temperature , BP and ECG are health parameters considered. </a:t>
            </a:r>
            <a:r>
              <a:rPr lang="en-US" dirty="0">
                <a:latin typeface="Verdana" panose="020B0604030504040204" pitchFamily="34" charset="0"/>
                <a:ea typeface="Verdana" panose="020B0604030504040204" pitchFamily="34" charset="0"/>
              </a:rPr>
              <a:t>The data is measured from the patient using specialized medical sensors which are to be interfaced with an FPGA board.</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lvl="0"/>
            <a:r>
              <a:rPr lang="en-US" b="1" dirty="0">
                <a:latin typeface="Verdana" panose="020B0604030504040204" pitchFamily="34" charset="0"/>
                <a:ea typeface="Verdana" panose="020B0604030504040204" pitchFamily="34" charset="0"/>
              </a:rPr>
              <a:t>3. Design of Health Monitoring System using FPGA</a:t>
            </a:r>
          </a:p>
          <a:p>
            <a:pPr lvl="0"/>
            <a:r>
              <a:rPr lang="en-IN" b="1" dirty="0">
                <a:latin typeface="Verdana" panose="020B0604030504040204" pitchFamily="34" charset="0"/>
                <a:ea typeface="Verdana" panose="020B0604030504040204" pitchFamily="34" charset="0"/>
              </a:rPr>
              <a:t>Author:</a:t>
            </a:r>
            <a:r>
              <a:rPr lang="en-IN" dirty="0">
                <a:latin typeface="Verdana" panose="020B0604030504040204" pitchFamily="34" charset="0"/>
                <a:ea typeface="Verdana" panose="020B0604030504040204" pitchFamily="34" charset="0"/>
              </a:rPr>
              <a:t> Anjali </a:t>
            </a:r>
            <a:r>
              <a:rPr lang="en-IN" dirty="0" err="1">
                <a:latin typeface="Verdana" panose="020B0604030504040204" pitchFamily="34" charset="0"/>
                <a:ea typeface="Verdana" panose="020B0604030504040204" pitchFamily="34" charset="0"/>
              </a:rPr>
              <a:t>Chindham</a:t>
            </a:r>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Donthagani</a:t>
            </a:r>
            <a:r>
              <a:rPr lang="en-IN" dirty="0">
                <a:latin typeface="Verdana" panose="020B0604030504040204" pitchFamily="34" charset="0"/>
                <a:ea typeface="Verdana" panose="020B0604030504040204" pitchFamily="34" charset="0"/>
              </a:rPr>
              <a:t> Rakesh, </a:t>
            </a:r>
            <a:r>
              <a:rPr lang="en-IN" dirty="0" err="1">
                <a:latin typeface="Verdana" panose="020B0604030504040204" pitchFamily="34" charset="0"/>
                <a:ea typeface="Verdana" panose="020B0604030504040204" pitchFamily="34" charset="0"/>
              </a:rPr>
              <a:t>Sabavath</a:t>
            </a:r>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Virisha</a:t>
            </a:r>
            <a:r>
              <a:rPr lang="en-IN" dirty="0">
                <a:latin typeface="Verdana" panose="020B0604030504040204" pitchFamily="34" charset="0"/>
                <a:ea typeface="Verdana" panose="020B0604030504040204" pitchFamily="34" charset="0"/>
              </a:rPr>
              <a:t>, Racha Ganesh </a:t>
            </a:r>
          </a:p>
          <a:p>
            <a:pPr lvl="0"/>
            <a:r>
              <a:rPr lang="en-IN" b="1" dirty="0">
                <a:latin typeface="Verdana" panose="020B0604030504040204" pitchFamily="34" charset="0"/>
                <a:ea typeface="Verdana" panose="020B0604030504040204" pitchFamily="34" charset="0"/>
              </a:rPr>
              <a:t>Journal: </a:t>
            </a:r>
            <a:r>
              <a:rPr lang="en-IN" dirty="0">
                <a:latin typeface="Verdana" panose="020B0604030504040204" pitchFamily="34" charset="0"/>
                <a:ea typeface="Verdana" panose="020B0604030504040204" pitchFamily="34" charset="0"/>
              </a:rPr>
              <a:t>Google scholar</a:t>
            </a:r>
          </a:p>
          <a:p>
            <a:pPr lvl="0"/>
            <a:r>
              <a:rPr lang="en-IN" b="1" dirty="0">
                <a:latin typeface="Verdana" panose="020B0604030504040204" pitchFamily="34" charset="0"/>
                <a:ea typeface="Verdana" panose="020B0604030504040204" pitchFamily="34" charset="0"/>
              </a:rPr>
              <a:t>Key takeaways: </a:t>
            </a:r>
            <a:r>
              <a:rPr lang="en-IN" dirty="0">
                <a:latin typeface="Verdana" panose="020B0604030504040204" pitchFamily="34" charset="0"/>
                <a:ea typeface="Verdana" panose="020B0604030504040204" pitchFamily="34" charset="0"/>
              </a:rPr>
              <a:t>The patient’s health vitals are considered as the input parameters and the patients health status is displayed on the FPGA board in the form of 0’s and 1’s.</a:t>
            </a:r>
          </a:p>
          <a:p>
            <a:pPr lvl="0"/>
            <a:endParaRPr lang="en-IN" dirty="0">
              <a:latin typeface="Verdana" panose="020B0604030504040204" pitchFamily="34" charset="0"/>
              <a:ea typeface="Verdana" panose="020B0604030504040204" pitchFamily="34" charset="0"/>
            </a:endParaRPr>
          </a:p>
          <a:p>
            <a:pPr lvl="0"/>
            <a:r>
              <a:rPr lang="en-US" b="1" dirty="0">
                <a:latin typeface="Verdana" panose="020B0604030504040204" pitchFamily="34" charset="0"/>
                <a:ea typeface="Verdana" panose="020B0604030504040204" pitchFamily="34" charset="0"/>
              </a:rPr>
              <a:t>4. FPGA-Based Smart Health Monitoring Systems for Wearable Devices</a:t>
            </a:r>
          </a:p>
          <a:p>
            <a:pPr lvl="0"/>
            <a:r>
              <a:rPr lang="en-IN" b="1" dirty="0">
                <a:latin typeface="Verdana" panose="020B0604030504040204" pitchFamily="34" charset="0"/>
                <a:ea typeface="Verdana" panose="020B0604030504040204" pitchFamily="34" charset="0"/>
              </a:rPr>
              <a:t>Author:</a:t>
            </a:r>
            <a:r>
              <a:rPr lang="en-IN" dirty="0">
                <a:latin typeface="Verdana" panose="020B0604030504040204" pitchFamily="34" charset="0"/>
                <a:ea typeface="Verdana" panose="020B0604030504040204" pitchFamily="34" charset="0"/>
              </a:rPr>
              <a:t> Muthukumaran </a:t>
            </a:r>
            <a:r>
              <a:rPr lang="en-IN" dirty="0" err="1">
                <a:latin typeface="Verdana" panose="020B0604030504040204" pitchFamily="34" charset="0"/>
                <a:ea typeface="Verdana" panose="020B0604030504040204" pitchFamily="34" charset="0"/>
              </a:rPr>
              <a:t>Vaithianathan</a:t>
            </a:r>
            <a:r>
              <a:rPr lang="en-IN" dirty="0">
                <a:latin typeface="Verdana" panose="020B0604030504040204" pitchFamily="34" charset="0"/>
                <a:ea typeface="Verdana" panose="020B0604030504040204" pitchFamily="34" charset="0"/>
              </a:rPr>
              <a:t>, Shivakumar </a:t>
            </a:r>
            <a:r>
              <a:rPr lang="en-IN" dirty="0" err="1">
                <a:latin typeface="Verdana" panose="020B0604030504040204" pitchFamily="34" charset="0"/>
                <a:ea typeface="Verdana" panose="020B0604030504040204" pitchFamily="34" charset="0"/>
              </a:rPr>
              <a:t>Udkar</a:t>
            </a:r>
            <a:r>
              <a:rPr lang="en-IN" dirty="0">
                <a:latin typeface="Verdana" panose="020B0604030504040204" pitchFamily="34" charset="0"/>
                <a:ea typeface="Verdana" panose="020B0604030504040204" pitchFamily="34" charset="0"/>
              </a:rPr>
              <a:t>, Manjunath Reddy, </a:t>
            </a:r>
            <a:r>
              <a:rPr lang="en-IN" dirty="0" err="1">
                <a:latin typeface="Verdana" panose="020B0604030504040204" pitchFamily="34" charset="0"/>
                <a:ea typeface="Verdana" panose="020B0604030504040204" pitchFamily="34" charset="0"/>
              </a:rPr>
              <a:t>Deepanjan</a:t>
            </a:r>
            <a:r>
              <a:rPr lang="en-IN" dirty="0">
                <a:latin typeface="Verdana" panose="020B0604030504040204" pitchFamily="34" charset="0"/>
                <a:ea typeface="Verdana" panose="020B0604030504040204" pitchFamily="34" charset="0"/>
              </a:rPr>
              <a:t> Roy, Senkadir Rajasekaran</a:t>
            </a:r>
          </a:p>
          <a:p>
            <a:pPr lvl="0"/>
            <a:r>
              <a:rPr lang="en-IN" b="1" dirty="0">
                <a:latin typeface="Verdana" panose="020B0604030504040204" pitchFamily="34" charset="0"/>
                <a:ea typeface="Verdana" panose="020B0604030504040204" pitchFamily="34" charset="0"/>
              </a:rPr>
              <a:t>Journal: </a:t>
            </a:r>
            <a:r>
              <a:rPr lang="en-IN" dirty="0">
                <a:latin typeface="Verdana" panose="020B0604030504040204" pitchFamily="34" charset="0"/>
                <a:ea typeface="Verdana" panose="020B0604030504040204" pitchFamily="34" charset="0"/>
              </a:rPr>
              <a:t>Google scholar</a:t>
            </a:r>
          </a:p>
          <a:p>
            <a:pPr lvl="0"/>
            <a:r>
              <a:rPr lang="en-IN" b="1" dirty="0">
                <a:latin typeface="Verdana" panose="020B0604030504040204" pitchFamily="34" charset="0"/>
                <a:ea typeface="Verdana" panose="020B0604030504040204" pitchFamily="34" charset="0"/>
              </a:rPr>
              <a:t>Key takeaways: </a:t>
            </a:r>
            <a:r>
              <a:rPr lang="en-IN" dirty="0">
                <a:latin typeface="Verdana" panose="020B0604030504040204" pitchFamily="34" charset="0"/>
                <a:ea typeface="Verdana" panose="020B0604030504040204" pitchFamily="34" charset="0"/>
              </a:rPr>
              <a:t>By combining FPGA computing with cutting-edge sensor technology, intelligent health monitoring systems employ FPGA. Photoplethysmography (PPG) sensors quantify heart rate, while accelerometers document motion, among numerous other physiological attributes assessed by the extensive sensor networks of these systems.</a:t>
            </a:r>
          </a:p>
          <a:p>
            <a:pPr lvl="0"/>
            <a:endParaRPr lang="en-IN" dirty="0">
              <a:latin typeface="Verdana" panose="020B0604030504040204" pitchFamily="34" charset="0"/>
              <a:ea typeface="Verdana" panose="020B0604030504040204" pitchFamily="34" charset="0"/>
            </a:endParaRPr>
          </a:p>
          <a:p>
            <a:pPr lvl="0"/>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2538241455"/>
      </p:ext>
    </p:extLst>
  </p:cSld>
  <p:clrMapOvr>
    <a:masterClrMapping/>
  </p:clrMapOvr>
  <mc:AlternateContent xmlns:mc="http://schemas.openxmlformats.org/markup-compatibility/2006" xmlns:p14="http://schemas.microsoft.com/office/powerpoint/2010/main">
    <mc:Choice Requires="p14">
      <p:transition spd="slow" p14:dur="2000" advTm="604"/>
    </mc:Choice>
    <mc:Fallback xmlns="">
      <p:transition spd="slow" advTm="60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CF300-F66F-6EEF-07E4-F4AB155441B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0B29367-BE52-83F5-1EE9-23FF10CAC5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7D352B01-957F-BED8-3265-EE63411AFD3F}"/>
              </a:ext>
            </a:extLst>
          </p:cNvPr>
          <p:cNvSpPr txBox="1"/>
          <p:nvPr/>
        </p:nvSpPr>
        <p:spPr>
          <a:xfrm>
            <a:off x="1000124" y="97108"/>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0B2CAE84-C61B-7B89-1C8E-6A425658F3CF}"/>
              </a:ext>
            </a:extLst>
          </p:cNvPr>
          <p:cNvSpPr txBox="1"/>
          <p:nvPr/>
        </p:nvSpPr>
        <p:spPr>
          <a:xfrm>
            <a:off x="432619" y="617092"/>
            <a:ext cx="11326761" cy="5735761"/>
          </a:xfrm>
          <a:prstGeom prst="rect">
            <a:avLst/>
          </a:prstGeom>
          <a:noFill/>
          <a:ln>
            <a:noFill/>
          </a:ln>
        </p:spPr>
        <p:txBody>
          <a:bodyPr spcFirstLastPara="1" wrap="square" lIns="91425" tIns="45700" rIns="91425" bIns="45700" anchor="t" anchorCtr="0">
            <a:noAutofit/>
          </a:bodyPr>
          <a:lstStyle/>
          <a:p>
            <a:pPr lvl="0"/>
            <a:r>
              <a:rPr lang="en-US" b="1" dirty="0">
                <a:latin typeface="Verdana" panose="020B0604030504040204" pitchFamily="34" charset="0"/>
                <a:ea typeface="Verdana" panose="020B0604030504040204" pitchFamily="34" charset="0"/>
              </a:rPr>
              <a:t>5. FPGA Based Health Monitoring System</a:t>
            </a:r>
          </a:p>
          <a:p>
            <a:pPr lvl="0"/>
            <a:r>
              <a:rPr lang="en-IN" b="1" dirty="0">
                <a:latin typeface="Verdana" panose="020B0604030504040204" pitchFamily="34" charset="0"/>
                <a:ea typeface="Verdana" panose="020B0604030504040204" pitchFamily="34" charset="0"/>
              </a:rPr>
              <a:t>Author:</a:t>
            </a:r>
            <a:r>
              <a:rPr lang="en-IN" dirty="0">
                <a:latin typeface="Verdana" panose="020B0604030504040204" pitchFamily="34" charset="0"/>
                <a:ea typeface="Verdana" panose="020B0604030504040204" pitchFamily="34" charset="0"/>
              </a:rPr>
              <a:t> Fazal </a:t>
            </a:r>
            <a:r>
              <a:rPr lang="en-IN" dirty="0" err="1">
                <a:latin typeface="Verdana" panose="020B0604030504040204" pitchFamily="34" charset="0"/>
                <a:ea typeface="Verdana" panose="020B0604030504040204" pitchFamily="34" charset="0"/>
              </a:rPr>
              <a:t>Noorbasha</a:t>
            </a:r>
            <a:r>
              <a:rPr lang="en-IN" dirty="0">
                <a:latin typeface="Verdana" panose="020B0604030504040204" pitchFamily="34" charset="0"/>
                <a:ea typeface="Verdana" panose="020B0604030504040204" pitchFamily="34" charset="0"/>
              </a:rPr>
              <a:t>, </a:t>
            </a:r>
            <a:r>
              <a:rPr lang="en-IN" dirty="0" err="1">
                <a:latin typeface="Verdana" panose="020B0604030504040204" pitchFamily="34" charset="0"/>
                <a:ea typeface="Verdana" panose="020B0604030504040204" pitchFamily="34" charset="0"/>
              </a:rPr>
              <a:t>Bevara</a:t>
            </a:r>
            <a:r>
              <a:rPr lang="en-IN" dirty="0">
                <a:latin typeface="Verdana" panose="020B0604030504040204" pitchFamily="34" charset="0"/>
                <a:ea typeface="Verdana" panose="020B0604030504040204" pitchFamily="34" charset="0"/>
              </a:rPr>
              <a:t> Kishore, Koushik Reddy, Kongara Srinivas</a:t>
            </a:r>
          </a:p>
          <a:p>
            <a:pPr lvl="0"/>
            <a:r>
              <a:rPr lang="en-IN" b="1" dirty="0">
                <a:latin typeface="Verdana" panose="020B0604030504040204" pitchFamily="34" charset="0"/>
                <a:ea typeface="Verdana" panose="020B0604030504040204" pitchFamily="34" charset="0"/>
              </a:rPr>
              <a:t>Journal: </a:t>
            </a:r>
            <a:r>
              <a:rPr lang="en-IN" dirty="0">
                <a:latin typeface="Verdana" panose="020B0604030504040204" pitchFamily="34" charset="0"/>
                <a:ea typeface="Verdana" panose="020B0604030504040204" pitchFamily="34" charset="0"/>
              </a:rPr>
              <a:t>Google scholar</a:t>
            </a:r>
          </a:p>
          <a:p>
            <a:pPr lvl="0"/>
            <a:r>
              <a:rPr lang="en-IN" b="1" dirty="0">
                <a:latin typeface="Verdana" panose="020B0604030504040204" pitchFamily="34" charset="0"/>
                <a:ea typeface="Verdana" panose="020B0604030504040204" pitchFamily="34" charset="0"/>
              </a:rPr>
              <a:t>Key takeaways: </a:t>
            </a:r>
            <a:r>
              <a:rPr lang="en-US" dirty="0">
                <a:latin typeface="Verdana" panose="020B0604030504040204" pitchFamily="34" charset="0"/>
                <a:ea typeface="Verdana" panose="020B0604030504040204" pitchFamily="34" charset="0"/>
              </a:rPr>
              <a:t>This paper is mainly used to track heart conditions, respiratory system and body conditions by monitoring age, heart rate, breathe rate and body temperature. All the data that is tracked by various sensors are integrated into the system to process of health data. Health report and Health status as outputs where health report contains Body temperature </a:t>
            </a:r>
            <a:r>
              <a:rPr lang="en-US" dirty="0" err="1">
                <a:latin typeface="Verdana" panose="020B0604030504040204" pitchFamily="34" charset="0"/>
                <a:ea typeface="Verdana" panose="020B0604030504040204" pitchFamily="34" charset="0"/>
              </a:rPr>
              <a:t>conditions,Heart</a:t>
            </a:r>
            <a:r>
              <a:rPr lang="en-US" dirty="0">
                <a:latin typeface="Verdana" panose="020B0604030504040204" pitchFamily="34" charset="0"/>
                <a:ea typeface="Verdana" panose="020B0604030504040204" pitchFamily="34" charset="0"/>
              </a:rPr>
              <a:t> conditions and Respiratory conditions.</a:t>
            </a:r>
          </a:p>
          <a:p>
            <a:pPr lvl="0"/>
            <a:endParaRPr lang="en-US" dirty="0">
              <a:latin typeface="Verdana" panose="020B0604030504040204" pitchFamily="34" charset="0"/>
              <a:ea typeface="Verdana" panose="020B0604030504040204" pitchFamily="34" charset="0"/>
            </a:endParaRPr>
          </a:p>
          <a:p>
            <a:pPr lvl="0"/>
            <a:endParaRPr lang="en-US" dirty="0">
              <a:latin typeface="Verdana" panose="020B0604030504040204" pitchFamily="34" charset="0"/>
              <a:ea typeface="Verdana" panose="020B0604030504040204" pitchFamily="34" charset="0"/>
            </a:endParaRPr>
          </a:p>
          <a:p>
            <a:pPr lvl="0"/>
            <a:r>
              <a:rPr lang="en-US" b="1" dirty="0">
                <a:latin typeface="Verdana" panose="020B0604030504040204" pitchFamily="34" charset="0"/>
                <a:ea typeface="Verdana" panose="020B0604030504040204" pitchFamily="34" charset="0"/>
              </a:rPr>
              <a:t>6. An FPGA Implementation of Health Monitoring System using IOT</a:t>
            </a:r>
          </a:p>
          <a:p>
            <a:pPr lvl="0"/>
            <a:r>
              <a:rPr lang="en-IN" b="1" dirty="0">
                <a:latin typeface="Verdana" panose="020B0604030504040204" pitchFamily="34" charset="0"/>
                <a:ea typeface="Verdana" panose="020B0604030504040204" pitchFamily="34" charset="0"/>
              </a:rPr>
              <a:t>Author:</a:t>
            </a:r>
            <a:r>
              <a:rPr lang="en-IN" dirty="0">
                <a:latin typeface="Verdana" panose="020B0604030504040204" pitchFamily="34" charset="0"/>
                <a:ea typeface="Verdana" panose="020B0604030504040204" pitchFamily="34" charset="0"/>
              </a:rPr>
              <a:t> </a:t>
            </a:r>
            <a:r>
              <a:rPr lang="en-IN" dirty="0"/>
              <a:t>U. Mehta, K. Chaudhary, A. Singh, A. Rana, A. Garg, D. Chaudhary</a:t>
            </a:r>
          </a:p>
          <a:p>
            <a:pPr lvl="0"/>
            <a:r>
              <a:rPr lang="en-IN" b="1" dirty="0">
                <a:latin typeface="Verdana" panose="020B0604030504040204" pitchFamily="34" charset="0"/>
                <a:ea typeface="Verdana" panose="020B0604030504040204" pitchFamily="34" charset="0"/>
              </a:rPr>
              <a:t>Journal: </a:t>
            </a:r>
            <a:r>
              <a:rPr lang="en-IN" dirty="0">
                <a:latin typeface="Verdana" panose="020B0604030504040204" pitchFamily="34" charset="0"/>
                <a:ea typeface="Verdana" panose="020B0604030504040204" pitchFamily="34" charset="0"/>
              </a:rPr>
              <a:t>IJRASET</a:t>
            </a:r>
          </a:p>
          <a:p>
            <a:pPr lvl="0"/>
            <a:r>
              <a:rPr lang="en-IN" b="1" dirty="0">
                <a:latin typeface="Verdana" panose="020B0604030504040204" pitchFamily="34" charset="0"/>
                <a:ea typeface="Verdana" panose="020B0604030504040204" pitchFamily="34" charset="0"/>
              </a:rPr>
              <a:t>Key takeaways: </a:t>
            </a:r>
            <a:r>
              <a:rPr lang="en-US" dirty="0">
                <a:latin typeface="Verdana" panose="020B0604030504040204" pitchFamily="34" charset="0"/>
                <a:ea typeface="Verdana" panose="020B0604030504040204" pitchFamily="34" charset="0"/>
              </a:rPr>
              <a:t>This study presents a health monitoring system that can be accessed from anywhere and is compatible with mobile devices. The use of FPGA allows for fast data processing, while Internet connectivity enables real-time monitoring. The system transmits data to a server, which can be accessed through a user interface. One key difference from SMS-based monitoring is that IoT-based monitoring allows multiple users to view the data.</a:t>
            </a:r>
          </a:p>
          <a:p>
            <a:pPr lvl="0"/>
            <a:endParaRPr lang="en-US" dirty="0">
              <a:latin typeface="Verdana" panose="020B0604030504040204" pitchFamily="34" charset="0"/>
              <a:ea typeface="Verdana" panose="020B0604030504040204" pitchFamily="34" charset="0"/>
            </a:endParaRPr>
          </a:p>
          <a:p>
            <a:pPr lvl="0"/>
            <a:endParaRPr lang="en-US" dirty="0">
              <a:latin typeface="Verdana" panose="020B0604030504040204" pitchFamily="34" charset="0"/>
              <a:ea typeface="Verdana" panose="020B0604030504040204" pitchFamily="34" charset="0"/>
            </a:endParaRPr>
          </a:p>
          <a:p>
            <a:pPr lvl="0"/>
            <a:r>
              <a:rPr lang="en-US" b="1" dirty="0">
                <a:latin typeface="Verdana" panose="020B0604030504040204" pitchFamily="34" charset="0"/>
                <a:ea typeface="Verdana" panose="020B0604030504040204" pitchFamily="34" charset="0"/>
              </a:rPr>
              <a:t>Existing Implementations:</a:t>
            </a:r>
          </a:p>
          <a:p>
            <a:pPr lvl="0"/>
            <a:endParaRPr lang="en-US" dirty="0">
              <a:latin typeface="Verdana" panose="020B0604030504040204" pitchFamily="34" charset="0"/>
              <a:ea typeface="Verdana" panose="020B0604030504040204" pitchFamily="34" charset="0"/>
            </a:endParaRPr>
          </a:p>
          <a:p>
            <a:pPr lvl="0"/>
            <a:r>
              <a:rPr lang="en-IN" dirty="0">
                <a:latin typeface="Verdana" panose="020B0604030504040204" pitchFamily="34" charset="0"/>
                <a:ea typeface="Verdana" panose="020B0604030504040204" pitchFamily="34" charset="0"/>
                <a:hlinkClick r:id="rId2"/>
              </a:rPr>
              <a:t>https://github.com/anik187/FPGA_BASED_HEALTH_MONITORING_SYSTEM</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t>
            </a:r>
          </a:p>
        </p:txBody>
      </p:sp>
    </p:spTree>
    <p:extLst>
      <p:ext uri="{BB962C8B-B14F-4D97-AF65-F5344CB8AC3E}">
        <p14:creationId xmlns:p14="http://schemas.microsoft.com/office/powerpoint/2010/main" val="3747308577"/>
      </p:ext>
    </p:extLst>
  </p:cSld>
  <p:clrMapOvr>
    <a:masterClrMapping/>
  </p:clrMapOvr>
  <mc:AlternateContent xmlns:mc="http://schemas.openxmlformats.org/markup-compatibility/2006" xmlns:p14="http://schemas.microsoft.com/office/powerpoint/2010/main">
    <mc:Choice Requires="p14">
      <p:transition spd="slow" p14:dur="2000" advTm="673"/>
    </mc:Choice>
    <mc:Fallback xmlns="">
      <p:transition spd="slow" advTm="67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838200" y="31820"/>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u="sng" dirty="0">
                <a:latin typeface="Verdana" panose="020B0604030504040204" pitchFamily="34" charset="0"/>
                <a:ea typeface="Verdana" panose="020B0604030504040204" pitchFamily="34" charset="0"/>
              </a:rPr>
              <a:t>Structural Diagram</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7B3FE64C-ED43-A052-11E8-812792B8FDDF}"/>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7" name="Picture 6">
            <a:extLst>
              <a:ext uri="{FF2B5EF4-FFF2-40B4-BE49-F238E27FC236}">
                <a16:creationId xmlns:a16="http://schemas.microsoft.com/office/drawing/2014/main" id="{17BC6E6C-4CF6-9D45-CE1E-0556B9EE416C}"/>
              </a:ext>
            </a:extLst>
          </p:cNvPr>
          <p:cNvPicPr>
            <a:picLocks noChangeAspect="1"/>
          </p:cNvPicPr>
          <p:nvPr/>
        </p:nvPicPr>
        <p:blipFill>
          <a:blip r:embed="rId2"/>
          <a:stretch>
            <a:fillRect/>
          </a:stretch>
        </p:blipFill>
        <p:spPr>
          <a:xfrm>
            <a:off x="452284" y="1081377"/>
            <a:ext cx="10719299" cy="4890053"/>
          </a:xfrm>
          <a:prstGeom prst="rect">
            <a:avLst/>
          </a:prstGeom>
        </p:spPr>
      </p:pic>
    </p:spTree>
    <p:extLst>
      <p:ext uri="{BB962C8B-B14F-4D97-AF65-F5344CB8AC3E}">
        <p14:creationId xmlns:p14="http://schemas.microsoft.com/office/powerpoint/2010/main" val="1869460620"/>
      </p:ext>
    </p:extLst>
  </p:cSld>
  <p:clrMapOvr>
    <a:masterClrMapping/>
  </p:clrMapOvr>
  <mc:AlternateContent xmlns:mc="http://schemas.openxmlformats.org/markup-compatibility/2006" xmlns:p14="http://schemas.microsoft.com/office/powerpoint/2010/main">
    <mc:Choice Requires="p14">
      <p:transition spd="slow" p14:dur="2000" advTm="6502"/>
    </mc:Choice>
    <mc:Fallback xmlns="">
      <p:transition spd="slow" advTm="650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0A679-E69A-880C-5898-E9665A5E8E1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294DB89-A228-1BD8-2569-CF0CA56D1F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9608C07A-0B38-2911-5E78-E787AEB169FD}"/>
              </a:ext>
            </a:extLst>
          </p:cNvPr>
          <p:cNvSpPr txBox="1"/>
          <p:nvPr/>
        </p:nvSpPr>
        <p:spPr>
          <a:xfrm>
            <a:off x="838200" y="31820"/>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5" name="Google Shape;125;p3">
            <a:extLst>
              <a:ext uri="{FF2B5EF4-FFF2-40B4-BE49-F238E27FC236}">
                <a16:creationId xmlns:a16="http://schemas.microsoft.com/office/drawing/2014/main" id="{C7A0427F-8351-6100-05CD-441CB6739E09}"/>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u="sng" dirty="0">
                <a:latin typeface="Verdana" panose="020B0604030504040204" pitchFamily="34" charset="0"/>
                <a:ea typeface="Verdana" panose="020B0604030504040204" pitchFamily="34" charset="0"/>
              </a:rPr>
              <a:t>Flow chart</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A830B018-DF02-0AE4-1C5C-1036B885024F}"/>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8" name="Picture 7">
            <a:extLst>
              <a:ext uri="{FF2B5EF4-FFF2-40B4-BE49-F238E27FC236}">
                <a16:creationId xmlns:a16="http://schemas.microsoft.com/office/drawing/2014/main" id="{F8C58892-A179-3CDB-0DEC-71C11B58F961}"/>
              </a:ext>
            </a:extLst>
          </p:cNvPr>
          <p:cNvPicPr>
            <a:picLocks noChangeAspect="1"/>
          </p:cNvPicPr>
          <p:nvPr/>
        </p:nvPicPr>
        <p:blipFill>
          <a:blip r:embed="rId2"/>
          <a:srcRect t="1260"/>
          <a:stretch>
            <a:fillRect/>
          </a:stretch>
        </p:blipFill>
        <p:spPr>
          <a:xfrm>
            <a:off x="6685027" y="757114"/>
            <a:ext cx="4821026" cy="5205838"/>
          </a:xfrm>
          <a:prstGeom prst="rect">
            <a:avLst/>
          </a:prstGeom>
        </p:spPr>
      </p:pic>
      <p:pic>
        <p:nvPicPr>
          <p:cNvPr id="10" name="Picture 9">
            <a:extLst>
              <a:ext uri="{FF2B5EF4-FFF2-40B4-BE49-F238E27FC236}">
                <a16:creationId xmlns:a16="http://schemas.microsoft.com/office/drawing/2014/main" id="{2E1F039F-4120-889A-D025-878DD5A06248}"/>
              </a:ext>
            </a:extLst>
          </p:cNvPr>
          <p:cNvPicPr>
            <a:picLocks noChangeAspect="1"/>
          </p:cNvPicPr>
          <p:nvPr/>
        </p:nvPicPr>
        <p:blipFill>
          <a:blip r:embed="rId3"/>
          <a:stretch>
            <a:fillRect/>
          </a:stretch>
        </p:blipFill>
        <p:spPr>
          <a:xfrm>
            <a:off x="685947" y="1921418"/>
            <a:ext cx="4599004" cy="3015164"/>
          </a:xfrm>
          <a:prstGeom prst="rect">
            <a:avLst/>
          </a:prstGeom>
        </p:spPr>
      </p:pic>
    </p:spTree>
    <p:extLst>
      <p:ext uri="{BB962C8B-B14F-4D97-AF65-F5344CB8AC3E}">
        <p14:creationId xmlns:p14="http://schemas.microsoft.com/office/powerpoint/2010/main" val="2259218308"/>
      </p:ext>
    </p:extLst>
  </p:cSld>
  <p:clrMapOvr>
    <a:masterClrMapping/>
  </p:clrMapOvr>
  <mc:AlternateContent xmlns:mc="http://schemas.openxmlformats.org/markup-compatibility/2006" xmlns:p14="http://schemas.microsoft.com/office/powerpoint/2010/main">
    <mc:Choice Requires="p14">
      <p:transition spd="slow" p14:dur="2000" advTm="868"/>
    </mc:Choice>
    <mc:Fallback xmlns="">
      <p:transition spd="slow" advTm="86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452284" y="788096"/>
            <a:ext cx="5545397"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Use Cases</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Continuous Monitoring:</a:t>
            </a:r>
            <a:r>
              <a:rPr lang="en-US" dirty="0">
                <a:latin typeface="Verdana" panose="020B0604030504040204" pitchFamily="34" charset="0"/>
                <a:ea typeface="Verdana" panose="020B0604030504040204" pitchFamily="34" charset="0"/>
              </a:rPr>
              <a:t> The system continuously acquires and monitors vital signs (heart rate, blood pressure, temperature) of a patient in real-time.</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Abnormal Vital Alert:</a:t>
            </a:r>
            <a:r>
              <a:rPr lang="en-US" dirty="0">
                <a:latin typeface="Verdana" panose="020B0604030504040204" pitchFamily="34" charset="0"/>
                <a:ea typeface="Verdana" panose="020B0604030504040204" pitchFamily="34" charset="0"/>
              </a:rPr>
              <a:t> Automatically detects abnormal vital signs (e.g., high blood pressure) and generates alerts for immediate attention.</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Patient History Management:</a:t>
            </a:r>
            <a:r>
              <a:rPr lang="en-US" dirty="0">
                <a:latin typeface="Verdana" panose="020B0604030504040204" pitchFamily="34" charset="0"/>
                <a:ea typeface="Verdana" panose="020B0604030504040204" pitchFamily="34" charset="0"/>
              </a:rPr>
              <a:t> Stores and retrieves comprehensive patient medical history including past treatments and health reports for doctor reference.</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Doctor Notification:</a:t>
            </a:r>
            <a:r>
              <a:rPr lang="en-US" dirty="0">
                <a:latin typeface="Verdana" panose="020B0604030504040204" pitchFamily="34" charset="0"/>
                <a:ea typeface="Verdana" panose="020B0604030504040204" pitchFamily="34" charset="0"/>
              </a:rPr>
              <a:t> Sends alerts and real-time patient data to the attending doctor or healthcare staff for timely intervention.</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Data Logging:</a:t>
            </a:r>
            <a:r>
              <a:rPr lang="en-US" dirty="0">
                <a:latin typeface="Verdana" panose="020B0604030504040204" pitchFamily="34" charset="0"/>
                <a:ea typeface="Verdana" panose="020B0604030504040204" pitchFamily="34" charset="0"/>
              </a:rPr>
              <a:t> Maintains logs of all monitored health parameters with timestamps for review and analysis.</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Remote Monitoring:</a:t>
            </a:r>
            <a:r>
              <a:rPr lang="en-US" dirty="0">
                <a:latin typeface="Verdana" panose="020B0604030504040204" pitchFamily="34" charset="0"/>
                <a:ea typeface="Verdana" panose="020B0604030504040204" pitchFamily="34" charset="0"/>
              </a:rPr>
              <a:t> Enables remote access to patient vitals and history, allowing monitoring from different locations (future implementation).</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Multi-Patient Monitoring:</a:t>
            </a:r>
            <a:r>
              <a:rPr lang="en-US" dirty="0">
                <a:latin typeface="Verdana" panose="020B0604030504040204" pitchFamily="34" charset="0"/>
                <a:ea typeface="Verdana" panose="020B0604030504040204" pitchFamily="34" charset="0"/>
              </a:rPr>
              <a:t> Supports monitoring multiple patients simultaneously in hospital or home-care settings (future scope).</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6213988" y="788096"/>
            <a:ext cx="5301736"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Test Cases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Sensor Data Accuracy Test:</a:t>
            </a:r>
            <a:r>
              <a:rPr lang="en-US" dirty="0">
                <a:latin typeface="Verdana" panose="020B0604030504040204" pitchFamily="34" charset="0"/>
                <a:ea typeface="Verdana" panose="020B0604030504040204" pitchFamily="34" charset="0"/>
              </a:rPr>
              <a:t> Validate that heart rate, blood pressure, and temperature sensors output accurate readings compared to standard devices.</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Alert Generation Test:</a:t>
            </a:r>
            <a:r>
              <a:rPr lang="en-US" dirty="0">
                <a:latin typeface="Verdana" panose="020B0604030504040204" pitchFamily="34" charset="0"/>
                <a:ea typeface="Verdana" panose="020B0604030504040204" pitchFamily="34" charset="0"/>
              </a:rPr>
              <a:t> Test the system’s ability to trigger alerts when vitals cross predefined threshold limits.</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Data Storage Test:</a:t>
            </a:r>
            <a:r>
              <a:rPr lang="en-US" dirty="0">
                <a:latin typeface="Verdana" panose="020B0604030504040204" pitchFamily="34" charset="0"/>
                <a:ea typeface="Verdana" panose="020B0604030504040204" pitchFamily="34" charset="0"/>
              </a:rPr>
              <a:t> Verify patient history data is correctly saved, updated, and retrieved from the memory without loss or corruption.</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System Response Time Test:</a:t>
            </a:r>
            <a:r>
              <a:rPr lang="en-US" dirty="0">
                <a:latin typeface="Verdana" panose="020B0604030504040204" pitchFamily="34" charset="0"/>
                <a:ea typeface="Verdana" panose="020B0604030504040204" pitchFamily="34" charset="0"/>
              </a:rPr>
              <a:t> Measure the time taken to process sensor data and generate alerts to ensure real-time performance.</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Fault Tolerance Test:</a:t>
            </a:r>
            <a:r>
              <a:rPr lang="en-US" dirty="0">
                <a:latin typeface="Verdana" panose="020B0604030504040204" pitchFamily="34" charset="0"/>
                <a:ea typeface="Verdana" panose="020B0604030504040204" pitchFamily="34" charset="0"/>
              </a:rPr>
              <a:t> Check system behavior when one or more sensors fail or provide faulty readings.</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Power Failure Test:</a:t>
            </a:r>
            <a:r>
              <a:rPr lang="en-US" dirty="0">
                <a:latin typeface="Verdana" panose="020B0604030504040204" pitchFamily="34" charset="0"/>
                <a:ea typeface="Verdana" panose="020B0604030504040204" pitchFamily="34" charset="0"/>
              </a:rPr>
              <a:t> Assess system recovery and data integrity after sudden power interruptions.</a:t>
            </a:r>
          </a:p>
          <a:p>
            <a:pPr marL="285750" indent="-285750">
              <a:buFont typeface="Arial" panose="020B0604020202020204" pitchFamily="34" charset="0"/>
              <a:buChar char="•"/>
            </a:pPr>
            <a:r>
              <a:rPr lang="en-US" b="1" dirty="0">
                <a:latin typeface="Verdana" panose="020B0604030504040204" pitchFamily="34" charset="0"/>
                <a:ea typeface="Verdana" panose="020B0604030504040204" pitchFamily="34" charset="0"/>
              </a:rPr>
              <a:t>Boundary Condition Test:</a:t>
            </a:r>
            <a:r>
              <a:rPr lang="en-US" dirty="0">
                <a:latin typeface="Verdana" panose="020B0604030504040204" pitchFamily="34" charset="0"/>
                <a:ea typeface="Verdana" panose="020B0604030504040204" pitchFamily="34" charset="0"/>
              </a:rPr>
              <a:t> Test system performance with minimum and maximum expected vital sign values.</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95428012"/>
      </p:ext>
    </p:extLst>
  </p:cSld>
  <p:clrMapOvr>
    <a:masterClrMapping/>
  </p:clrMapOvr>
  <mc:AlternateContent xmlns:mc="http://schemas.openxmlformats.org/markup-compatibility/2006" xmlns:p14="http://schemas.microsoft.com/office/powerpoint/2010/main">
    <mc:Choice Requires="p14">
      <p:transition spd="slow" p14:dur="2000" advTm="523"/>
    </mc:Choice>
    <mc:Fallback xmlns="">
      <p:transition spd="slow" advTm="52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Summary and Conclusion </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FPGA-based patient history tracking and monitoring system provides continuous real-time monitoring of vital parameters such as heart rate, blood pressure, and temperature.</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system facilitates efficient storage and retrieval of patient history, including treatment details and health reports, enabling better diagnosis and care.</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Alerts are generated promptly when abnormal vital signs are detected, ensuring timely intervention.</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Implementation on FPGA allows for fast processing, low latency, and reliable performance compared to microcontroller-based systems.</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The design was tested for different abnormal conditions and successfully generates accurate health status reports for patients.</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This system reduces the need for constant manual monitoring and supports remote healthcare.</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Future Work</a:t>
            </a:r>
          </a:p>
          <a:p>
            <a:endParaRPr lang="en-IN" b="1"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Integration of additional sensors for monitoring more health parameters like oxygen saturation (SpO2), respiratory rate, and ECG signals.</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Incorporation of machine learning algorithms on FPGA for predictive health analysis and early disease detection.</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Enhancing the system with wireless IoT connectivity for remote access and real-time cloud data synchronization.</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Development of a mobile or web app interface for doctors and caregivers to monitor multiple patients simultaneously.</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Extension of patient history management with comprehensive electronic health records (EHR) and support for multi-user access.</a:t>
            </a:r>
          </a:p>
          <a:p>
            <a:pPr marL="285750" indent="-285750">
              <a:buFont typeface="Arial" panose="020B0604020202020204" pitchFamily="34" charset="0"/>
              <a:buChar char="•"/>
            </a:pPr>
            <a:r>
              <a:rPr lang="en-US" dirty="0">
                <a:latin typeface="Verdana" panose="020B0604030504040204" pitchFamily="34" charset="0"/>
                <a:ea typeface="Verdana" panose="020B0604030504040204" pitchFamily="34" charset="0"/>
              </a:rPr>
              <a:t>Implementation of advanced alert systems with automated emergency response notifications.</a:t>
            </a:r>
          </a:p>
          <a:p>
            <a:endParaRPr lang="en-IN"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mc:AlternateContent xmlns:mc="http://schemas.openxmlformats.org/markup-compatibility/2006" xmlns:p14="http://schemas.microsoft.com/office/powerpoint/2010/main">
    <mc:Choice Requires="p14">
      <p:transition spd="slow" p14:dur="2000" advTm="581"/>
    </mc:Choice>
    <mc:Fallback xmlns="">
      <p:transition spd="slow" advTm="581"/>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3062</TotalTime>
  <Words>1351</Words>
  <Application>Microsoft Office PowerPoint</Application>
  <PresentationFormat>Widescreen</PresentationFormat>
  <Paragraphs>138</Paragraphs>
  <Slides>10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Verdana</vt:lpstr>
      <vt:lpstr>Plus Jakarta Sans</vt:lpstr>
      <vt:lpstr>Aharoni</vt:lpstr>
      <vt:lpstr>Montserrat</vt:lpstr>
      <vt:lpstr>Montserrat Medium</vt:lpstr>
      <vt:lpstr>Calibri</vt:lpstr>
      <vt:lpstr>Poppins SemiBold</vt:lpstr>
      <vt:lpstr>Open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vishnu teja</cp:lastModifiedBy>
  <cp:revision>39</cp:revision>
  <dcterms:created xsi:type="dcterms:W3CDTF">2022-05-23T07:15:42Z</dcterms:created>
  <dcterms:modified xsi:type="dcterms:W3CDTF">2025-09-25T07:43:02Z</dcterms:modified>
</cp:coreProperties>
</file>