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5" r:id="rId10"/>
    <p:sldId id="266" r:id="rId11"/>
    <p:sldId id="267" r:id="rId12"/>
    <p:sldId id="268" r:id="rId13"/>
    <p:sldId id="269" r:id="rId14"/>
    <p:sldId id="271" r:id="rId15"/>
    <p:sldId id="282" r:id="rId16"/>
    <p:sldId id="283" r:id="rId17"/>
    <p:sldId id="284" r:id="rId18"/>
    <p:sldId id="286" r:id="rId19"/>
    <p:sldId id="287" r:id="rId20"/>
    <p:sldId id="288" r:id="rId21"/>
    <p:sldId id="289" r:id="rId22"/>
    <p:sldId id="298" r:id="rId23"/>
    <p:sldId id="299" r:id="rId24"/>
    <p:sldId id="300" r:id="rId25"/>
  </p:sldIdLst>
  <p:sldSz cx="9144000" cy="6858000"/>
  <p:notesSz cx="6858000" cy="9144000"/>
  <p:embeddedFontLst>
    <p:embeddedFont>
      <p:font typeface="Gill Sans" panose="020B0502020104020203"/>
      <p:regular r:id="rId29"/>
    </p:embeddedFont>
    <p:embeddedFont>
      <p:font typeface="Verdana" panose="020B0604030504040204"/>
      <p:regular r:id="rId30"/>
    </p:embeddedFont>
    <p:embeddedFont>
      <p:font typeface="Calibri" panose="020F0502020204030204"/>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8" name="Google Shape;178;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4" name="Google Shape;184;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9" name="Google Shape;199;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2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2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7" name="Google Shape;287;p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3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p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3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3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3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3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p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7" name="Google Shape;317;p3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2" name="Google Shape;112;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369"/>
        <p:cNvGrpSpPr/>
        <p:nvPr/>
      </p:nvGrpSpPr>
      <p:grpSpPr>
        <a:xfrm>
          <a:off x="0" y="0"/>
          <a:ext cx="0" cy="0"/>
          <a:chOff x="0" y="0"/>
          <a:chExt cx="0" cy="0"/>
        </a:xfrm>
      </p:grpSpPr>
      <p:sp>
        <p:nvSpPr>
          <p:cNvPr id="370" name="Google Shape;370;p4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p4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p4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7" name="Google Shape;377;p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1" name="Shape 381"/>
        <p:cNvGrpSpPr/>
        <p:nvPr/>
      </p:nvGrpSpPr>
      <p:grpSpPr>
        <a:xfrm>
          <a:off x="0" y="0"/>
          <a:ext cx="0" cy="0"/>
          <a:chOff x="0" y="0"/>
          <a:chExt cx="0" cy="0"/>
        </a:xfrm>
      </p:grpSpPr>
      <p:sp>
        <p:nvSpPr>
          <p:cNvPr id="382" name="Google Shape;382;p4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3" name="Google Shape;383;p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4" name="Google Shape;124;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0" name="Google Shape;130;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0" name="Google Shape;160;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6" name="Google Shape;166;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0" name="Shape 20"/>
        <p:cNvGrpSpPr/>
        <p:nvPr/>
      </p:nvGrpSpPr>
      <p:grpSpPr>
        <a:xfrm>
          <a:off x="0" y="0"/>
          <a:ext cx="0" cy="0"/>
          <a:chOff x="0" y="0"/>
          <a:chExt cx="0" cy="0"/>
        </a:xfrm>
      </p:grpSpPr>
      <p:sp>
        <p:nvSpPr>
          <p:cNvPr id="21" name="Google Shape;21;p47"/>
          <p:cNvSpPr txBox="1"/>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panose="020B0502020104020203"/>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7"/>
          <p:cNvSpPr txBox="1"/>
          <p:nvPr>
            <p:ph type="subTitle" idx="1"/>
          </p:nvPr>
        </p:nvSpPr>
        <p:spPr>
          <a:xfrm>
            <a:off x="1432560" y="1850064"/>
            <a:ext cx="7406640" cy="1752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47"/>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7"/>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
        <p:nvSpPr>
          <p:cNvPr id="26" name="Google Shape;26;p47"/>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27" name="Google Shape;27;p47"/>
          <p:cNvSpPr/>
          <p:nvPr/>
        </p:nvSpPr>
        <p:spPr>
          <a:xfrm>
            <a:off x="1157176" y="1345016"/>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8" name="Shape 88"/>
        <p:cNvGrpSpPr/>
        <p:nvPr/>
      </p:nvGrpSpPr>
      <p:grpSpPr>
        <a:xfrm>
          <a:off x="0" y="0"/>
          <a:ext cx="0" cy="0"/>
          <a:chOff x="0" y="0"/>
          <a:chExt cx="0" cy="0"/>
        </a:xfrm>
      </p:grpSpPr>
      <p:sp>
        <p:nvSpPr>
          <p:cNvPr id="89" name="Google Shape;89;p56"/>
          <p:cNvSpPr txBox="1"/>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56"/>
          <p:cNvSpPr txBox="1"/>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91" name="Google Shape;91;p56"/>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6"/>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6"/>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94" name="Shape 94"/>
        <p:cNvGrpSpPr/>
        <p:nvPr/>
      </p:nvGrpSpPr>
      <p:grpSpPr>
        <a:xfrm>
          <a:off x="0" y="0"/>
          <a:ext cx="0" cy="0"/>
          <a:chOff x="0" y="0"/>
          <a:chExt cx="0" cy="0"/>
        </a:xfrm>
      </p:grpSpPr>
      <p:sp>
        <p:nvSpPr>
          <p:cNvPr id="95" name="Google Shape;95;p57"/>
          <p:cNvSpPr txBox="1"/>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57"/>
          <p:cNvSpPr txBox="1"/>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97" name="Google Shape;97;p57"/>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7"/>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7"/>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8" name="Shape 28"/>
        <p:cNvGrpSpPr/>
        <p:nvPr/>
      </p:nvGrpSpPr>
      <p:grpSpPr>
        <a:xfrm>
          <a:off x="0" y="0"/>
          <a:ext cx="0" cy="0"/>
          <a:chOff x="0" y="0"/>
          <a:chExt cx="0" cy="0"/>
        </a:xfrm>
      </p:grpSpPr>
      <p:sp>
        <p:nvSpPr>
          <p:cNvPr id="29" name="Google Shape;29;p48"/>
          <p:cNvSpPr txBox="1"/>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8"/>
          <p:cNvSpPr txBox="1"/>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31" name="Google Shape;31;p48"/>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8"/>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8"/>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34" name="Shape 34"/>
        <p:cNvGrpSpPr/>
        <p:nvPr/>
      </p:nvGrpSpPr>
      <p:grpSpPr>
        <a:xfrm>
          <a:off x="0" y="0"/>
          <a:ext cx="0" cy="0"/>
          <a:chOff x="0" y="0"/>
          <a:chExt cx="0" cy="0"/>
        </a:xfrm>
      </p:grpSpPr>
      <p:sp>
        <p:nvSpPr>
          <p:cNvPr id="35" name="Google Shape;35;p49"/>
          <p:cNvSpPr/>
          <p:nvPr/>
        </p:nvSpPr>
        <p:spPr>
          <a:xfrm>
            <a:off x="2282890" y="-54"/>
            <a:ext cx="6858000"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36" name="Google Shape;36;p49"/>
          <p:cNvSpPr txBox="1"/>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3000"/>
              </a:lnSpc>
              <a:spcBef>
                <a:spcPts val="0"/>
              </a:spcBef>
              <a:spcAft>
                <a:spcPts val="0"/>
              </a:spcAft>
              <a:buClr>
                <a:srgbClr val="562214"/>
              </a:buClr>
              <a:buSzPts val="4000"/>
              <a:buFont typeface="Gill Sans" panose="020B0502020104020203"/>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9"/>
          <p:cNvSpPr txBox="1"/>
          <p:nvPr>
            <p:ph type="body" idx="1"/>
          </p:nvPr>
        </p:nvSpPr>
        <p:spPr>
          <a:xfrm>
            <a:off x="2578392" y="1066800"/>
            <a:ext cx="6400800" cy="1509712"/>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38" name="Google Shape;38;p49"/>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9"/>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
        <p:nvSpPr>
          <p:cNvPr id="41" name="Google Shape;41;p49"/>
          <p:cNvSpPr/>
          <p:nvPr/>
        </p:nvSpPr>
        <p:spPr>
          <a:xfrm>
            <a:off x="2286000" y="0"/>
            <a:ext cx="76200"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2" name="Google Shape;42;p49"/>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43" name="Google Shape;43;p49"/>
          <p:cNvSpPr/>
          <p:nvPr/>
        </p:nvSpPr>
        <p:spPr>
          <a:xfrm>
            <a:off x="2408064" y="2745870"/>
            <a:ext cx="64008" cy="64008"/>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44" name="Shape 44"/>
        <p:cNvGrpSpPr/>
        <p:nvPr/>
      </p:nvGrpSpPr>
      <p:grpSpPr>
        <a:xfrm>
          <a:off x="0" y="0"/>
          <a:ext cx="0" cy="0"/>
          <a:chOff x="0" y="0"/>
          <a:chExt cx="0" cy="0"/>
        </a:xfrm>
      </p:grpSpPr>
      <p:sp>
        <p:nvSpPr>
          <p:cNvPr id="45" name="Google Shape;45;p50"/>
          <p:cNvSpPr/>
          <p:nvPr/>
        </p:nvSpPr>
        <p:spPr>
          <a:xfrm>
            <a:off x="1014984" y="0"/>
            <a:ext cx="8129016"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46" name="Google Shape;46;p50"/>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
        <p:nvSpPr>
          <p:cNvPr id="49" name="Google Shape;49;p50"/>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0" name="Shape 50"/>
        <p:cNvGrpSpPr/>
        <p:nvPr/>
      </p:nvGrpSpPr>
      <p:grpSpPr>
        <a:xfrm>
          <a:off x="0" y="0"/>
          <a:ext cx="0" cy="0"/>
          <a:chOff x="0" y="0"/>
          <a:chExt cx="0" cy="0"/>
        </a:xfrm>
      </p:grpSpPr>
      <p:sp>
        <p:nvSpPr>
          <p:cNvPr id="51" name="Google Shape;51;p51"/>
          <p:cNvSpPr txBox="1"/>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1"/>
          <p:cNvSpPr txBox="1"/>
          <p:nvPr>
            <p:ph type="body" idx="1"/>
          </p:nvPr>
        </p:nvSpPr>
        <p:spPr>
          <a:xfrm>
            <a:off x="143560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53" name="Google Shape;53;p51"/>
          <p:cNvSpPr txBox="1"/>
          <p:nvPr>
            <p:ph type="body" idx="2"/>
          </p:nvPr>
        </p:nvSpPr>
        <p:spPr>
          <a:xfrm>
            <a:off x="5276088" y="1524000"/>
            <a:ext cx="3657600" cy="466344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54" name="Google Shape;54;p51"/>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1"/>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spTree>
      <p:nvGrpSpPr>
        <p:cNvPr id="57" name="Shape 57"/>
        <p:cNvGrpSpPr/>
        <p:nvPr/>
      </p:nvGrpSpPr>
      <p:grpSpPr>
        <a:xfrm>
          <a:off x="0" y="0"/>
          <a:ext cx="0" cy="0"/>
          <a:chOff x="0" y="0"/>
          <a:chExt cx="0" cy="0"/>
        </a:xfrm>
      </p:grpSpPr>
      <p:sp>
        <p:nvSpPr>
          <p:cNvPr id="58" name="Google Shape;58;p52"/>
          <p:cNvSpPr txBox="1"/>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panose="020B0502020104020203"/>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52"/>
          <p:cNvSpPr txBox="1"/>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60" name="Google Shape;60;p52"/>
          <p:cNvSpPr txBox="1"/>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61" name="Google Shape;61;p52"/>
          <p:cNvSpPr txBox="1"/>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62" name="Google Shape;62;p52"/>
          <p:cNvSpPr txBox="1"/>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63" name="Google Shape;63;p52"/>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2"/>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6" name="Shape 66"/>
        <p:cNvGrpSpPr/>
        <p:nvPr/>
      </p:nvGrpSpPr>
      <p:grpSpPr>
        <a:xfrm>
          <a:off x="0" y="0"/>
          <a:ext cx="0" cy="0"/>
          <a:chOff x="0" y="0"/>
          <a:chExt cx="0" cy="0"/>
        </a:xfrm>
      </p:grpSpPr>
      <p:sp>
        <p:nvSpPr>
          <p:cNvPr id="67" name="Google Shape;67;p53"/>
          <p:cNvSpPr txBox="1"/>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3"/>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3"/>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71" name="Shape 71"/>
        <p:cNvGrpSpPr/>
        <p:nvPr/>
      </p:nvGrpSpPr>
      <p:grpSpPr>
        <a:xfrm>
          <a:off x="0" y="0"/>
          <a:ext cx="0" cy="0"/>
          <a:chOff x="0" y="0"/>
          <a:chExt cx="0" cy="0"/>
        </a:xfrm>
      </p:grpSpPr>
      <p:sp>
        <p:nvSpPr>
          <p:cNvPr id="72" name="Google Shape;72;p54"/>
          <p:cNvSpPr txBox="1"/>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1000"/>
              </a:lnSpc>
              <a:spcBef>
                <a:spcPts val="0"/>
              </a:spcBef>
              <a:spcAft>
                <a:spcPts val="0"/>
              </a:spcAft>
              <a:buClr>
                <a:srgbClr val="562214"/>
              </a:buClr>
              <a:buSzPts val="2200"/>
              <a:buFont typeface="Gill Sans" panose="020B0502020104020203"/>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4"/>
          <p:cNvSpPr txBox="1"/>
          <p:nvPr>
            <p:ph type="body" idx="1"/>
          </p:nvPr>
        </p:nvSpPr>
        <p:spPr>
          <a:xfrm>
            <a:off x="457200" y="1406964"/>
            <a:ext cx="3810000" cy="6985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74" name="Google Shape;74;p54"/>
          <p:cNvSpPr txBox="1"/>
          <p:nvPr>
            <p:ph type="body" idx="2"/>
          </p:nvPr>
        </p:nvSpPr>
        <p:spPr>
          <a:xfrm>
            <a:off x="457200" y="2133600"/>
            <a:ext cx="8153400" cy="3992563"/>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
        <p:nvSpPr>
          <p:cNvPr id="75" name="Google Shape;75;p54"/>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8" name="Shape 78"/>
        <p:cNvGrpSpPr/>
        <p:nvPr/>
      </p:nvGrpSpPr>
      <p:grpSpPr>
        <a:xfrm>
          <a:off x="0" y="0"/>
          <a:ext cx="0" cy="0"/>
          <a:chOff x="0" y="0"/>
          <a:chExt cx="0" cy="0"/>
        </a:xfrm>
      </p:grpSpPr>
      <p:sp>
        <p:nvSpPr>
          <p:cNvPr id="79" name="Google Shape;79;p55"/>
          <p:cNvSpPr txBox="1"/>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panose="020B0502020104020203"/>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5"/>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fld>
            <a:endParaRPr lang="en-IN"/>
          </a:p>
        </p:txBody>
      </p:sp>
      <p:sp>
        <p:nvSpPr>
          <p:cNvPr id="83" name="Google Shape;83;p55"/>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84" name="Google Shape;84;p55"/>
          <p:cNvSpPr/>
          <p:nvPr>
            <p:ph type="pic" idx="2"/>
          </p:nvPr>
        </p:nvSpPr>
        <p:spPr>
          <a:xfrm>
            <a:off x="838200" y="1143003"/>
            <a:ext cx="4419600" cy="3514531"/>
          </a:xfrm>
          <a:prstGeom prst="roundRect">
            <a:avLst>
              <a:gd name="adj" fmla="val 783"/>
            </a:avLst>
          </a:prstGeom>
          <a:solidFill>
            <a:schemeClr val="lt2"/>
          </a:solidFill>
          <a:ln>
            <a:noFill/>
          </a:ln>
        </p:spPr>
      </p:sp>
      <p:sp>
        <p:nvSpPr>
          <p:cNvPr id="85" name="Google Shape;85;p55"/>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6" name="Google Shape;86;p55"/>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87" name="Google Shape;87;p55"/>
          <p:cNvSpPr txBox="1"/>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90000" sy="90000" flip="xy" algn="tl"/>
        </a:blipFill>
        <a:effectLst/>
      </p:bgPr>
    </p:bg>
    <p:spTree>
      <p:nvGrpSpPr>
        <p:cNvPr id="9" name="Shape 9"/>
        <p:cNvGrpSpPr/>
        <p:nvPr/>
      </p:nvGrpSpPr>
      <p:grpSpPr>
        <a:xfrm>
          <a:off x="0" y="0"/>
          <a:ext cx="0" cy="0"/>
          <a:chOff x="0" y="0"/>
          <a:chExt cx="0" cy="0"/>
        </a:xfrm>
      </p:grpSpPr>
      <p:sp>
        <p:nvSpPr>
          <p:cNvPr id="10" name="Google Shape;10;p46"/>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1" name="Google Shape;11;p46"/>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2" name="Google Shape;12;p46"/>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3" name="Google Shape;13;p46"/>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4" name="Google Shape;14;p46"/>
          <p:cNvSpPr txBox="1"/>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panose="020B0502020104020203"/>
              <a:buNone/>
              <a:defRPr sz="4300" b="0" i="0" u="none" strike="noStrike" cap="none">
                <a:solidFill>
                  <a:srgbClr val="562214"/>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6"/>
          <p:cNvSpPr txBox="1"/>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6" name="Google Shape;16;p46"/>
          <p:cNvSpPr txBox="1"/>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7" name="Google Shape;17;p46"/>
          <p:cNvSpPr txBox="1"/>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R="0" lvl="1"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spcBef>
                <a:spcPts val="0"/>
              </a:spcBef>
              <a:spcAft>
                <a:spcPts val="0"/>
              </a:spcAft>
              <a:buSzPts val="1400"/>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8" name="Google Shape;18;p46"/>
          <p:cNvSpPr txBox="1"/>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1pPr>
            <a:lvl2pPr marL="0" marR="0" lvl="1"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2pPr>
            <a:lvl3pPr marL="0" marR="0" lvl="2"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3pPr>
            <a:lvl4pPr marL="0" marR="0" lvl="3"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4pPr>
            <a:lvl5pPr marL="0" marR="0" lvl="4"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5pPr>
            <a:lvl6pPr marL="0" marR="0" lvl="5"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6pPr>
            <a:lvl7pPr marL="0" marR="0" lvl="6"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7pPr>
            <a:lvl8pPr marL="0" marR="0" lvl="7"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8pPr>
            <a:lvl9pPr marL="0" marR="0" lvl="8" indent="0" algn="ctr" rtl="0">
              <a:spcBef>
                <a:spcPts val="0"/>
              </a:spcBef>
              <a:buNone/>
              <a:defRPr sz="1200" b="0" i="0" u="none" strike="noStrike" cap="none">
                <a:solidFill>
                  <a:srgbClr val="B3A787"/>
                </a:solidFill>
                <a:latin typeface="Gill Sans" panose="020B0502020104020203"/>
                <a:ea typeface="Gill Sans" panose="020B0502020104020203"/>
                <a:cs typeface="Gill Sans" panose="020B0502020104020203"/>
                <a:sym typeface="Gill Sans" panose="020B0502020104020203"/>
              </a:defRPr>
            </a:lvl9pPr>
          </a:lstStyle>
          <a:p>
            <a:pPr marL="0" lvl="0" indent="0" algn="ctr" rtl="0">
              <a:spcBef>
                <a:spcPts val="0"/>
              </a:spcBef>
              <a:spcAft>
                <a:spcPts val="0"/>
              </a:spcAft>
              <a:buNone/>
            </a:pPr>
            <a:fld id="{00000000-1234-1234-1234-123412341234}" type="slidenum">
              <a:rPr lang="en-IN"/>
            </a:fld>
            <a:endParaRPr lang="en-IN"/>
          </a:p>
        </p:txBody>
      </p:sp>
      <p:sp>
        <p:nvSpPr>
          <p:cNvPr id="19" name="Google Shape;19;p46"/>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631825" y="3223895"/>
            <a:ext cx="8378190" cy="70866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FF0000"/>
              </a:buClr>
              <a:buSzPts val="2400"/>
              <a:buFont typeface="Times New Roman" panose="02020603050405020304"/>
              <a:buNone/>
            </a:pPr>
            <a:r>
              <a:rPr lang="en-US" sz="2400" b="1">
                <a:solidFill>
                  <a:srgbClr val="FF0000"/>
                </a:solidFill>
              </a:rPr>
              <a:t>WebFuzzer ( Pentesting Tool Made for testing at production) </a:t>
            </a:r>
            <a:endParaRPr lang="en-US" sz="2400" b="1">
              <a:solidFill>
                <a:srgbClr val="FF0000"/>
              </a:solidFill>
            </a:endParaRPr>
          </a:p>
        </p:txBody>
      </p:sp>
      <p:sp>
        <p:nvSpPr>
          <p:cNvPr id="105" name="Google Shape;105;p1"/>
          <p:cNvSpPr txBox="1"/>
          <p:nvPr>
            <p:ph type="subTitle" idx="1"/>
          </p:nvPr>
        </p:nvSpPr>
        <p:spPr>
          <a:xfrm>
            <a:off x="251520" y="4869160"/>
            <a:ext cx="3810000" cy="1800200"/>
          </a:xfrm>
          <a:prstGeom prst="rect">
            <a:avLst/>
          </a:prstGeom>
          <a:gradFill>
            <a:gsLst>
              <a:gs pos="0">
                <a:srgbClr val="DDF4C4"/>
              </a:gs>
              <a:gs pos="50000">
                <a:srgbClr val="D8F1B7"/>
              </a:gs>
              <a:gs pos="97000">
                <a:srgbClr val="CBEF9F"/>
              </a:gs>
              <a:gs pos="100000">
                <a:srgbClr val="CBF194"/>
              </a:gs>
            </a:gsLst>
            <a:path path="circle">
              <a:fillToRect l="50000" t="50000" r="50000" b="50000"/>
            </a:path>
            <a:tileRect/>
          </a:gradFill>
          <a:ln w="9525" cap="flat" cmpd="sng">
            <a:solidFill>
              <a:schemeClr val="accent4"/>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0" rIns="91425" bIns="45700" anchor="t" anchorCtr="0">
            <a:noAutofit/>
          </a:bodyPr>
          <a:lstStyle/>
          <a:p>
            <a:pPr marL="27305" lvl="0" indent="0" algn="ctr" rtl="0">
              <a:lnSpc>
                <a:spcPct val="100000"/>
              </a:lnSpc>
              <a:spcBef>
                <a:spcPts val="0"/>
              </a:spcBef>
              <a:spcAft>
                <a:spcPts val="0"/>
              </a:spcAft>
              <a:buSzPts val="1440"/>
              <a:buNone/>
            </a:pPr>
            <a:r>
              <a:rPr lang="en-IN"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Presented</a:t>
            </a:r>
            <a:endParaRPr lang="en-IN"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27305" lvl="0" indent="0" algn="ctr" rtl="0">
              <a:lnSpc>
                <a:spcPct val="100000"/>
              </a:lnSpc>
              <a:spcBef>
                <a:spcPts val="600"/>
              </a:spcBef>
              <a:spcAft>
                <a:spcPts val="0"/>
              </a:spcAft>
              <a:buSzPts val="1440"/>
              <a:buNone/>
            </a:pPr>
            <a:r>
              <a:rPr lang="en-IN"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 by</a:t>
            </a:r>
            <a:endParaRPr lang="en-IN"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484505" lvl="1" indent="457200" algn="l" rtl="0">
              <a:lnSpc>
                <a:spcPct val="100000"/>
              </a:lnSpc>
              <a:spcBef>
                <a:spcPts val="600"/>
              </a:spcBef>
              <a:spcAft>
                <a:spcPts val="0"/>
              </a:spcAft>
              <a:buSzPts val="1120"/>
              <a:buNone/>
            </a:pPr>
            <a:r>
              <a:rPr lang="en-US" sz="1400">
                <a:latin typeface="Times New Roman" panose="02020603050405020304"/>
                <a:ea typeface="Times New Roman" panose="02020603050405020304"/>
                <a:cs typeface="Times New Roman" panose="02020603050405020304"/>
                <a:sym typeface="Times New Roman" panose="02020603050405020304"/>
              </a:rPr>
              <a:t>T.S VISHNU</a:t>
            </a:r>
            <a:endParaRPr lang="en-US" sz="1400">
              <a:latin typeface="Times New Roman" panose="02020603050405020304"/>
              <a:ea typeface="Times New Roman" panose="02020603050405020304"/>
              <a:cs typeface="Times New Roman" panose="02020603050405020304"/>
              <a:sym typeface="Times New Roman" panose="02020603050405020304"/>
            </a:endParaRPr>
          </a:p>
          <a:p>
            <a:pPr marL="484505" lvl="1" indent="457200" algn="l" rtl="0">
              <a:lnSpc>
                <a:spcPct val="100000"/>
              </a:lnSpc>
              <a:spcBef>
                <a:spcPts val="600"/>
              </a:spcBef>
              <a:spcAft>
                <a:spcPts val="0"/>
              </a:spcAft>
              <a:buSzPts val="1120"/>
              <a:buNone/>
            </a:pPr>
            <a:endParaRPr lang="en-US" sz="1400">
              <a:latin typeface="Times New Roman" panose="02020603050405020304"/>
              <a:ea typeface="Times New Roman" panose="02020603050405020304"/>
              <a:cs typeface="Times New Roman" panose="02020603050405020304"/>
              <a:sym typeface="Times New Roman" panose="02020603050405020304"/>
            </a:endParaRPr>
          </a:p>
          <a:p>
            <a:pPr marL="484505" lvl="1" indent="457200" algn="l" rtl="0">
              <a:lnSpc>
                <a:spcPct val="100000"/>
              </a:lnSpc>
              <a:spcBef>
                <a:spcPts val="600"/>
              </a:spcBef>
              <a:spcAft>
                <a:spcPts val="0"/>
              </a:spcAft>
              <a:buSzPts val="1120"/>
              <a:buNone/>
            </a:pPr>
            <a:r>
              <a:rPr lang="en-US" sz="1400">
                <a:latin typeface="Times New Roman" panose="02020603050405020304"/>
                <a:ea typeface="Times New Roman" panose="02020603050405020304"/>
                <a:cs typeface="Times New Roman" panose="02020603050405020304"/>
                <a:sym typeface="Times New Roman" panose="02020603050405020304"/>
              </a:rPr>
              <a:t>K. YUGENDAR	</a:t>
            </a:r>
            <a:endParaRPr lang="en-US"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106" name="Google Shape;106;p1"/>
          <p:cNvSpPr txBox="1"/>
          <p:nvPr/>
        </p:nvSpPr>
        <p:spPr>
          <a:xfrm>
            <a:off x="1371600" y="609600"/>
            <a:ext cx="7162800" cy="92333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sng"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ENGINEERING(CYBER SECURITY)</a:t>
            </a:r>
            <a:endParaRPr sz="1800" b="1" i="0" u="sng"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endParaRPr>
          </a:p>
        </p:txBody>
      </p:sp>
      <p:sp>
        <p:nvSpPr>
          <p:cNvPr id="107" name="Google Shape;107;p1"/>
          <p:cNvSpPr txBox="1"/>
          <p:nvPr/>
        </p:nvSpPr>
        <p:spPr>
          <a:xfrm>
            <a:off x="2586103" y="1907540"/>
            <a:ext cx="4002121" cy="643890"/>
          </a:xfrm>
          <a:prstGeom prst="rect">
            <a:avLst/>
          </a:prstGeom>
          <a:gradFill>
            <a:gsLst>
              <a:gs pos="0">
                <a:srgbClr val="DDF4C4"/>
              </a:gs>
              <a:gs pos="50000">
                <a:srgbClr val="D8F1B7"/>
              </a:gs>
              <a:gs pos="97000">
                <a:srgbClr val="CBEF9F"/>
              </a:gs>
              <a:gs pos="100000">
                <a:srgbClr val="CBF194"/>
              </a:gs>
            </a:gsLst>
            <a:path path="circle">
              <a:fillToRect l="50000" t="50000" r="50000" b="50000"/>
            </a:path>
            <a:tileRect/>
          </a:gradFill>
          <a:ln w="9525" cap="flat" cmpd="sng">
            <a:solidFill>
              <a:schemeClr val="accent4"/>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DOMAIN :  CYBERSECURITY AND </a:t>
            </a:r>
            <a:r>
              <a:rPr lang="en-US" alt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PENTESTING </a:t>
            </a:r>
            <a:endParaRPr lang="en-US" alt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8" name="Google Shape;108;p1"/>
          <p:cNvSpPr/>
          <p:nvPr/>
        </p:nvSpPr>
        <p:spPr>
          <a:xfrm>
            <a:off x="4860032" y="4915034"/>
            <a:ext cx="3880048" cy="920750"/>
          </a:xfrm>
          <a:prstGeom prst="rect">
            <a:avLst/>
          </a:prstGeom>
          <a:gradFill>
            <a:gsLst>
              <a:gs pos="0">
                <a:srgbClr val="DDF4C4"/>
              </a:gs>
              <a:gs pos="50000">
                <a:srgbClr val="D8F1B7"/>
              </a:gs>
              <a:gs pos="97000">
                <a:srgbClr val="CBEF9F"/>
              </a:gs>
              <a:gs pos="100000">
                <a:srgbClr val="CBF194"/>
              </a:gs>
            </a:gsLst>
            <a:path path="circle">
              <a:fillToRect l="50000" t="50000" r="50000" b="50000"/>
            </a:path>
            <a:tileRect/>
          </a:gradFill>
          <a:ln w="9525" cap="flat" cmpd="sng">
            <a:solidFill>
              <a:schemeClr val="accent4"/>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PRESENTED TO</a:t>
            </a:r>
            <a:r>
              <a:rPr 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lang="en-IN" sz="1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 V. VINOTH KUMAR SIR</a:t>
            </a:r>
            <a:endParaRPr sz="1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1"/>
          <p:cNvSpPr txBox="1"/>
          <p:nvPr/>
        </p:nvSpPr>
        <p:spPr>
          <a:xfrm>
            <a:off x="3563888" y="4293096"/>
            <a:ext cx="1944216" cy="335915"/>
          </a:xfrm>
          <a:prstGeom prst="rect">
            <a:avLst/>
          </a:prstGeom>
          <a:gradFill>
            <a:gsLst>
              <a:gs pos="0">
                <a:srgbClr val="DDF4C4"/>
              </a:gs>
              <a:gs pos="50000">
                <a:srgbClr val="D8F1B7"/>
              </a:gs>
              <a:gs pos="97000">
                <a:srgbClr val="CBEF9F"/>
              </a:gs>
              <a:gs pos="100000">
                <a:srgbClr val="CBF194"/>
              </a:gs>
            </a:gsLst>
            <a:path path="circle">
              <a:fillToRect l="50000" t="50000" r="50000" b="50000"/>
            </a:path>
            <a:tileRect/>
          </a:gradFill>
          <a:ln w="9525" cap="flat" cmpd="sng">
            <a:solidFill>
              <a:schemeClr val="accent4"/>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PD LAB 4</a:t>
            </a:r>
            <a:endParaRPr lang="en-US" sz="16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371600" y="274638"/>
            <a:ext cx="7562088" cy="792162"/>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ADVANTAGES</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1" name="Google Shape;181;p13"/>
          <p:cNvSpPr txBox="1"/>
          <p:nvPr>
            <p:ph type="body" idx="1"/>
          </p:nvPr>
        </p:nvSpPr>
        <p:spPr>
          <a:xfrm>
            <a:off x="1371600" y="1752600"/>
            <a:ext cx="7498080" cy="4495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lnSpcReduction="20000"/>
          </a:bodyPr>
          <a:lstStyle/>
          <a:p>
            <a:pPr marL="82550" lvl="0" indent="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Multi-Layered Fuzzing</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Tests directories, subdomains, API endpoints, URL parameters, virtual hosts, and custom payloads to ensure maximum coverage.</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 AI-Assisted Learning (Future Scope)</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Uses machine learning to adapt and improve fuzzing strategies based on previous scans.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 Dynamic Payload Generation</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Instead of relying only on predefined wordlists, it will generate payloads dynamically based on the application's response patterns.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Fast &amp; Efficient Scanning </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Implements optimized brute-force techniques with rate-limiting and concurrency control to avoid overloading the target server.</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Exploit Validation (Future Scope)</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Goes beyond just identifying vulnerabilities and safely tests if they can be exploited.</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1066800" y="274638"/>
            <a:ext cx="8001000"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WebFuzzer Description</a:t>
            </a:r>
            <a:endPar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4"/>
          <p:cNvSpPr txBox="1"/>
          <p:nvPr>
            <p:ph type="body" idx="1"/>
          </p:nvPr>
        </p:nvSpPr>
        <p:spPr>
          <a:xfrm>
            <a:off x="1066800" y="1524000"/>
            <a:ext cx="8001000" cy="5181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fontScale="60000"/>
          </a:bodyPr>
          <a:lstStyle/>
          <a:p>
            <a:pPr marL="82550" lvl="0" indent="0" algn="l" rtl="0">
              <a:lnSpc>
                <a:spcPct val="100000"/>
              </a:lnSpc>
              <a:spcBef>
                <a:spcPts val="0"/>
              </a:spcBef>
              <a:spcAft>
                <a:spcPts val="0"/>
              </a:spcAft>
              <a:buSzPts val="1440"/>
              <a:buNone/>
            </a:pPr>
            <a:endParaRPr lang="en-US" alt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440"/>
              <a:buNone/>
            </a:pPr>
            <a:endParaRPr lang="en-US" altLang="en-US" sz="18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440"/>
              <a:buNone/>
            </a:pPr>
            <a:r>
              <a:rPr lang="en-US" altLang="en-US" sz="4400">
                <a:solidFill>
                  <a:srgbClr val="FF0000"/>
                </a:solidFill>
                <a:latin typeface="Times New Roman" panose="02020603050405020304"/>
                <a:ea typeface="Times New Roman" panose="02020603050405020304"/>
                <a:cs typeface="Times New Roman" panose="02020603050405020304"/>
                <a:sym typeface="Times New Roman" panose="02020603050405020304"/>
              </a:rPr>
              <a:t>Our proposed Web Application Fuzzer is a powerful security testing tool designed to intelligently identify and analyze vulnerabilities in web applications. Unlike traditional fuzzers, it performs multi-layered fuzzing across directories, subdomains, API endpoints, virtual hosts, and URL parameters, ensuring comprehensive security coverage. It integrates dynamic payload generation, AI-assisted learning (future scope), and exploit validation to minimize false positives and provide actionable insights</a:t>
            </a:r>
            <a:endParaRPr lang="en-US" altLang="en-US" sz="44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0" name="Shape 200"/>
        <p:cNvGrpSpPr/>
        <p:nvPr/>
      </p:nvGrpSpPr>
      <p:grpSpPr>
        <a:xfrm>
          <a:off x="0" y="0"/>
          <a:ext cx="0" cy="0"/>
          <a:chOff x="0" y="0"/>
          <a:chExt cx="0" cy="0"/>
        </a:xfrm>
      </p:grpSpPr>
      <p:sp>
        <p:nvSpPr>
          <p:cNvPr id="201" name="Google Shape;201;p16"/>
          <p:cNvSpPr txBox="1"/>
          <p:nvPr>
            <p:ph type="title"/>
          </p:nvPr>
        </p:nvSpPr>
        <p:spPr>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t" anchorCtr="0">
            <a:normAutofit/>
          </a:bodyPr>
          <a:lstStyle/>
          <a:p>
            <a:pPr marL="0" lvl="0" indent="0" algn="ctr" rtl="0">
              <a:lnSpc>
                <a:spcPct val="161000"/>
              </a:lnSpc>
              <a:spcBef>
                <a:spcPts val="0"/>
              </a:spcBef>
              <a:spcAft>
                <a:spcPts val="0"/>
              </a:spcAft>
              <a:buClr>
                <a:srgbClr val="FF0000"/>
              </a:buClr>
              <a:buSzPts val="2800"/>
              <a:buFont typeface="Times New Roman" panose="02020603050405020304"/>
              <a:buNone/>
            </a:pPr>
            <a:r>
              <a:rPr lang="en-IN" sz="2800" u="sng">
                <a:solidFill>
                  <a:srgbClr val="FF0000"/>
                </a:solidFill>
                <a:latin typeface="Times New Roman" panose="02020603050405020304"/>
                <a:ea typeface="Times New Roman" panose="02020603050405020304"/>
                <a:cs typeface="Times New Roman" panose="02020603050405020304"/>
                <a:sym typeface="Times New Roman" panose="02020603050405020304"/>
              </a:rPr>
              <a:t>MODULES </a:t>
            </a:r>
            <a:endParaRPr sz="2800"/>
          </a:p>
        </p:txBody>
      </p:sp>
      <p:sp>
        <p:nvSpPr>
          <p:cNvPr id="2" name="Text Placeholder 1"/>
          <p:cNvSpPr/>
          <p:nvPr>
            <p:ph type="body" idx="1"/>
          </p:nvPr>
        </p:nvSpPr>
        <p:spPr/>
        <p:txBody>
          <a:bodyPr>
            <a:normAutofit lnSpcReduction="20000"/>
          </a:bodyPr>
          <a:p>
            <a:pPr marL="137160" indent="0">
              <a:buNone/>
            </a:pPr>
            <a:endParaRPr lang="en-US" altLang="en-US" sz="2000"/>
          </a:p>
          <a:p>
            <a:r>
              <a:rPr lang="en-US" altLang="en-US" sz="2000"/>
              <a:t>fuzzer.py – The main script that orchestrates different fuzzing modules.</a:t>
            </a:r>
            <a:endParaRPr lang="en-US" altLang="en-US" sz="2000"/>
          </a:p>
          <a:p>
            <a:endParaRPr lang="en-US" altLang="en-US" sz="2000"/>
          </a:p>
          <a:p>
            <a:r>
              <a:rPr lang="en-US" altLang="en-US" sz="2000"/>
              <a:t>directories_fuzzer.py – Handles directory and file enumeration.</a:t>
            </a:r>
            <a:endParaRPr lang="en-US" altLang="en-US" sz="2000"/>
          </a:p>
          <a:p>
            <a:endParaRPr lang="en-US" altLang="en-US" sz="2000"/>
          </a:p>
          <a:p>
            <a:r>
              <a:rPr lang="en-US" altLang="en-US" sz="2000"/>
              <a:t>vhosts_fuzzer.py – Identifies virtual hosts via Host header fuzzing.</a:t>
            </a:r>
            <a:endParaRPr lang="en-US" altLang="en-US" sz="2000"/>
          </a:p>
          <a:p>
            <a:endParaRPr lang="en-US" altLang="en-US" sz="2000"/>
          </a:p>
          <a:p>
            <a:r>
              <a:rPr lang="en-US" altLang="en-US" sz="2000"/>
              <a:t>api_fuzzer.py – Detects hidden API endpoints.</a:t>
            </a:r>
            <a:endParaRPr lang="en-US" altLang="en-US" sz="2000"/>
          </a:p>
          <a:p>
            <a:endParaRPr lang="en-US" altLang="en-US" sz="2000"/>
          </a:p>
          <a:p>
            <a:r>
              <a:rPr lang="en-US" altLang="en-US" sz="2000"/>
              <a:t>parameters_fuzzer.py – Fuzzes URL parameters for vulnerabilities.</a:t>
            </a:r>
            <a:endParaRPr lang="en-US" altLang="en-US" sz="2000"/>
          </a:p>
          <a:p>
            <a:endParaRPr lang="en-US" altLang="en-US" sz="2000"/>
          </a:p>
          <a:p>
            <a:r>
              <a:rPr lang="en-US" altLang="en-US" sz="2000"/>
              <a:t>subdomain_fuzzer.py – Discovers subdomains through brute-force and DNS enumeration</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27"/>
          <p:cNvSpPr txBox="1"/>
          <p:nvPr>
            <p:ph type="title"/>
          </p:nvPr>
        </p:nvSpPr>
        <p:spPr>
          <a:xfrm>
            <a:off x="1219200" y="274638"/>
            <a:ext cx="77144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SOFTWARE SCREENSHOTS</a:t>
            </a:r>
            <a:endParaRPr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4" name="Google Shape;274;p27"/>
          <p:cNvSpPr txBox="1"/>
          <p:nvPr>
            <p:ph type="body" idx="1"/>
          </p:nvPr>
        </p:nvSpPr>
        <p:spPr>
          <a:xfrm>
            <a:off x="1219200" y="1524000"/>
            <a:ext cx="7714488" cy="5181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365760" lvl="0" indent="-283210" algn="l" rtl="0">
              <a:lnSpc>
                <a:spcPct val="100000"/>
              </a:lnSpc>
              <a:spcBef>
                <a:spcPts val="0"/>
              </a:spcBef>
              <a:spcAft>
                <a:spcPts val="0"/>
              </a:spcAft>
              <a:buSzPts val="1920"/>
              <a:buChar char="⚫"/>
            </a:pPr>
            <a:endParaRPr sz="24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p:cNvPicPr>
            <a:picLocks noChangeAspect="1"/>
          </p:cNvPicPr>
          <p:nvPr/>
        </p:nvPicPr>
        <p:blipFill>
          <a:blip r:embed="rId1"/>
          <a:srcRect l="-59439" t="-45696" r="-41792" b="-18354"/>
          <a:stretch>
            <a:fillRect/>
          </a:stretch>
        </p:blipFill>
        <p:spPr>
          <a:xfrm>
            <a:off x="-2743200" y="-685800"/>
            <a:ext cx="14630400" cy="822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1188720" y="274638"/>
            <a:ext cx="7574280"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SOFTWARE SCRE</a:t>
            </a:r>
            <a:r>
              <a:rPr lang="en-US" alt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E</a:t>
            </a: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NSHOTS</a:t>
            </a:r>
            <a:endParaRPr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82" name="Google Shape;282;p28"/>
          <p:cNvSpPr txBox="1"/>
          <p:nvPr>
            <p:ph type="body" idx="1"/>
          </p:nvPr>
        </p:nvSpPr>
        <p:spPr>
          <a:xfrm>
            <a:off x="1295400" y="1752600"/>
            <a:ext cx="7498080" cy="4800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82550" lvl="0" indent="0" algn="l" rtl="0">
              <a:lnSpc>
                <a:spcPct val="100000"/>
              </a:lnSpc>
              <a:spcBef>
                <a:spcPts val="600"/>
              </a:spcBef>
              <a:spcAft>
                <a:spcPts val="0"/>
              </a:spcAft>
              <a:buSzPts val="2560"/>
              <a:buNone/>
            </a:pPr>
            <a:br>
              <a:rPr lang="en-IN">
                <a:solidFill>
                  <a:schemeClr val="dk1"/>
                </a:solidFill>
                <a:latin typeface="Gill Sans" panose="020B0502020104020203"/>
                <a:ea typeface="Gill Sans" panose="020B0502020104020203"/>
                <a:cs typeface="Gill Sans" panose="020B0502020104020203"/>
                <a:sym typeface="Gill Sans" panose="020B0502020104020203"/>
              </a:rPr>
            </a:br>
            <a:endParaRPr lang="en-IN">
              <a:solidFill>
                <a:schemeClr val="dk1"/>
              </a:solidFill>
              <a:latin typeface="Gill Sans" panose="020B0502020104020203"/>
              <a:ea typeface="Gill Sans" panose="020B0502020104020203"/>
              <a:cs typeface="Gill Sans" panose="020B0502020104020203"/>
              <a:sym typeface="Gill Sans" panose="020B0502020104020203"/>
            </a:endParaRPr>
          </a:p>
        </p:txBody>
      </p:sp>
      <p:pic>
        <p:nvPicPr>
          <p:cNvPr id="2" name="Picture 1"/>
          <p:cNvPicPr>
            <a:picLocks noChangeAspect="1"/>
          </p:cNvPicPr>
          <p:nvPr/>
        </p:nvPicPr>
        <p:blipFill>
          <a:blip r:embed="rId1"/>
          <a:srcRect l="-369" b="386"/>
          <a:stretch>
            <a:fillRect/>
          </a:stretch>
        </p:blipFill>
        <p:spPr>
          <a:xfrm>
            <a:off x="1462405" y="2451735"/>
            <a:ext cx="7171055" cy="4003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1143000" y="304800"/>
            <a:ext cx="77906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PROGRAM-1</a:t>
            </a:r>
            <a:endParaRPr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90" name="Google Shape;290;p29"/>
          <p:cNvSpPr txBox="1"/>
          <p:nvPr>
            <p:ph type="body" idx="1"/>
          </p:nvPr>
        </p:nvSpPr>
        <p:spPr>
          <a:xfrm>
            <a:off x="1143000" y="1524000"/>
            <a:ext cx="7790688" cy="51054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fontScale="50000"/>
          </a:bodyPr>
          <a:lstStyle/>
          <a:p>
            <a:pPr marL="82550" lvl="0" indent="0" algn="l" rtl="0">
              <a:lnSpc>
                <a:spcPct val="100000"/>
              </a:lnSpc>
              <a:spcBef>
                <a:spcPts val="0"/>
              </a:spcBef>
              <a:spcAft>
                <a:spcPts val="0"/>
              </a:spcAft>
              <a:buSzPts val="2080"/>
              <a:buNone/>
            </a:pPr>
            <a:r>
              <a:rPr lang="en-US" altLang="en-US">
                <a:solidFill>
                  <a:srgbClr val="FF0000"/>
                </a:solidFill>
              </a:rPr>
              <a:t>from directories_fuzzer import fuzz_directories</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from vhosts_fuzzer import fuzz_vhosts</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from api_fuzzer import fuzz_api_endpoints</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from parameters_fuzzer import fuzz_parameters</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from subdomain_fuzzer import fuzz_subdomains</a:t>
            </a:r>
            <a:endParaRPr lang="en-US" altLang="en-US">
              <a:solidFill>
                <a:srgbClr val="FF0000"/>
              </a:solidFill>
            </a:endParaRPr>
          </a:p>
          <a:p>
            <a:pPr marL="82550" lvl="0" indent="0" algn="l" rtl="0">
              <a:lnSpc>
                <a:spcPct val="100000"/>
              </a:lnSpc>
              <a:spcBef>
                <a:spcPts val="0"/>
              </a:spcBef>
              <a:spcAft>
                <a:spcPts val="0"/>
              </a:spcAft>
              <a:buSzPts val="2080"/>
              <a:buNone/>
            </a:pP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def main():</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target_url = input("Enter the target URL (e.g., http://example.com): ").strip()</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print("\n[*] Starting Web Application Fuzzer...\n")</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fuzz_directories(target_url)</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fuzz_vhosts(target_url)</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fuzz_api_endpoints(target_url)</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fuzz_parameters(target_url)</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fuzz_subdomains(target_url)</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print("\n[*] Fuzzing Completed. Check 'reports/' for results.")</a:t>
            </a:r>
            <a:endParaRPr lang="en-US" altLang="en-US">
              <a:solidFill>
                <a:srgbClr val="FF0000"/>
              </a:solidFill>
            </a:endParaRPr>
          </a:p>
          <a:p>
            <a:pPr marL="82550" lvl="0" indent="0" algn="l" rtl="0">
              <a:lnSpc>
                <a:spcPct val="100000"/>
              </a:lnSpc>
              <a:spcBef>
                <a:spcPts val="0"/>
              </a:spcBef>
              <a:spcAft>
                <a:spcPts val="0"/>
              </a:spcAft>
              <a:buSzPts val="2080"/>
              <a:buNone/>
            </a:pP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if __name__ == "__main__":</a:t>
            </a:r>
            <a:endParaRPr lang="en-US" altLang="en-US">
              <a:solidFill>
                <a:srgbClr val="FF0000"/>
              </a:solidFill>
            </a:endParaRPr>
          </a:p>
          <a:p>
            <a:pPr marL="82550" lvl="0" indent="0" algn="l" rtl="0">
              <a:lnSpc>
                <a:spcPct val="100000"/>
              </a:lnSpc>
              <a:spcBef>
                <a:spcPts val="0"/>
              </a:spcBef>
              <a:spcAft>
                <a:spcPts val="0"/>
              </a:spcAft>
              <a:buSzPts val="2080"/>
              <a:buNone/>
            </a:pPr>
            <a:r>
              <a:rPr lang="en-US" altLang="en-US">
                <a:solidFill>
                  <a:srgbClr val="FF0000"/>
                </a:solidFill>
              </a:rPr>
              <a:t>    main()</a:t>
            </a:r>
            <a:endParaRPr lang="en-US" altLang="en-US">
              <a:solidFill>
                <a:srgbClr val="FF0000"/>
              </a:solidFill>
            </a:endParaRPr>
          </a:p>
          <a:p>
            <a:pPr marL="82550" lvl="0" indent="0" algn="l" rtl="0">
              <a:lnSpc>
                <a:spcPct val="100000"/>
              </a:lnSpc>
              <a:spcBef>
                <a:spcPts val="0"/>
              </a:spcBef>
              <a:spcAft>
                <a:spcPts val="0"/>
              </a:spcAft>
              <a:buSzPts val="2080"/>
              <a:buNone/>
            </a:pPr>
            <a:endParaRPr lang="en-US" altLang="en-US">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31"/>
          <p:cNvSpPr txBox="1"/>
          <p:nvPr>
            <p:ph type="title"/>
          </p:nvPr>
        </p:nvSpPr>
        <p:spPr>
          <a:xfrm>
            <a:off x="1066800" y="274638"/>
            <a:ext cx="7924800" cy="1096962"/>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PROGRAM-1</a:t>
            </a:r>
            <a:endParaRPr sz="2800"/>
          </a:p>
        </p:txBody>
      </p:sp>
      <p:sp>
        <p:nvSpPr>
          <p:cNvPr id="302" name="Google Shape;302;p31"/>
          <p:cNvSpPr txBox="1"/>
          <p:nvPr>
            <p:ph type="body" idx="1"/>
          </p:nvPr>
        </p:nvSpPr>
        <p:spPr>
          <a:xfrm>
            <a:off x="1124712" y="1524000"/>
            <a:ext cx="7866888" cy="5181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fontScale="25000"/>
          </a:bodyPr>
          <a:lstStyle/>
          <a:p>
            <a:pPr marL="365760" lvl="0" indent="-133350" algn="l" rtl="0">
              <a:lnSpc>
                <a:spcPct val="100000"/>
              </a:lnSpc>
              <a:spcBef>
                <a:spcPts val="600"/>
              </a:spcBef>
              <a:spcAft>
                <a:spcPts val="0"/>
              </a:spcAft>
              <a:buSzPct val="80000"/>
              <a:buNone/>
            </a:pPr>
            <a:r>
              <a:rPr lang="en-US" altLang="en-US">
                <a:solidFill>
                  <a:srgbClr val="FF0000"/>
                </a:solidFill>
              </a:rPr>
              <a:t>import requests</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import time</a:t>
            </a:r>
            <a:endParaRPr lang="en-US" altLang="en-US">
              <a:solidFill>
                <a:srgbClr val="FF0000"/>
              </a:solidFill>
            </a:endParaRPr>
          </a:p>
          <a:p>
            <a:pPr marL="365760" lvl="0" indent="-133350" algn="l" rtl="0">
              <a:lnSpc>
                <a:spcPct val="100000"/>
              </a:lnSpc>
              <a:spcBef>
                <a:spcPts val="600"/>
              </a:spcBef>
              <a:spcAft>
                <a:spcPts val="0"/>
              </a:spcAft>
              <a:buSzPct val="80000"/>
              <a:buNone/>
            </a:pP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def fuzz_directories(target_url, wordlist="wordlists/directories.txt"):</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print(f"[*] Fuzzing Directories for {target_url}")</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try:</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with open(wordlist, "r") as file:</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directories = file.read().splitlines()</a:t>
            </a:r>
            <a:endParaRPr lang="en-US" altLang="en-US">
              <a:solidFill>
                <a:srgbClr val="FF0000"/>
              </a:solidFill>
            </a:endParaRPr>
          </a:p>
          <a:p>
            <a:pPr marL="365760" lvl="0" indent="-133350" algn="l" rtl="0">
              <a:lnSpc>
                <a:spcPct val="100000"/>
              </a:lnSpc>
              <a:spcBef>
                <a:spcPts val="600"/>
              </a:spcBef>
              <a:spcAft>
                <a:spcPts val="0"/>
              </a:spcAft>
              <a:buSzPct val="80000"/>
              <a:buNone/>
            </a:pP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with open("reports/directories_report.txt", "w") as report:</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for directory in directories:</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url = f"{target_url}/{directory}"</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try:</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start_time = time.time()</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response = requests.get(url, timeout=2)</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elapsed_time = round(time.time() - start_time, 3)</a:t>
            </a:r>
            <a:endParaRPr lang="en-US" altLang="en-US">
              <a:solidFill>
                <a:srgbClr val="FF0000"/>
              </a:solidFill>
            </a:endParaRPr>
          </a:p>
          <a:p>
            <a:pPr marL="365760" lvl="0" indent="-133350" algn="l" rtl="0">
              <a:lnSpc>
                <a:spcPct val="100000"/>
              </a:lnSpc>
              <a:spcBef>
                <a:spcPts val="600"/>
              </a:spcBef>
              <a:spcAft>
                <a:spcPts val="0"/>
              </a:spcAft>
              <a:buSzPct val="80000"/>
              <a:buNone/>
            </a:pP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status_message = response.reason  </a:t>
            </a: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log_entry = f"{url}\t{response.status_code}\t{status_message}\t{elapsed_time}s"</a:t>
            </a:r>
            <a:endParaRPr lang="en-US" altLang="en-US">
              <a:solidFill>
                <a:srgbClr val="FF0000"/>
              </a:solidFill>
            </a:endParaRPr>
          </a:p>
          <a:p>
            <a:pPr marL="365760" lvl="0" indent="-133350" algn="l" rtl="0">
              <a:lnSpc>
                <a:spcPct val="100000"/>
              </a:lnSpc>
              <a:spcBef>
                <a:spcPts val="600"/>
              </a:spcBef>
              <a:spcAft>
                <a:spcPts val="0"/>
              </a:spcAft>
              <a:buSzPct val="80000"/>
              <a:buNone/>
            </a:pPr>
            <a:endParaRPr lang="en-US" altLang="en-US">
              <a:solidFill>
                <a:srgbClr val="FF0000"/>
              </a:solidFill>
            </a:endParaRPr>
          </a:p>
          <a:p>
            <a:pPr marL="365760" lvl="0" indent="-133350" algn="l" rtl="0">
              <a:lnSpc>
                <a:spcPct val="100000"/>
              </a:lnSpc>
              <a:spcBef>
                <a:spcPts val="600"/>
              </a:spcBef>
              <a:spcAft>
                <a:spcPts val="0"/>
              </a:spcAft>
              <a:buSzPct val="80000"/>
              <a:buNone/>
            </a:pPr>
            <a:r>
              <a:rPr lang="en-US" altLang="en-US">
                <a:solidFill>
                  <a:srgbClr val="FF0000"/>
                </a:solidFill>
              </a:rPr>
              <a:t>                   </a:t>
            </a:r>
            <a:endParaRPr lang="en-US" alt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1143000" y="274638"/>
            <a:ext cx="77906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PROGRAM-1</a:t>
            </a:r>
            <a:endParaRPr sz="2800"/>
          </a:p>
        </p:txBody>
      </p:sp>
      <p:sp>
        <p:nvSpPr>
          <p:cNvPr id="308" name="Google Shape;308;p32"/>
          <p:cNvSpPr txBox="1"/>
          <p:nvPr>
            <p:ph type="body" idx="1"/>
          </p:nvPr>
        </p:nvSpPr>
        <p:spPr>
          <a:xfrm>
            <a:off x="1143000" y="1524000"/>
            <a:ext cx="7638288" cy="5181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365760" lvl="0" indent="-133350" algn="l" rtl="0">
              <a:lnSpc>
                <a:spcPct val="100000"/>
              </a:lnSpc>
              <a:spcBef>
                <a:spcPts val="600"/>
              </a:spcBef>
              <a:spcAft>
                <a:spcPts val="0"/>
              </a:spcAft>
              <a:buSzPct val="80000"/>
              <a:buNone/>
            </a:pPr>
            <a:r>
              <a:rPr lang="en-US" altLang="en-US" sz="2000">
                <a:solidFill>
                  <a:srgbClr val="FF0000"/>
                </a:solidFill>
                <a:sym typeface="+mn-ea"/>
              </a:rPr>
              <a:t> print(log_entry)</a:t>
            </a: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report.write(log_entry + "\n")</a:t>
            </a:r>
            <a:endParaRPr lang="en-US" altLang="en-US" sz="2000">
              <a:solidFill>
                <a:srgbClr val="FF0000"/>
              </a:solidFill>
            </a:endParaRPr>
          </a:p>
          <a:p>
            <a:pPr marL="365760" lvl="0" indent="-133350" algn="l" rtl="0">
              <a:lnSpc>
                <a:spcPct val="100000"/>
              </a:lnSpc>
              <a:spcBef>
                <a:spcPts val="600"/>
              </a:spcBef>
              <a:spcAft>
                <a:spcPts val="0"/>
              </a:spcAft>
              <a:buSzPct val="80000"/>
              <a:buNone/>
            </a:pP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except requests.exceptions.Timeout:</a:t>
            </a: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print(f"[!] Timeout: {url}")</a:t>
            </a: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except requests.exceptions.RequestException as e:</a:t>
            </a: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print(f"[X] Error: {url} - {e}")</a:t>
            </a:r>
            <a:endParaRPr lang="en-US" altLang="en-US" sz="2000">
              <a:solidFill>
                <a:srgbClr val="FF0000"/>
              </a:solidFill>
            </a:endParaRPr>
          </a:p>
          <a:p>
            <a:pPr marL="365760" lvl="0" indent="-133350" algn="l" rtl="0">
              <a:lnSpc>
                <a:spcPct val="100000"/>
              </a:lnSpc>
              <a:spcBef>
                <a:spcPts val="600"/>
              </a:spcBef>
              <a:spcAft>
                <a:spcPts val="0"/>
              </a:spcAft>
              <a:buSzPct val="80000"/>
              <a:buNone/>
            </a:pP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except Exception as e:</a:t>
            </a:r>
            <a:endParaRPr lang="en-US" altLang="en-US" sz="2000">
              <a:solidFill>
                <a:srgbClr val="FF0000"/>
              </a:solidFill>
            </a:endParaRPr>
          </a:p>
          <a:p>
            <a:pPr marL="365760" lvl="0" indent="-133350" algn="l" rtl="0">
              <a:lnSpc>
                <a:spcPct val="100000"/>
              </a:lnSpc>
              <a:spcBef>
                <a:spcPts val="600"/>
              </a:spcBef>
              <a:spcAft>
                <a:spcPts val="0"/>
              </a:spcAft>
              <a:buSzPct val="80000"/>
              <a:buNone/>
            </a:pPr>
            <a:r>
              <a:rPr lang="en-US" altLang="en-US" sz="2000">
                <a:solidFill>
                  <a:srgbClr val="FF0000"/>
                </a:solidFill>
                <a:sym typeface="+mn-ea"/>
              </a:rPr>
              <a:t>        print(f"[-] Error: {e}")</a:t>
            </a:r>
            <a:endParaRPr lang="en-US" altLang="en-US" sz="2000">
              <a:solidFill>
                <a:srgbClr val="FF0000"/>
              </a:solidFill>
            </a:endParaRPr>
          </a:p>
          <a:p>
            <a:pPr marL="365760" lvl="0" indent="-133350" algn="l" rtl="0">
              <a:lnSpc>
                <a:spcPct val="100000"/>
              </a:lnSpc>
              <a:spcBef>
                <a:spcPts val="600"/>
              </a:spcBef>
              <a:spcAft>
                <a:spcPts val="0"/>
              </a:spcAft>
              <a:buSzPct val="80000"/>
              <a:buNone/>
            </a:pPr>
            <a:endParaRPr lang="en-IN"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33"/>
          <p:cNvSpPr txBox="1"/>
          <p:nvPr>
            <p:ph type="title"/>
          </p:nvPr>
        </p:nvSpPr>
        <p:spPr>
          <a:xfrm>
            <a:off x="1143000" y="274638"/>
            <a:ext cx="77906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PROGRAM-1</a:t>
            </a:r>
            <a:endParaRPr sz="2800"/>
          </a:p>
        </p:txBody>
      </p:sp>
      <p:sp>
        <p:nvSpPr>
          <p:cNvPr id="314" name="Google Shape;314;p33"/>
          <p:cNvSpPr txBox="1"/>
          <p:nvPr>
            <p:ph type="body" idx="1"/>
          </p:nvPr>
        </p:nvSpPr>
        <p:spPr>
          <a:xfrm>
            <a:off x="1219200" y="1447800"/>
            <a:ext cx="7714488" cy="51054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import requests</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import time</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def fuzz_vhosts(target_url, wordlist="wordlists/subdomains.txt"):</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print(f"[*] Fuzzing Virtual Hosts for {target_url}")</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try:</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with open(wordlist, "r") as file:</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vhosts = file.read().splitlines()</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with open("reports/vhosts_report.txt", "w") as report:</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for vhost in vhosts:</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headers = {"Host": f"{vhost}.{target_url}"}</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try:</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start_time = time.time()</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response = requests.get(target_url, headers=headers, timeout=2)</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elapsed_time = round(time.time() - start_time, 3)</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status_message = response.reason  </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log_entry = f"{vhost}.{target_url}\t{response.status_code}\t{status_message}\t{elapsed_time}s"</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lang="en-US" altLang="en-US" sz="1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34"/>
          <p:cNvSpPr txBox="1"/>
          <p:nvPr>
            <p:ph type="title"/>
          </p:nvPr>
        </p:nvSpPr>
        <p:spPr>
          <a:xfrm>
            <a:off x="1066800" y="274638"/>
            <a:ext cx="78668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PROGRAM-1</a:t>
            </a:r>
            <a:endParaRPr sz="2800"/>
          </a:p>
        </p:txBody>
      </p:sp>
      <p:sp>
        <p:nvSpPr>
          <p:cNvPr id="320" name="Google Shape;320;p34"/>
          <p:cNvSpPr txBox="1"/>
          <p:nvPr>
            <p:ph type="body" idx="1"/>
          </p:nvPr>
        </p:nvSpPr>
        <p:spPr>
          <a:xfrm>
            <a:off x="1124712" y="1600200"/>
            <a:ext cx="7790688" cy="50292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print(log_entry)</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report.write(log_entry + "\n")</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except requests.exceptions.Timeout:</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print(f"[!] Timeout: {vhost}.{target_url}")</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except requests.exceptions.RequestException as e:</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print(f"[X] Error: {vhost}.{target_url} - {e}")</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except Exception as e:</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r>
              <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rPr>
              <a:t>        print(f"[-] Error: {e}")</a:t>
            </a:r>
            <a:endParaRPr lang="en-US" altLang="en-US" sz="222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600"/>
              </a:spcBef>
              <a:spcAft>
                <a:spcPts val="0"/>
              </a:spcAft>
              <a:buSzPts val="1920"/>
              <a:buNone/>
            </a:pPr>
            <a:endParaRPr sz="222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066800" y="274638"/>
            <a:ext cx="78668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AIM</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5" name="Google Shape;115;p2"/>
          <p:cNvSpPr txBox="1"/>
          <p:nvPr>
            <p:ph type="body" idx="1"/>
          </p:nvPr>
        </p:nvSpPr>
        <p:spPr>
          <a:xfrm>
            <a:off x="1143000" y="1752600"/>
            <a:ext cx="7790688" cy="47244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fontScale="90000"/>
          </a:bodyPr>
          <a:lstStyle/>
          <a:p>
            <a:pPr marL="365760" lvl="0" indent="-181610" algn="l" rtl="0">
              <a:lnSpc>
                <a:spcPct val="100000"/>
              </a:lnSpc>
              <a:spcBef>
                <a:spcPts val="600"/>
              </a:spcBef>
              <a:spcAft>
                <a:spcPts val="0"/>
              </a:spcAft>
              <a:buSzPts val="1600"/>
              <a:buNone/>
            </a:pPr>
            <a:r>
              <a:rPr lang="en-US" altLang="en-US" sz="2000">
                <a:solidFill>
                  <a:srgbClr val="FF0000"/>
                </a:solidFill>
              </a:rPr>
              <a:t>The aim of this project is to develop a </a:t>
            </a:r>
            <a:r>
              <a:rPr lang="en-US" altLang="en-US" sz="2000" b="1">
                <a:solidFill>
                  <a:srgbClr val="FF0000"/>
                </a:solidFill>
              </a:rPr>
              <a:t>comprehensive web application fuzzer</a:t>
            </a:r>
            <a:r>
              <a:rPr lang="en-US" altLang="en-US" sz="2000">
                <a:solidFill>
                  <a:srgbClr val="FF0000"/>
                </a:solidFill>
              </a:rPr>
              <a:t> that</a:t>
            </a:r>
            <a:r>
              <a:rPr lang="en-IN" altLang="en-US" sz="2000">
                <a:solidFill>
                  <a:srgbClr val="FF0000"/>
                </a:solidFill>
              </a:rPr>
              <a:t> </a:t>
            </a:r>
            <a:r>
              <a:rPr lang="en-US" altLang="en-US" sz="2000">
                <a:solidFill>
                  <a:srgbClr val="FF0000"/>
                </a:solidFill>
              </a:rPr>
              <a:t>automates the discovery of hidden vulnerabilities in web applications. This tool will help security professionals and developers identify security flaws before attackers can exploit them.  </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The fuzzer will scan for:  </a:t>
            </a: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 </a:t>
            </a:r>
            <a:r>
              <a:rPr lang="en-US" altLang="en-US" sz="2000" b="1">
                <a:solidFill>
                  <a:schemeClr val="tx1"/>
                </a:solidFill>
              </a:rPr>
              <a:t>Hidden Directories &amp; Files</a:t>
            </a:r>
            <a:r>
              <a:rPr lang="en-US" altLang="en-US" sz="2000">
                <a:solidFill>
                  <a:srgbClr val="FF0000"/>
                </a:solidFill>
              </a:rPr>
              <a:t> – Detect unlisted resources that might contain sensitive data.  </a:t>
            </a: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a:t>
            </a:r>
            <a:r>
              <a:rPr lang="en-US" altLang="en-US" sz="2000" b="1">
                <a:solidFill>
                  <a:schemeClr val="tx1"/>
                </a:solidFill>
              </a:rPr>
              <a:t>Virtual Hosts (VHosts)</a:t>
            </a:r>
            <a:r>
              <a:rPr lang="en-US" altLang="en-US" sz="2000">
                <a:solidFill>
                  <a:srgbClr val="FF0000"/>
                </a:solidFill>
              </a:rPr>
              <a:t>– Identify misconfigured or hidden subdomains.  </a:t>
            </a: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a:t>
            </a:r>
            <a:r>
              <a:rPr lang="en-US" altLang="en-US" sz="2000" b="1">
                <a:solidFill>
                  <a:schemeClr val="tx1"/>
                </a:solidFill>
              </a:rPr>
              <a:t>API Endpoints </a:t>
            </a:r>
            <a:r>
              <a:rPr lang="en-US" altLang="en-US" sz="2000">
                <a:solidFill>
                  <a:srgbClr val="FF0000"/>
                </a:solidFill>
              </a:rPr>
              <a:t>– Locate exposed API routes and test for weaknesses.  </a:t>
            </a: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 </a:t>
            </a:r>
            <a:r>
              <a:rPr lang="en-US" altLang="en-US" sz="2000" b="1">
                <a:solidFill>
                  <a:schemeClr val="tx1"/>
                </a:solidFill>
              </a:rPr>
              <a:t>URL Parameters</a:t>
            </a:r>
            <a:r>
              <a:rPr lang="en-US" altLang="en-US" sz="2000">
                <a:solidFill>
                  <a:srgbClr val="FF0000"/>
                </a:solidFill>
              </a:rPr>
              <a:t>– Discover injectable parameters vulnerable to SQLi, XSS, etc.  </a:t>
            </a: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a:t>
            </a:r>
            <a:r>
              <a:rPr lang="en-US" altLang="en-US" sz="2000" b="1">
                <a:solidFill>
                  <a:schemeClr val="tx1"/>
                </a:solidFill>
              </a:rPr>
              <a:t>Subdomains </a:t>
            </a:r>
            <a:r>
              <a:rPr lang="en-US" altLang="en-US" sz="2000">
                <a:solidFill>
                  <a:srgbClr val="FF0000"/>
                </a:solidFill>
              </a:rPr>
              <a:t>– Perform brute-force enumeration to find overlooked subdomains.  </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72" name="Shape 372"/>
        <p:cNvGrpSpPr/>
        <p:nvPr/>
      </p:nvGrpSpPr>
      <p:grpSpPr>
        <a:xfrm>
          <a:off x="0" y="0"/>
          <a:ext cx="0" cy="0"/>
          <a:chOff x="0" y="0"/>
          <a:chExt cx="0" cy="0"/>
        </a:xfrm>
      </p:grpSpPr>
      <p:sp>
        <p:nvSpPr>
          <p:cNvPr id="373" name="Google Shape;373;p43"/>
          <p:cNvSpPr txBox="1"/>
          <p:nvPr>
            <p:ph type="title"/>
          </p:nvPr>
        </p:nvSpPr>
        <p:spPr>
          <a:xfrm>
            <a:off x="1146416" y="260648"/>
            <a:ext cx="7818072"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CONCLUSION  </a:t>
            </a:r>
            <a:endPar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74" name="Google Shape;374;p43"/>
          <p:cNvSpPr txBox="1"/>
          <p:nvPr>
            <p:ph type="body" idx="1"/>
          </p:nvPr>
        </p:nvSpPr>
        <p:spPr>
          <a:xfrm>
            <a:off x="983615" y="1624965"/>
            <a:ext cx="7908925" cy="490029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640080" lvl="1" indent="-85090" algn="l" rtl="0">
              <a:lnSpc>
                <a:spcPct val="100000"/>
              </a:lnSpc>
              <a:spcBef>
                <a:spcPts val="550"/>
              </a:spcBef>
              <a:spcAft>
                <a:spcPts val="0"/>
              </a:spcAft>
              <a:buSzPts val="2400"/>
              <a:buNone/>
            </a:pPr>
            <a:r>
              <a:rPr lang="en-US" alt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rPr>
              <a:t>Our Web Application Fuzzer successfully automates the process of discovering hidden directories, virtual hosts, API endpoints, URL parameters, and subdomains, aiding in web application security testing. By systematically testing these components, the fuzzer helps identify potential vulnerabilities such as insecure authentication, sensitive data exposure, misconfigurations, and injection flaws. The tool provides detailed reports, enabling security teams and developers to address issues before deployment, ensuring a robust and secure web application.</a:t>
            </a:r>
            <a:endParaRPr lang="en-US" altLang="en-US" sz="22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1218424" y="274638"/>
            <a:ext cx="7746064"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800"/>
              <a:buFont typeface="Times New Roman" panose="02020603050405020304"/>
              <a:buNone/>
            </a:pPr>
            <a:r>
              <a:rPr lang="en-IN" sz="2800" u="sng">
                <a:solidFill>
                  <a:srgbClr val="FF0000"/>
                </a:solidFill>
                <a:latin typeface="Times New Roman" panose="02020603050405020304"/>
                <a:ea typeface="Times New Roman" panose="02020603050405020304"/>
                <a:cs typeface="Times New Roman" panose="02020603050405020304"/>
                <a:sym typeface="Times New Roman" panose="02020603050405020304"/>
              </a:rPr>
              <a:t>REFERENCE</a:t>
            </a:r>
            <a:endParaRPr sz="2800">
              <a:solidFill>
                <a:srgbClr val="FF0000"/>
              </a:solidFill>
            </a:endParaRPr>
          </a:p>
        </p:txBody>
      </p:sp>
      <p:sp>
        <p:nvSpPr>
          <p:cNvPr id="380" name="Google Shape;380;p44"/>
          <p:cNvSpPr txBox="1"/>
          <p:nvPr>
            <p:ph type="body" idx="1"/>
          </p:nvPr>
        </p:nvSpPr>
        <p:spPr>
          <a:xfrm>
            <a:off x="1259632" y="1652736"/>
            <a:ext cx="7704856" cy="501662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fontScale="50000"/>
          </a:bodyPr>
          <a:lstStyle/>
          <a:p>
            <a:pPr marL="365760" lvl="0" indent="-206375" algn="l" rtl="0">
              <a:lnSpc>
                <a:spcPct val="100000"/>
              </a:lnSpc>
              <a:spcBef>
                <a:spcPts val="600"/>
              </a:spcBef>
              <a:spcAft>
                <a:spcPts val="0"/>
              </a:spcAft>
              <a:buSzPct val="80000"/>
              <a:buNone/>
            </a:pPr>
            <a:r>
              <a:rPr lang="en-US" altLang="en-US" b="1">
                <a:solidFill>
                  <a:srgbClr val="FF0000"/>
                </a:solidFill>
                <a:highlight>
                  <a:srgbClr val="00FF00"/>
                </a:highlight>
                <a:latin typeface="Times New Roman" panose="02020603050405020304"/>
                <a:ea typeface="Times New Roman" panose="02020603050405020304"/>
                <a:cs typeface="Times New Roman" panose="02020603050405020304"/>
                <a:sym typeface="Times New Roman" panose="02020603050405020304"/>
              </a:rPr>
              <a:t>Research Papers &amp; Articles:</a:t>
            </a:r>
            <a:endParaRPr lang="en-US" altLang="en-US" b="1">
              <a:solidFill>
                <a:srgbClr val="FF0000"/>
              </a:solidFill>
              <a:highlight>
                <a:srgbClr val="00FF00"/>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OWASP Web Security Testing Guide – https://owasp.org/www-project-web-security-testing-guide/</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Fuzz Testing: The Past, Present, and Future – https://ieeexplore.ieee.org/document/9233511</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A Study on Web Application Vulnerabilities and Security Testing Approaches – https://www.sciencedirect.com/science/article/pii/S1877050917322279</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highlight>
                  <a:srgbClr val="00FF00"/>
                </a:highlight>
                <a:latin typeface="Times New Roman" panose="02020603050405020304"/>
                <a:ea typeface="Times New Roman" panose="02020603050405020304"/>
                <a:cs typeface="Times New Roman" panose="02020603050405020304"/>
                <a:sym typeface="Times New Roman" panose="02020603050405020304"/>
              </a:rPr>
              <a:t>Tools &amp; Documentation:</a:t>
            </a:r>
            <a:endParaRPr lang="en-US" altLang="en-US">
              <a:solidFill>
                <a:srgbClr val="FF0000"/>
              </a:solidFill>
              <a:highlight>
                <a:srgbClr val="00FF00"/>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endParaRPr lang="en-US" altLang="en-US">
              <a:solidFill>
                <a:srgbClr val="FF0000"/>
              </a:solidFill>
              <a:highlight>
                <a:srgbClr val="00FF00"/>
              </a:highlight>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Burp Suite – Web Security Scanner – https://portswigger.net/burp</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DirBuster – Directory Brute-Forcing – https://www.owasp.org/index.php/Category:OWASP_DirBuster_Project</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Ffuf (Fast Fuzzer) – Advanced Web Fuzzing Tool – https://github.com/ffuf/ffuf</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6375" algn="l" rtl="0">
              <a:lnSpc>
                <a:spcPct val="100000"/>
              </a:lnSpc>
              <a:spcBef>
                <a:spcPts val="600"/>
              </a:spcBef>
              <a:spcAft>
                <a:spcPts val="0"/>
              </a:spcAft>
              <a:buSzPct val="80000"/>
              <a:buNone/>
            </a:pPr>
            <a:r>
              <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rPr>
              <a:t>SQLMap – Automated SQL Injection Testing – https://sqlmap.org/</a:t>
            </a:r>
            <a:endParaRPr lang="en-US" altLang="en-US">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84" name="Shape 384"/>
        <p:cNvGrpSpPr/>
        <p:nvPr/>
      </p:nvGrpSpPr>
      <p:grpSpPr>
        <a:xfrm>
          <a:off x="0" y="0"/>
          <a:ext cx="0" cy="0"/>
          <a:chOff x="0" y="0"/>
          <a:chExt cx="0" cy="0"/>
        </a:xfrm>
      </p:grpSpPr>
      <p:pic>
        <p:nvPicPr>
          <p:cNvPr id="385" name="Google Shape;385;p45"/>
          <p:cNvPicPr preferRelativeResize="0"/>
          <p:nvPr/>
        </p:nvPicPr>
        <p:blipFill rotWithShape="1">
          <a:blip r:embed="rId1"/>
          <a:srcRect/>
          <a:stretch>
            <a:fillRect/>
          </a:stretch>
        </p:blipFill>
        <p:spPr>
          <a:xfrm>
            <a:off x="-857288" y="0"/>
            <a:ext cx="10001288" cy="6858000"/>
          </a:xfrm>
          <a:prstGeom prst="rect">
            <a:avLst/>
          </a:prstGeom>
          <a:noFill/>
          <a:ln>
            <a:noFill/>
          </a:ln>
        </p:spPr>
      </p:pic>
      <p:sp>
        <p:nvSpPr>
          <p:cNvPr id="386" name="Google Shape;386;p45"/>
          <p:cNvSpPr/>
          <p:nvPr/>
        </p:nvSpPr>
        <p:spPr>
          <a:xfrm>
            <a:off x="3352800" y="3962400"/>
            <a:ext cx="304800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u="sng" cap="none">
                <a:solidFill>
                  <a:srgbClr val="FFDA47"/>
                </a:solidFill>
                <a:latin typeface="Times New Roman" panose="02020603050405020304"/>
                <a:ea typeface="Times New Roman" panose="02020603050405020304"/>
                <a:cs typeface="Times New Roman" panose="02020603050405020304"/>
                <a:sym typeface="Times New Roman" panose="02020603050405020304"/>
              </a:rPr>
              <a:t>“THANK YOU” </a:t>
            </a:r>
            <a:endParaRPr sz="5400" b="1" cap="none">
              <a:solidFill>
                <a:srgbClr val="FFDA47"/>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3"/>
          <p:cNvSpPr txBox="1"/>
          <p:nvPr>
            <p:ph type="title"/>
          </p:nvPr>
        </p:nvSpPr>
        <p:spPr>
          <a:xfrm>
            <a:off x="1066800" y="274638"/>
            <a:ext cx="7866888" cy="11430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ABSTRACT</a:t>
            </a:r>
            <a:endParaRPr sz="2400"/>
          </a:p>
        </p:txBody>
      </p:sp>
      <p:sp>
        <p:nvSpPr>
          <p:cNvPr id="121" name="Google Shape;121;p3"/>
          <p:cNvSpPr txBox="1"/>
          <p:nvPr>
            <p:ph type="body" idx="1"/>
          </p:nvPr>
        </p:nvSpPr>
        <p:spPr>
          <a:xfrm>
            <a:off x="1066800" y="1752600"/>
            <a:ext cx="7866888" cy="47244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lnSpcReduction="20000"/>
          </a:bodyPr>
          <a:lstStyle/>
          <a:p>
            <a:pPr marL="365760" lvl="0" indent="457200" algn="l" rtl="0">
              <a:lnSpc>
                <a:spcPct val="100000"/>
              </a:lnSpc>
              <a:spcBef>
                <a:spcPts val="600"/>
              </a:spcBef>
              <a:spcAft>
                <a:spcPts val="0"/>
              </a:spcAft>
              <a:buSzPts val="1440"/>
              <a:buNone/>
            </a:pPr>
            <a:r>
              <a:rPr lang="en-US" altLang="en-US" sz="2500">
                <a:solidFill>
                  <a:srgbClr val="FF0000"/>
                </a:solidFill>
                <a:latin typeface="Times New Roman" panose="02020603050405020304"/>
                <a:ea typeface="Times New Roman" panose="02020603050405020304"/>
                <a:cs typeface="Times New Roman" panose="02020603050405020304"/>
                <a:sym typeface="Times New Roman" panose="02020603050405020304"/>
              </a:rPr>
              <a:t>The fuzzer automates directory enumeration, virtual host discovery, API endpoint identification, URL parameter fuzzing, and subdomain enumeration. It provides custom test case integration, allowing users to define specific attack scenarios tailored to their web applications. Additionally, real-time reporting and logging help security professionals analyze vulnerabilities effectively. By using this tool, developers and penetration testers can proactively secure web applications before they become targets of real-world attacks.</a:t>
            </a:r>
            <a:endParaRPr lang="en-US" altLang="en-US" sz="25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91770" algn="l" rtl="0">
              <a:lnSpc>
                <a:spcPct val="100000"/>
              </a:lnSpc>
              <a:spcBef>
                <a:spcPts val="600"/>
              </a:spcBef>
              <a:spcAft>
                <a:spcPts val="0"/>
              </a:spcAft>
              <a:buSzPts val="1440"/>
              <a:buNone/>
            </a:pPr>
            <a:endParaRPr lang="en-US" altLang="en-US" sz="2200">
              <a:latin typeface="Times New Roman" panose="02020603050405020304"/>
              <a:ea typeface="Times New Roman" panose="02020603050405020304"/>
              <a:cs typeface="Times New Roman" panose="02020603050405020304"/>
              <a:sym typeface="Times New Roman" panose="02020603050405020304"/>
            </a:endParaRPr>
          </a:p>
          <a:p>
            <a:pPr marL="365760" lvl="0" indent="-191770" algn="l" rtl="0">
              <a:lnSpc>
                <a:spcPct val="100000"/>
              </a:lnSpc>
              <a:spcBef>
                <a:spcPts val="600"/>
              </a:spcBef>
              <a:spcAft>
                <a:spcPts val="0"/>
              </a:spcAft>
              <a:buSzPts val="1440"/>
              <a:buNone/>
            </a:pPr>
            <a:endParaRPr lang="en-US" altLang="en-US"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4"/>
          <p:cNvSpPr txBox="1"/>
          <p:nvPr>
            <p:ph type="title"/>
          </p:nvPr>
        </p:nvSpPr>
        <p:spPr>
          <a:xfrm flipH="1">
            <a:off x="1066800" y="152400"/>
            <a:ext cx="7848600" cy="838200"/>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4"/>
          <p:cNvSpPr txBox="1"/>
          <p:nvPr>
            <p:ph type="body" idx="1"/>
          </p:nvPr>
        </p:nvSpPr>
        <p:spPr>
          <a:xfrm>
            <a:off x="1143000" y="1143000"/>
            <a:ext cx="7772400" cy="5638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365760" lvl="0" indent="-201930" algn="just" rtl="0">
              <a:lnSpc>
                <a:spcPct val="100000"/>
              </a:lnSpc>
              <a:spcBef>
                <a:spcPts val="600"/>
              </a:spcBef>
              <a:spcAft>
                <a:spcPts val="0"/>
              </a:spcAft>
              <a:buSzPts val="1280"/>
              <a:buNone/>
            </a:pPr>
            <a:r>
              <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rPr>
              <a:t>TITLE</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Automated Web Application Fuzzing for Enhanced Security</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rPr>
              <a:t>YEAR:</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2023</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rPr>
              <a:t>AUTHOR NAME</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Various Research Papers &amp; Existing Fuzzing Tools (Burp Suite, DirBuster, OWASP ZAP, etc.)</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rPr>
              <a:t>DESCRIPTION:</a:t>
            </a:r>
            <a:endPar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Existing web fuzzers have focused on directory brute-forcing, API endpoint discovery, and parameter fuzzing, but they often lack comprehensive automation, structured reporting, and adaptive intelligence. Many available tools perform individual tasks but do not provide a unified approach for directories, virtual hosts, APIs, parameters, and subdomains in a single tool.</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Additionally, existing tools lack AI-driven testing and custom test case execution, which can improve accuracy and reduce false positives.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DISADVANTAGES:</a:t>
            </a:r>
            <a:endPar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Limited Automation – Many tools require manual setup and do not fully integrate different fuzzing techniques.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just"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Lack of Adaptive Intelligence – Most fuzzers do not learn from previous scans or optimize their testing approach dynamically.</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5"/>
          <p:cNvSpPr txBox="1"/>
          <p:nvPr>
            <p:ph type="title"/>
          </p:nvPr>
        </p:nvSpPr>
        <p:spPr>
          <a:xfrm>
            <a:off x="1143000" y="274638"/>
            <a:ext cx="7790688" cy="944562"/>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2400" b="1" u="sng"/>
          </a:p>
        </p:txBody>
      </p:sp>
      <p:sp>
        <p:nvSpPr>
          <p:cNvPr id="133" name="Google Shape;133;p5"/>
          <p:cNvSpPr txBox="1"/>
          <p:nvPr>
            <p:ph type="body" idx="1"/>
          </p:nvPr>
        </p:nvSpPr>
        <p:spPr>
          <a:xfrm>
            <a:off x="1219200" y="1447800"/>
            <a:ext cx="7714488" cy="5257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82550" lvl="0" indent="0" algn="l" rtl="0">
              <a:lnSpc>
                <a:spcPct val="100000"/>
              </a:lnSpc>
              <a:spcBef>
                <a:spcPts val="0"/>
              </a:spcBef>
              <a:spcAft>
                <a:spcPts val="0"/>
              </a:spcAft>
              <a:buSzPct val="8000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TITLE:</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Web Application Vulnerability Scanners: A Comparative Study</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YEAR: </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2020</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AUTHOR NAME:</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D. Gupta, S. Sharma, et al.</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DESCRIPTION:</a:t>
            </a:r>
            <a:endPar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This study compares various web application vulnerability scanners such as Burp Suite, OWASP ZAP, Nikto, and Acunetix. The research highlights how these scanners detect common vulnerabilities like SQL injection (SQLi), Cross-Site Scripting (XSS), and misconfigurations. It also examines their effectiveness in real-world applications, emphasizing automation, scan depth, and false positive rates.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DISADVANTAGES:</a:t>
            </a:r>
            <a:endPar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High False Positives – Many tools generate excessive false positives, requiring manual verification.</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ct val="8000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Limited Customization – Most scanners follow predefined patterns and do not allow custom test cases.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425450" y="1861185"/>
            <a:ext cx="3048000" cy="306705"/>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6"/>
          <p:cNvSpPr txBox="1"/>
          <p:nvPr>
            <p:ph type="title"/>
          </p:nvPr>
        </p:nvSpPr>
        <p:spPr>
          <a:xfrm>
            <a:off x="1143000" y="274638"/>
            <a:ext cx="7790688" cy="868362"/>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LITERATURE SURVEY</a:t>
            </a:r>
            <a:endParaRPr sz="2400" b="1" u="sng"/>
          </a:p>
        </p:txBody>
      </p:sp>
      <p:sp>
        <p:nvSpPr>
          <p:cNvPr id="139" name="Google Shape;139;p6"/>
          <p:cNvSpPr txBox="1"/>
          <p:nvPr>
            <p:ph type="body" idx="1"/>
          </p:nvPr>
        </p:nvSpPr>
        <p:spPr>
          <a:xfrm>
            <a:off x="1219200" y="1447800"/>
            <a:ext cx="7714488" cy="5149552"/>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365760" lvl="0" indent="-201930" algn="l"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TITLE:</a:t>
            </a:r>
            <a:r>
              <a:rPr lang="en-US" altLang="en-US" sz="1600">
                <a:solidFill>
                  <a:schemeClr val="accent4"/>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Automated Fuzzing Techniques for Web Application Security</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YEAR:</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 2021</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AUTHOR NAME: </a:t>
            </a: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J. Patel, A. Kumar, et al.</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DESCRIPTION:</a:t>
            </a:r>
            <a:endPar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This paper explores automated fuzzing techniques and their role in identifying security flaws in modern web applications. It discusses different fuzzing methods like mutation-based fuzzing, grammar-based fuzzing, and machine-learning-assisted fuzzing. The study also evaluates the efficiency of existing fuzzers in detecting zero-day vulnerabilities.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DISADVANTAGES:</a:t>
            </a:r>
            <a:endParaRPr lang="en-US" altLang="en-US" sz="16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Time-Consuming – Automated fuzzing can generate thousands of requests, leading to longer scan times.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201930" algn="l" rtl="0">
              <a:lnSpc>
                <a:spcPct val="100000"/>
              </a:lnSpc>
              <a:spcBef>
                <a:spcPts val="600"/>
              </a:spcBef>
              <a:spcAft>
                <a:spcPts val="0"/>
              </a:spcAft>
              <a:buSzPts val="1280"/>
              <a:buNone/>
            </a:pPr>
            <a:r>
              <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rPr>
              <a:t>No AI-Based Optimization – Most fuzzers do not learn from previous tests to optimize future scans.</a:t>
            </a:r>
            <a:endParaRPr lang="en-US" altLang="en-US" sz="16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1219200" y="336774"/>
            <a:ext cx="7714488" cy="931986"/>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EXISTING SYSTEM</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3" name="Google Shape;163;p10"/>
          <p:cNvSpPr txBox="1"/>
          <p:nvPr>
            <p:ph type="body" idx="1"/>
          </p:nvPr>
        </p:nvSpPr>
        <p:spPr>
          <a:xfrm>
            <a:off x="1259632" y="1484784"/>
            <a:ext cx="7704856" cy="5184576"/>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Currently, web security professionals and ethical hackers rely on various automated security tools like </a:t>
            </a:r>
            <a:r>
              <a:rPr lang="en-US" altLang="en-US" sz="2000" i="1">
                <a:solidFill>
                  <a:srgbClr val="FF0000"/>
                </a:solidFill>
                <a:latin typeface="Times New Roman" panose="02020603050405020304"/>
                <a:ea typeface="Times New Roman" panose="02020603050405020304"/>
                <a:cs typeface="Times New Roman" panose="02020603050405020304"/>
                <a:sym typeface="Times New Roman" panose="02020603050405020304"/>
              </a:rPr>
              <a:t>Burp Suite, OWASP ZAP, Nikto, and DirBuster</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to identify vulnerabilities in web applications. These tools mainly focus on static analysis, predefined payloads, and known attack patterns to detect security weaknesses such </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as </a:t>
            </a:r>
            <a:r>
              <a:rPr lang="en-US" altLang="en-US" sz="2000" i="1">
                <a:solidFill>
                  <a:srgbClr val="FF0000"/>
                </a:solidFill>
                <a:latin typeface="Times New Roman" panose="02020603050405020304"/>
                <a:ea typeface="Times New Roman" panose="02020603050405020304"/>
                <a:cs typeface="Times New Roman" panose="02020603050405020304"/>
                <a:sym typeface="Times New Roman" panose="02020603050405020304"/>
              </a:rPr>
              <a:t>SQL Injection (SQLi), Cross-Site Scripting (XSS), Server Misconfigurations, and Open Directories.</a:t>
            </a:r>
            <a:endParaRPr lang="en-US" altLang="en-US" sz="2000" i="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Most existing fuzzers use wordlists and brute-force techniques to find hidden directories, subdomains, API endpoints, and vulnerable parameters. While these tools are effective, they come with several limitations that impact their efficiency and accuracy.</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82550" lvl="0" indent="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1"/>
          <p:cNvSpPr txBox="1"/>
          <p:nvPr>
            <p:ph type="title"/>
          </p:nvPr>
        </p:nvSpPr>
        <p:spPr>
          <a:xfrm>
            <a:off x="1331640" y="274638"/>
            <a:ext cx="7602048" cy="868362"/>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DISADVANTAGES</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9" name="Google Shape;169;p11"/>
          <p:cNvSpPr txBox="1"/>
          <p:nvPr>
            <p:ph type="body" idx="1"/>
          </p:nvPr>
        </p:nvSpPr>
        <p:spPr>
          <a:xfrm>
            <a:off x="1348680" y="1484784"/>
            <a:ext cx="7543800" cy="525658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365760" lvl="0" indent="-18161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High False Positives </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Many scanners detect vulnerabilities incorrectly, leading to unnecessary manual verification.</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Limited Customization</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Predefined wordlists and payloads make these tools less flexible for unique test cases.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Slow Performance</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Brute-force and exhaustive scanning methods consume a lot of time and resources.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endPar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No AI-Based Learning </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Existing fuzzers do not adapt or improve based on previous scans.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65760" lvl="0" indent="-181610" algn="l" rtl="0">
              <a:lnSpc>
                <a:spcPct val="100000"/>
              </a:lnSpc>
              <a:spcBef>
                <a:spcPts val="0"/>
              </a:spcBef>
              <a:spcAft>
                <a:spcPts val="0"/>
              </a:spcAft>
              <a:buSzPts val="1600"/>
              <a:buNone/>
            </a:pPr>
            <a:r>
              <a:rPr lang="en-US" altLang="en-US" sz="2000" b="1">
                <a:solidFill>
                  <a:schemeClr val="accent4"/>
                </a:solidFill>
                <a:latin typeface="Times New Roman" panose="02020603050405020304"/>
                <a:ea typeface="Times New Roman" panose="02020603050405020304"/>
                <a:cs typeface="Times New Roman" panose="02020603050405020304"/>
                <a:sym typeface="Times New Roman" panose="02020603050405020304"/>
              </a:rPr>
              <a:t>Lack of Comprehensive Reporting</a:t>
            </a:r>
            <a:r>
              <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rPr>
              <a:t> – Reports generated by current tools do not provide detailed remediation steps.</a:t>
            </a:r>
            <a:endParaRPr lang="en-US" altLang="en-US" sz="200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2"/>
          <p:cNvSpPr txBox="1"/>
          <p:nvPr>
            <p:ph type="title"/>
          </p:nvPr>
        </p:nvSpPr>
        <p:spPr>
          <a:xfrm>
            <a:off x="1115616" y="274638"/>
            <a:ext cx="7818072" cy="850106"/>
          </a:xfrm>
          <a:prstGeom prst="rect">
            <a:avLst/>
          </a:prstGeom>
          <a:gradFill>
            <a:gsLst>
              <a:gs pos="0">
                <a:srgbClr val="FFE9AF"/>
              </a:gs>
              <a:gs pos="50000">
                <a:srgbClr val="FFE59B"/>
              </a:gs>
              <a:gs pos="97000">
                <a:srgbClr val="FFE27A"/>
              </a:gs>
              <a:gs pos="100000">
                <a:srgbClr val="FFE26B"/>
              </a:gs>
            </a:gsLst>
            <a:path path="circle">
              <a:fillToRect l="50000" t="50000" r="50000" b="50000"/>
            </a:path>
            <a:tileRect/>
          </a:gradFill>
          <a:ln w="9525" cap="flat" cmpd="sng">
            <a:solidFill>
              <a:schemeClr val="accent2"/>
            </a:solidFill>
            <a:prstDash val="solid"/>
            <a:round/>
            <a:headEnd type="none" w="sm" len="sm"/>
            <a:tailEnd type="none" w="sm" len="sm"/>
          </a:ln>
          <a:effectLst>
            <a:outerShdw blurRad="63500" dist="25400" dir="5400000" rotWithShape="0">
              <a:srgbClr val="000000">
                <a:alpha val="42745"/>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2400"/>
              <a:buFont typeface="Times New Roman" panose="02020603050405020304"/>
              <a:buNone/>
            </a:pPr>
            <a:r>
              <a:rPr lang="en-IN"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rPr>
              <a:t>PROPOSED SYSTEM</a:t>
            </a:r>
            <a:endParaRPr sz="2400" b="1" u="sng">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12"/>
          <p:cNvSpPr txBox="1"/>
          <p:nvPr>
            <p:ph type="body" idx="1"/>
          </p:nvPr>
        </p:nvSpPr>
        <p:spPr>
          <a:xfrm>
            <a:off x="1219200" y="1340768"/>
            <a:ext cx="7714488" cy="5328592"/>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normAutofit/>
          </a:bodyPr>
          <a:lstStyle/>
          <a:p>
            <a:pPr marL="365760" lvl="0" indent="-181610" algn="l" rtl="0">
              <a:lnSpc>
                <a:spcPct val="100000"/>
              </a:lnSpc>
              <a:spcBef>
                <a:spcPts val="600"/>
              </a:spcBef>
              <a:spcAft>
                <a:spcPts val="0"/>
              </a:spcAft>
              <a:buSzPts val="1600"/>
              <a:buNone/>
            </a:pPr>
            <a:r>
              <a:rPr lang="en-US" altLang="en-US" sz="2000">
                <a:solidFill>
                  <a:srgbClr val="FF0000"/>
                </a:solidFill>
              </a:rPr>
              <a:t>Our Advanced Web Application Fuzzer overcomes these drawbacks by introducing:</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b="1">
                <a:solidFill>
                  <a:schemeClr val="accent4"/>
                </a:solidFill>
              </a:rPr>
              <a:t> AI-Assisted Adaptive Fuzzing </a:t>
            </a:r>
            <a:r>
              <a:rPr lang="en-US" altLang="en-US" sz="2000">
                <a:solidFill>
                  <a:srgbClr val="FF0000"/>
                </a:solidFill>
              </a:rPr>
              <a:t>– Learns from previous tests to improve future scans.</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a:solidFill>
                  <a:srgbClr val="FF0000"/>
                </a:solidFill>
              </a:rPr>
              <a:t> </a:t>
            </a:r>
            <a:r>
              <a:rPr lang="en-US" altLang="en-US" sz="2000" b="1">
                <a:solidFill>
                  <a:schemeClr val="accent4"/>
                </a:solidFill>
              </a:rPr>
              <a:t>Custom Test Cases </a:t>
            </a:r>
            <a:r>
              <a:rPr lang="en-US" altLang="en-US" sz="2000">
                <a:solidFill>
                  <a:srgbClr val="FF0000"/>
                </a:solidFill>
              </a:rPr>
              <a:t>– Allows users to define specific fuzzing scenarios for advanced vulnerability detection.</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b="1">
                <a:solidFill>
                  <a:schemeClr val="accent4"/>
                </a:solidFill>
              </a:rPr>
              <a:t>Comprehensive Reporting</a:t>
            </a:r>
            <a:r>
              <a:rPr lang="en-US" altLang="en-US" sz="2000">
                <a:solidFill>
                  <a:srgbClr val="FF0000"/>
                </a:solidFill>
              </a:rPr>
              <a:t> – Generates detailed reports with remediation steps.</a:t>
            </a:r>
            <a:endParaRPr lang="en-US" altLang="en-US" sz="2000">
              <a:solidFill>
                <a:srgbClr val="FF0000"/>
              </a:solidFill>
            </a:endParaRPr>
          </a:p>
          <a:p>
            <a:pPr marL="365760" lvl="0" indent="-181610" algn="l" rtl="0">
              <a:lnSpc>
                <a:spcPct val="100000"/>
              </a:lnSpc>
              <a:spcBef>
                <a:spcPts val="600"/>
              </a:spcBef>
              <a:spcAft>
                <a:spcPts val="0"/>
              </a:spcAft>
              <a:buSzPts val="1600"/>
              <a:buNone/>
            </a:pPr>
            <a:endParaRPr lang="en-US" altLang="en-US" sz="2000">
              <a:solidFill>
                <a:srgbClr val="FF0000"/>
              </a:solidFill>
            </a:endParaRPr>
          </a:p>
          <a:p>
            <a:pPr marL="365760" lvl="0" indent="-181610" algn="l" rtl="0">
              <a:lnSpc>
                <a:spcPct val="100000"/>
              </a:lnSpc>
              <a:spcBef>
                <a:spcPts val="600"/>
              </a:spcBef>
              <a:spcAft>
                <a:spcPts val="0"/>
              </a:spcAft>
              <a:buSzPts val="1600"/>
              <a:buNone/>
            </a:pPr>
            <a:r>
              <a:rPr lang="en-US" altLang="en-US" sz="2000" b="1">
                <a:solidFill>
                  <a:schemeClr val="accent4"/>
                </a:solidFill>
              </a:rPr>
              <a:t> Exploit Validation (Future Feature)</a:t>
            </a:r>
            <a:r>
              <a:rPr lang="en-US" altLang="en-US" sz="2000">
                <a:solidFill>
                  <a:srgbClr val="FF0000"/>
                </a:solidFill>
              </a:rPr>
              <a:t> – Not just recon, but also testing if a vulnerability can be exploited safely.</a:t>
            </a:r>
            <a:endParaRPr lang="en-US" altLang="en-US" sz="2000">
              <a:solidFill>
                <a:srgbClr val="FF0000"/>
              </a:solidFill>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11510</Words>
  <Application>WPS Presentation</Application>
  <PresentationFormat/>
  <Paragraphs>272</Paragraphs>
  <Slides>22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Arial</vt:lpstr>
      <vt:lpstr>Gill Sans</vt:lpstr>
      <vt:lpstr>Noto Sans Symbols</vt:lpstr>
      <vt:lpstr>AMGDT</vt:lpstr>
      <vt:lpstr>Verdana</vt:lpstr>
      <vt:lpstr>Calibri</vt:lpstr>
      <vt:lpstr>Times New Roman</vt:lpstr>
      <vt:lpstr>Microsoft YaHei</vt:lpstr>
      <vt:lpstr>Arial Unicode MS</vt:lpstr>
      <vt:lpstr>Solstice</vt:lpstr>
      <vt:lpstr>WebFuzzer ( Pentesting Tool Made for testing at production) </vt:lpstr>
      <vt:lpstr>AIM</vt:lpstr>
      <vt:lpstr>ABSTRACT</vt:lpstr>
      <vt:lpstr>LITERATURE SURVEY</vt:lpstr>
      <vt:lpstr>LITERATURE SURVEY</vt:lpstr>
      <vt:lpstr>LITERATURE SURVEY</vt:lpstr>
      <vt:lpstr>EXISTING SYSTEM</vt:lpstr>
      <vt:lpstr>DISADVANTAGES</vt:lpstr>
      <vt:lpstr>PROPOSED SYSTEM</vt:lpstr>
      <vt:lpstr>ADVANTAGES</vt:lpstr>
      <vt:lpstr>WebFuzzer Description</vt:lpstr>
      <vt:lpstr>MODULES </vt:lpstr>
      <vt:lpstr>SOFTWARE SCREENSHOTS</vt:lpstr>
      <vt:lpstr>SOFTWARE SCRENSHOTS</vt:lpstr>
      <vt:lpstr>PROGRAM-1</vt:lpstr>
      <vt:lpstr>PROGRAM-1</vt:lpstr>
      <vt:lpstr>PROGRAM-1</vt:lpstr>
      <vt:lpstr>PROGRAM-1</vt:lpstr>
      <vt:lpstr>PROGRAM-1</vt:lpstr>
      <vt:lpstr>CONCLUSION  </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GAS LEAKAGE DETECTOR WITH IOT  AND  MEASURING GAS LEVEL USING ESP8266.</dc:title>
  <dc:creator>User</dc:creator>
  <cp:lastModifiedBy>T.S. Neha</cp:lastModifiedBy>
  <cp:revision>10</cp:revision>
  <dcterms:created xsi:type="dcterms:W3CDTF">2025-02-14T00:29:00Z</dcterms:created>
  <dcterms:modified xsi:type="dcterms:W3CDTF">2025-03-29T12:59:04Z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97CDE924CDB246CDA271C3D641E73C3F_12</vt:lpwstr>
  </property>
  <property fmtid="{D5CDD505-2E9C-101B-9397-08002B2CF9AE}" pid="3" name="KSOProductBuildVer">
    <vt:lpwstr>1033-12.2.0.20326</vt:lpwstr>
  </property>
</Properties>
</file>