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>
        <p:guide orient="horz" pos="2392"/>
        <p:guide orient="horz" pos="1424"/>
        <p:guide orient="horz" pos="152"/>
        <p:guide orient="horz" pos="2784"/>
        <p:guide pos="2880"/>
        <p:guide pos="416"/>
        <p:guide pos="2000"/>
        <p:guide pos="3384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51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874752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0312838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685146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606363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20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667140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2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1827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jpg"/><Relationship Id="rId3" Type="http://schemas.openxmlformats.org/officeDocument/2006/relationships/image" Target="../media/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Relationship Id="rId3" Type="http://schemas.openxmlformats.org/officeDocument/2006/relationships/image" Target="../media/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5.jpg"/><Relationship Id="rId3" Type="http://schemas.openxmlformats.org/officeDocument/2006/relationships/image" Target="../media/3.png"/><Relationship Id="rId4" Type="http://schemas.openxmlformats.org/officeDocument/2006/relationships/image" Target="../media/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7.png"/><Relationship Id="rId3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5118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586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439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4" name="图片" descr="Diagram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4141"/>
            <a:ext cx="9144000" cy="513521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cxnSp>
        <p:nvCxnSpPr>
          <p:cNvPr id="5" name="直线连接线"/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rot="0">
            <a:off x="343814" y="3257405"/>
            <a:ext cx="527043" cy="1587"/>
          </a:xfrm>
          <a:prstGeom xmlns:a="http://schemas.openxmlformats.org/drawingml/2006/main" prst="straightConnector1"/>
          <a:noFill xmlns:a="http://schemas.openxmlformats.org/drawingml/2006/main"/>
          <a:ln xmlns:a="http://schemas.openxmlformats.org/drawingml/2006/main" w="28575" cmpd="sng" cap="flat">
            <a:solidFill>
              <a:srgbClr val="22366A"/>
            </a:solidFill>
            <a:prstDash val="solid"/>
            <a:round/>
          </a:ln>
        </p:spPr>
      </p:cxnSp>
      <p:sp>
        <p:nvSpPr>
          <p:cNvPr id="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61254" y="2640951"/>
            <a:ext cx="3311678" cy="4405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7398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2" name="图片" descr="A picture containing person, computer, indoor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rcRect xmlns:a="http://schemas.openxmlformats.org/drawingml/2006/main" r="49"/>
          <a:stretch xmlns:a="http://schemas.openxmlformats.org/drawingml/2006/main">
            <a:fillRect/>
          </a:stretch>
        </p:blipFill>
        <p:spPr>
          <a:xfrm xmlns:a="http://schemas.openxmlformats.org/drawingml/2006/main" flipH="1" rot="0">
            <a:off x="0" y="0"/>
            <a:ext cx="9144000" cy="514349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pic>
        <p:nvPicPr>
          <p:cNvPr id="13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6"/>
            <a:ext cx="9143990" cy="514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638171"/>
            <a:ext cx="4734046" cy="4030832"/>
          </a:xfrm>
          <a:prstGeom xmlns:a="http://schemas.openxmlformats.org/drawingml/2006/main" prst="rect"/>
          <a:solidFill xmlns:a="http://schemas.openxmlformats.org/drawingml/2006/main">
            <a:srgbClr val="223669"/>
          </a:solidFill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50" tIns="34275" rIns="68550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819942"/>
            <a:ext cx="144711" cy="323529"/>
          </a:xfrm>
          <a:prstGeom xmlns:a="http://schemas.openxmlformats.org/drawingml/2006/main" prst="rect"/>
          <a:solidFill xmlns:a="http://schemas.openxmlformats.org/drawingml/2006/main">
            <a:srgbClr val="C88C32"/>
          </a:solidFill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68550" tIns="34275" rIns="68550" bIns="34275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44711" y="810810"/>
            <a:ext cx="3421450" cy="34409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0000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44711" y="1295658"/>
            <a:ext cx="4343206" cy="30364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 pitchFamily="0" charset="0"/>
              <a:buChar char="▪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3637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9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9143990" cy="514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270525" y="226006"/>
            <a:ext cx="175225" cy="4293886"/>
            <a:chOff x="270525" y="226006"/>
            <a:chExt cx="175225" cy="4293886"/>
          </a:xfrm>
        </p:grpSpPr>
        <p:grpSp>
          <p:nvGrpSpPr>
            <p:cNvPr id="3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270525" y="3124566"/>
              <a:ext cx="175225" cy="1395326"/>
              <a:chOff x="270525" y="3124566"/>
              <a:chExt cx="175225" cy="1395326"/>
            </a:xfrm>
          </p:grpSpPr>
          <p:sp>
            <p:nvSpPr>
              <p:cNvPr id="3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70525" y="3124566"/>
                <a:ext cx="175225" cy="393954"/>
              </a:xfrm>
              <a:prstGeom xmlns:a="http://schemas.openxmlformats.org/drawingml/2006/main" prst="rect"/>
              <a:solidFill xmlns:a="http://schemas.openxmlformats.org/drawingml/2006/main">
                <a:srgbClr val="C88C32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Arial" pitchFamily="0" charset="0"/>
                  <a:ea typeface="Arial" pitchFamily="0" charset="0"/>
                  <a:cs typeface="Arial" pitchFamily="0" charset="0"/>
                  <a:sym typeface="Arial" pitchFamily="0" charset="0"/>
                </a:endParaRPr>
              </a:p>
            </p:txBody>
          </p:sp>
          <p:cxnSp>
            <p:nvCxnSpPr>
              <p:cNvPr id="31" name="直线连接线"/>
              <p:cNvCxnSpPr>
                <a:cxnSpLocks xmlns:a="http://schemas.openxmlformats.org/drawingml/2006/main"/>
              </p:cNvCxnSpPr>
              <p:nvPr/>
            </p:nvCxnSpPr>
            <p:spPr>
              <a:xfrm xmlns:a="http://schemas.openxmlformats.org/drawingml/2006/main" rot="0">
                <a:off x="358137" y="3347401"/>
                <a:ext cx="1587" cy="1172491"/>
              </a:xfrm>
              <a:prstGeom xmlns:a="http://schemas.openxmlformats.org/drawingml/2006/main" prst="straightConnector1"/>
              <a:noFill xmlns:a="http://schemas.openxmlformats.org/drawingml/2006/main"/>
              <a:ln xmlns:a="http://schemas.openxmlformats.org/drawingml/2006/main" w="12700" cmpd="sng" cap="flat">
                <a:solidFill>
                  <a:srgbClr val="C88C32"/>
                </a:solidFill>
                <a:prstDash val="solid"/>
                <a:round/>
              </a:ln>
            </p:spPr>
          </p:cxnSp>
        </p:grpSp>
        <p:grpSp>
          <p:nvGrpSpPr>
            <p:cNvPr id="35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270525" y="226006"/>
              <a:ext cx="175225" cy="2621381"/>
              <a:chOff x="270525" y="226006"/>
              <a:chExt cx="175225" cy="2621381"/>
            </a:xfrm>
          </p:grpSpPr>
          <p:cxnSp>
            <p:nvCxnSpPr>
              <p:cNvPr id="33" name="直线连接线"/>
              <p:cNvCxnSpPr>
                <a:cxnSpLocks xmlns:a="http://schemas.openxmlformats.org/drawingml/2006/main"/>
              </p:cNvCxnSpPr>
              <p:nvPr/>
            </p:nvCxnSpPr>
            <p:spPr>
              <a:xfrm xmlns:a="http://schemas.openxmlformats.org/drawingml/2006/main" flipH="1" rot="21600000">
                <a:off x="355737" y="442966"/>
                <a:ext cx="2399" cy="2404420"/>
              </a:xfrm>
              <a:prstGeom xmlns:a="http://schemas.openxmlformats.org/drawingml/2006/main" prst="straightConnector1"/>
              <a:noFill xmlns:a="http://schemas.openxmlformats.org/drawingml/2006/main"/>
              <a:ln xmlns:a="http://schemas.openxmlformats.org/drawingml/2006/main" w="12700" cmpd="sng" cap="flat">
                <a:solidFill>
                  <a:srgbClr val="223669"/>
                </a:solidFill>
                <a:prstDash val="solid"/>
                <a:round/>
              </a:ln>
            </p:spPr>
          </p:cxnSp>
          <p:sp>
            <p:nvSpPr>
              <p:cNvPr id="34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70525" y="226006"/>
                <a:ext cx="175225" cy="393954"/>
              </a:xfrm>
              <a:prstGeom xmlns:a="http://schemas.openxmlformats.org/drawingml/2006/main" prst="rect"/>
              <a:solidFill xmlns:a="http://schemas.openxmlformats.org/drawingml/2006/main">
                <a:srgbClr val="223669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Arial" pitchFamily="0" charset="0"/>
                  <a:ea typeface="Arial" pitchFamily="0" charset="0"/>
                  <a:cs typeface="Arial" pitchFamily="0" charset="0"/>
                  <a:sym typeface="Arial" pitchFamily="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8045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51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9143990" cy="514349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35731" y="202405"/>
            <a:ext cx="7886700" cy="34409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202405"/>
            <a:ext cx="135731" cy="344091"/>
          </a:xfrm>
          <a:prstGeom xmlns:a="http://schemas.openxmlformats.org/drawingml/2006/main" prst="rect"/>
          <a:solidFill xmlns:a="http://schemas.openxmlformats.org/drawingml/2006/main">
            <a:srgbClr val="22366A"/>
          </a:solidFill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grpSp>
        <p:nvGrpSpPr>
          <p:cNvPr id="6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2441263" y="1060409"/>
            <a:ext cx="4259385" cy="3399177"/>
            <a:chOff x="2441263" y="1060409"/>
            <a:chExt cx="4259385" cy="3399177"/>
          </a:xfrm>
        </p:grpSpPr>
        <p:pic>
          <p:nvPicPr>
            <p:cNvPr id="54" name="图片" descr="Icon&#10;&#10;Description automatically generated"/>
            <p:cNvPicPr>
              <a:picLocks xmlns:a="http://schemas.openxmlformats.org/drawingml/2006/main"/>
            </p:cNvPicPr>
            <p:nvPr/>
          </p:nvPicPr>
          <p:blipFill>
            <a:blip xmlns:a="http://schemas.openxmlformats.org/drawingml/2006/main" xmlns:r="http://schemas.openxmlformats.org/officeDocument/2006/relationships" r:embed="rId3" cstate="print"/>
            <a:stretch xmlns:a="http://schemas.openxmlformats.org/drawingml/2006/main">
              <a:fillRect/>
            </a:stretch>
          </p:blipFill>
          <p:spPr>
            <a:xfrm xmlns:a="http://schemas.openxmlformats.org/drawingml/2006/main" rot="0">
              <a:off x="2625376" y="1060409"/>
              <a:ext cx="3885072" cy="3371043"/>
            </a:xfrm>
            <a:prstGeom xmlns:a="http://schemas.openxmlformats.org/drawingml/2006/main" prst="rect"/>
            <a:noFill xmlns:a="http://schemas.openxmlformats.org/drawingml/2006/main"/>
            <a:ln xmlns:a="http://schemas.openxmlformats.org/drawingml/2006/main" w="12700" cmpd="sng" cap="flat">
              <a:noFill/>
              <a:prstDash val="solid"/>
              <a:round/>
            </a:ln>
          </p:spPr>
        </p:pic>
        <p:grpSp>
          <p:nvGrpSpPr>
            <p:cNvPr id="63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2441263" y="1082319"/>
              <a:ext cx="4259385" cy="3377267"/>
              <a:chOff x="2441263" y="1082319"/>
              <a:chExt cx="4259385" cy="3377267"/>
            </a:xfrm>
          </p:grpSpPr>
          <p:sp>
            <p:nvSpPr>
              <p:cNvPr id="55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618722" y="2307724"/>
                <a:ext cx="81925" cy="81925"/>
              </a:xfrm>
              <a:prstGeom xmlns:a="http://schemas.openxmlformats.org/drawingml/2006/main" prst="ellipse"/>
              <a:solidFill xmlns:a="http://schemas.openxmlformats.org/drawingml/2006/main">
                <a:srgbClr val="BC8638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56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426200" y="3559912"/>
                <a:ext cx="81925" cy="81926"/>
              </a:xfrm>
              <a:prstGeom xmlns:a="http://schemas.openxmlformats.org/drawingml/2006/main" prst="ellipse"/>
              <a:solidFill xmlns:a="http://schemas.openxmlformats.org/drawingml/2006/main">
                <a:srgbClr val="035081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57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448688" y="4377659"/>
                <a:ext cx="81925" cy="81926"/>
              </a:xfrm>
              <a:prstGeom xmlns:a="http://schemas.openxmlformats.org/drawingml/2006/main" prst="ellipse"/>
              <a:solidFill xmlns:a="http://schemas.openxmlformats.org/drawingml/2006/main">
                <a:srgbClr val="BC8638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58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444214" y="1082319"/>
                <a:ext cx="81925" cy="81925"/>
              </a:xfrm>
              <a:prstGeom xmlns:a="http://schemas.openxmlformats.org/drawingml/2006/main" prst="ellipse"/>
              <a:solidFill xmlns:a="http://schemas.openxmlformats.org/drawingml/2006/main">
                <a:srgbClr val="035081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59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441263" y="2307725"/>
                <a:ext cx="81926" cy="81925"/>
              </a:xfrm>
              <a:prstGeom xmlns:a="http://schemas.openxmlformats.org/drawingml/2006/main" prst="ellipse"/>
              <a:solidFill xmlns:a="http://schemas.openxmlformats.org/drawingml/2006/main">
                <a:srgbClr val="BC8638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60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619761" y="3566686"/>
                <a:ext cx="81926" cy="81926"/>
              </a:xfrm>
              <a:prstGeom xmlns:a="http://schemas.openxmlformats.org/drawingml/2006/main" prst="ellipse"/>
              <a:solidFill xmlns:a="http://schemas.openxmlformats.org/drawingml/2006/main">
                <a:srgbClr val="035081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61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592732" y="4377660"/>
                <a:ext cx="81926" cy="81926"/>
              </a:xfrm>
              <a:prstGeom xmlns:a="http://schemas.openxmlformats.org/drawingml/2006/main" prst="ellipse"/>
              <a:solidFill xmlns:a="http://schemas.openxmlformats.org/drawingml/2006/main">
                <a:srgbClr val="BC8638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62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619761" y="1089093"/>
                <a:ext cx="81926" cy="81925"/>
              </a:xfrm>
              <a:prstGeom xmlns:a="http://schemas.openxmlformats.org/drawingml/2006/main" prst="ellipse"/>
              <a:solidFill xmlns:a="http://schemas.openxmlformats.org/drawingml/2006/main">
                <a:srgbClr val="035081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</p:grpSp>
        <p:grpSp>
          <p:nvGrpSpPr>
            <p:cNvPr id="66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3551613" y="1394868"/>
              <a:ext cx="2053983" cy="2053983"/>
              <a:chOff x="3551613" y="1394868"/>
              <a:chExt cx="2053983" cy="2053983"/>
            </a:xfrm>
          </p:grpSpPr>
          <p:sp>
            <p:nvSpPr>
              <p:cNvPr id="64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551613" y="1394868"/>
                <a:ext cx="2053983" cy="2053983"/>
              </a:xfrm>
              <a:prstGeom xmlns:a="http://schemas.openxmlformats.org/drawingml/2006/main" prst="ellipse"/>
              <a:solidFill xmlns:a="http://schemas.openxmlformats.org/drawingml/2006/main">
                <a:srgbClr val="F2F2F2"/>
              </a:solidFill>
              <a:ln xmlns:a="http://schemas.openxmlformats.org/drawingml/2006/main" w="25400" cmpd="sng" cap="flat">
                <a:solidFill>
                  <a:srgbClr val="F2F2F2"/>
                </a:solidFill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  <p:sp>
            <p:nvSpPr>
              <p:cNvPr id="65" name="椭圆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605970" y="1449225"/>
                <a:ext cx="1945268" cy="1945268"/>
              </a:xfrm>
              <a:prstGeom xmlns:a="http://schemas.openxmlformats.org/drawingml/2006/main" prst="ellipse"/>
              <a:solidFill xmlns:a="http://schemas.openxmlformats.org/drawingml/2006/main">
                <a:srgbClr val="FFFFFF"/>
              </a:solidFill>
              <a:ln xmlns:a="http://schemas.openxmlformats.org/drawingml/2006/main" w="12700" cmpd="sng" cap="flat">
                <a:noFill/>
                <a:prstDash val="solid"/>
                <a:round/>
              </a:ln>
            </p:spPr>
            <p:txBody>
              <a:bodyPr xmlns:a="http://schemas.openxmlformats.org/drawingml/2006/main" vert="horz" wrap="square" lIns="91425" tIns="45700" rIns="91425" bIns="45700" anchor="ctr" anchorCtr="0">
                <a:prstTxWarp prst="textNoShape"/>
              </a:bodyPr>
              <a:lstStyle xmlns:a="http://schemas.openxmlformats.org/drawingml/2006/main"/>
              <a:p xmlns:a="http://schemas.openxmlformats.org/drawingml/2006/main"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 b="0" i="0" u="none" strike="noStrike" kern="0" cap="none" spc="0" baseline="0">
                  <a:solidFill>
                    <a:srgbClr val="FFFFFF"/>
                  </a:solidFill>
                  <a:latin typeface="Public Sans" pitchFamily="0" charset="0"/>
                  <a:ea typeface="Public Sans" pitchFamily="0" charset="0"/>
                  <a:cs typeface="Public Sans" pitchFamily="0" charset="0"/>
                  <a:sym typeface="Public Sans" pitchFamily="0" charset="0"/>
                </a:endParaRPr>
              </a:p>
            </p:txBody>
          </p:sp>
        </p:grpSp>
      </p:grpSp>
      <p:sp>
        <p:nvSpPr>
          <p:cNvPr id="6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719245" y="2264415"/>
            <a:ext cx="1714750" cy="3201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817134" y="961108"/>
            <a:ext cx="1714750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33920" y="2188616"/>
            <a:ext cx="1714750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1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803908" y="3448851"/>
            <a:ext cx="1714750" cy="3201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2" name="文本框"/>
          <p:cNvSpPr>
            <a:spLocks xmlns:a="http://schemas.openxmlformats.org/drawingml/2006/main" noGrp="1"/>
          </p:cNvSpPr>
          <p:nvPr>
            <p:ph type="body" idx="5"/>
          </p:nvPr>
        </p:nvSpPr>
        <p:spPr>
          <a:xfrm xmlns:a="http://schemas.openxmlformats.org/drawingml/2006/main" rot="0">
            <a:off x="1798245" y="4258551"/>
            <a:ext cx="1714749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3" name="文本框"/>
          <p:cNvSpPr>
            <a:spLocks xmlns:a="http://schemas.openxmlformats.org/drawingml/2006/main" noGrp="1"/>
          </p:cNvSpPr>
          <p:nvPr>
            <p:ph type="body" idx="6"/>
          </p:nvPr>
        </p:nvSpPr>
        <p:spPr>
          <a:xfrm xmlns:a="http://schemas.openxmlformats.org/drawingml/2006/main" rot="0">
            <a:off x="6615516" y="961108"/>
            <a:ext cx="1714750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4" name="文本框"/>
          <p:cNvSpPr>
            <a:spLocks xmlns:a="http://schemas.openxmlformats.org/drawingml/2006/main" noGrp="1"/>
          </p:cNvSpPr>
          <p:nvPr>
            <p:ph type="body" idx="7"/>
          </p:nvPr>
        </p:nvSpPr>
        <p:spPr>
          <a:xfrm xmlns:a="http://schemas.openxmlformats.org/drawingml/2006/main" rot="0">
            <a:off x="6787153" y="2188616"/>
            <a:ext cx="1714750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body" idx="8"/>
          </p:nvPr>
        </p:nvSpPr>
        <p:spPr>
          <a:xfrm xmlns:a="http://schemas.openxmlformats.org/drawingml/2006/main" rot="0">
            <a:off x="6602289" y="3448851"/>
            <a:ext cx="1714750" cy="3201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body" idx="9"/>
          </p:nvPr>
        </p:nvSpPr>
        <p:spPr>
          <a:xfrm xmlns:a="http://schemas.openxmlformats.org/drawingml/2006/main" rot="0">
            <a:off x="5584939" y="4258551"/>
            <a:ext cx="1714750" cy="3201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56060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87" name="图片" descr="A computer on a table&#10;&#10;Description automatically generated with medium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rcRect xmlns:a="http://schemas.openxmlformats.org/drawingml/2006/main" t="41" b="41" r="29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-1" y="-1"/>
            <a:ext cx="9144001" cy="51435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pic>
        <p:nvPicPr>
          <p:cNvPr id="88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9143990" cy="514349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8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2240495" y="1407885"/>
            <a:ext cx="4811570" cy="76670"/>
          </a:xfrm>
          <a:prstGeom xmlns:a="http://schemas.openxmlformats.org/drawingml/2006/main" prst="rect"/>
          <a:solidFill xmlns:a="http://schemas.openxmlformats.org/drawingml/2006/main">
            <a:srgbClr val="F0C8CE"/>
          </a:solidFill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90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692835" y="1785257"/>
            <a:ext cx="1181100" cy="1181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9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2233323" y="613458"/>
            <a:ext cx="4818742" cy="794427"/>
          </a:xfrm>
          <a:prstGeom xmlns:a="http://schemas.openxmlformats.org/drawingml/2006/main" prst="rect"/>
          <a:solidFill xmlns:a="http://schemas.openxmlformats.org/drawingml/2006/main">
            <a:srgbClr val="223669"/>
          </a:solidFill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FFFFFF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634216" y="802314"/>
            <a:ext cx="4016955" cy="4492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079630" y="1996884"/>
            <a:ext cx="2722324" cy="4492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68669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8" name="图片" descr="Graphical user interface, applicatio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9144000" cy="5143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pic>
        <p:nvPicPr>
          <p:cNvPr id="99" name="图片" descr="Shape&#10;&#10;Description automatically generated with low confidence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9144000" cy="5143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5857322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042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266708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7673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778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314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3733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04856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14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67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Vimalesh2003/TO-DO-LIST" TargetMode="External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body" idx="1"/>
          </p:nvPr>
        </p:nvSpPr>
        <p:spPr>
          <a:xfrm rot="0">
            <a:off x="261255" y="2640951"/>
            <a:ext cx="3689421" cy="44055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223669"/>
                </a:solidFill>
                <a:latin typeface="Public Sans" pitchFamily="0" charset="0"/>
                <a:ea typeface="Public Sans" pitchFamily="0" charset="0"/>
                <a:cs typeface="Public Sans" pitchFamily="0" charset="0"/>
                <a:sym typeface="Public Sans" pitchFamily="0" charset="0"/>
              </a:rPr>
              <a:t>“TO DO PLANNER”</a:t>
            </a:r>
            <a:endParaRPr lang="zh-CN" altLang="en-US" sz="2400" b="1" i="0" u="none" strike="noStrike" kern="0" cap="none" spc="0" baseline="0">
              <a:solidFill>
                <a:srgbClr val="223669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 rot="0">
            <a:off x="261267" y="3361376"/>
            <a:ext cx="3689400" cy="440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223669"/>
                </a:solidFill>
                <a:latin typeface="Public Sans" pitchFamily="0" charset="0"/>
                <a:ea typeface="Public Sans" pitchFamily="0" charset="0"/>
                <a:cs typeface="Public Sans" pitchFamily="0" charset="0"/>
                <a:sym typeface="Public Sans" pitchFamily="0" charset="0"/>
              </a:rPr>
              <a:t>Task - 3</a:t>
            </a:r>
            <a:endParaRPr lang="zh-CN" altLang="en-US" sz="2400" b="1" i="0" u="none" strike="noStrike" kern="0" cap="none" spc="0" baseline="0">
              <a:solidFill>
                <a:srgbClr val="223669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pic>
        <p:nvPicPr>
          <p:cNvPr id="9" name="图片"/>
          <p:cNvPicPr>
            <a:picLocks/>
          </p:cNvPicPr>
          <p:nvPr/>
        </p:nvPicPr>
        <p:blipFill>
          <a:blip r:embed="rId1" cstate="print"/>
          <a:srcRect t="2430" b="-2428" l="-43430" r="43429"/>
          <a:stretch>
            <a:fillRect/>
          </a:stretch>
        </p:blipFill>
        <p:spPr>
          <a:xfrm rot="0">
            <a:off x="38099" y="-295270"/>
            <a:ext cx="9144000" cy="556344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5727275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 rot="0">
            <a:off x="144711" y="810810"/>
            <a:ext cx="3421450" cy="34409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29" b="1" i="0" u="none" strike="noStrike" kern="0" cap="none" spc="0" baseline="0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Your Project Name</a:t>
            </a:r>
            <a:endParaRPr lang="zh-CN" altLang="en-US" sz="1829" b="1" i="0" u="none" strike="noStrike" kern="0" cap="none" spc="0" baseline="0">
              <a:solidFill>
                <a:srgbClr val="C88C32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144710" y="1295658"/>
            <a:ext cx="4548587" cy="30364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B Garamond Medium" pitchFamily="0" charset="0"/>
              <a:buChar char="▪"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EB Garamond Medium" pitchFamily="0" charset="0"/>
                <a:ea typeface="EB Garamond Medium" pitchFamily="0" charset="0"/>
                <a:cs typeface="EB Garamond Medium" pitchFamily="0" charset="0"/>
                <a:sym typeface="EB Garamond Medium" pitchFamily="0" charset="0"/>
              </a:rPr>
              <a:t>Your Project Introduction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EB Garamond Medium" pitchFamily="0" charset="0"/>
              <a:ea typeface="EB Garamond Medium" pitchFamily="0" charset="0"/>
              <a:cs typeface="EB Garamond Medium" pitchFamily="0" charset="0"/>
              <a:sym typeface="EB Garamond Medium" pitchFamily="0" charset="0"/>
            </a:endParaRPr>
          </a:p>
        </p:txBody>
      </p:sp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267275" y="242113"/>
            <a:ext cx="9144000" cy="5143500"/>
          </a:xfrm>
          <a:prstGeom prst="rect"/>
          <a:noFill/>
          <a:ln w="12700" cmpd="sng" cap="flat">
            <a:noFill/>
            <a:prstDash val="solid"/>
            <a:round/>
          </a:ln>
        </p:spPr>
      </p:pic>
      <p:graphicFrame>
        <p:nvGraphicFramePr>
          <p:cNvPr id="21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144700" y="2110500"/>
          <a:ext cx="3000000" cy="299999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39391"/>
                <a:gridCol w="1725789"/>
                <a:gridCol w="814318"/>
              </a:tblGrid>
              <a:tr h="58853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C88C32"/>
                          </a:solidFill>
                          <a:latin typeface="Arial" pitchFamily="0" charset="0"/>
                          <a:ea typeface="Arial" pitchFamily="0" charset="0"/>
                          <a:cs typeface="Arial" pitchFamily="0" charset="0"/>
                          <a:sym typeface="Arial" pitchFamily="0" charset="0"/>
                        </a:rPr>
                        <a:t>LMS Username</a:t>
                      </a:r>
                      <a:endParaRPr lang="zh-CN" altLang="en-US" sz="1400" b="1" i="0" u="none" strike="noStrike" kern="0" cap="none" spc="0" baseline="0">
                        <a:solidFill>
                          <a:srgbClr val="C88C32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C88C32"/>
                          </a:solidFill>
                          <a:latin typeface="Arial" pitchFamily="0" charset="0"/>
                          <a:ea typeface="Arial" pitchFamily="0" charset="0"/>
                          <a:cs typeface="Arial" pitchFamily="0" charset="0"/>
                          <a:sym typeface="Arial" pitchFamily="0" charset="0"/>
                        </a:rPr>
                        <a:t>Name </a:t>
                      </a:r>
                      <a:endParaRPr lang="zh-CN" altLang="en-US" sz="1400" b="1" i="0" u="none" strike="noStrike" kern="0" cap="none" spc="0" baseline="0">
                        <a:solidFill>
                          <a:srgbClr val="C88C32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C88C32"/>
                          </a:solidFill>
                          <a:latin typeface="Arial" pitchFamily="0" charset="0"/>
                          <a:ea typeface="Arial" pitchFamily="0" charset="0"/>
                          <a:cs typeface="Arial" pitchFamily="0" charset="0"/>
                          <a:sym typeface="Arial" pitchFamily="0" charset="0"/>
                        </a:rPr>
                        <a:t>Batch </a:t>
                      </a:r>
                      <a:endParaRPr lang="zh-CN" altLang="en-US" sz="1400" b="1" i="0" u="none" strike="noStrike" kern="0" cap="none" spc="0" baseline="0">
                        <a:solidFill>
                          <a:srgbClr val="C88C32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1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1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1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189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14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Arial" pitchFamily="0" charset="0"/>
                        <a:ea typeface="Arial" pitchFamily="0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414" marT="91414" marR="91414" marB="91414" vert="horz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矩形"/>
          <p:cNvSpPr>
            <a:spLocks/>
          </p:cNvSpPr>
          <p:nvPr/>
        </p:nvSpPr>
        <p:spPr>
          <a:xfrm rot="0">
            <a:off x="185350" y="2568300"/>
            <a:ext cx="4214100" cy="307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au1105201040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11.      HARIHARAN R.     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CA5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193225" y="3131401"/>
            <a:ext cx="4230900" cy="40881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au110520104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029       SIVADHANU T.         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CA5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169600" y="3506495"/>
            <a:ext cx="5081714" cy="42988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au1105201040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21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  PAGALAVAN J.     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CA5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185350" y="3936378"/>
            <a:ext cx="4214100" cy="60689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au11052010404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5.      VISHNU V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            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CA5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169600" y="4357832"/>
            <a:ext cx="4097700" cy="9841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au1105201043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11.        KARTHICK J.            </a:t>
            </a: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CA5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838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489450" y="647046"/>
            <a:ext cx="6891900" cy="1621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1" i="0" u="none" strike="noStrike" kern="0" cap="none" spc="0" baseline="0">
                <a:solidFill>
                  <a:srgbClr val="0B5394"/>
                </a:solidFill>
                <a:latin typeface="EB Garamond Medium" pitchFamily="0" charset="0"/>
                <a:ea typeface="EB Garamond Medium" pitchFamily="0" charset="0"/>
                <a:cs typeface="EB Garamond Medium" pitchFamily="0" charset="0"/>
                <a:sym typeface="EB Garamond Medium" pitchFamily="0" charset="0"/>
              </a:rPr>
              <a:t>Create various Front End Programs</a:t>
            </a:r>
            <a:endParaRPr lang="en-US" altLang="zh-CN" sz="1500" b="1" i="0" u="none" strike="noStrike" kern="0" cap="none" spc="0" baseline="0">
              <a:solidFill>
                <a:srgbClr val="0B5394"/>
              </a:solidFill>
              <a:latin typeface="EB Garamond Medium" pitchFamily="0" charset="0"/>
              <a:ea typeface="EB Garamond Medium" pitchFamily="0" charset="0"/>
              <a:cs typeface="EB Garamond Medium" pitchFamily="0" charset="0"/>
              <a:sym typeface="EB Garamond Medium" pitchFamily="0" charset="0"/>
            </a:endParaRPr>
          </a:p>
          <a:p>
            <a:pPr mar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rgbClr val="000000"/>
              </a:solidFill>
              <a:latin typeface="EB Garamond Medium" pitchFamily="0" charset="0"/>
              <a:ea typeface="EB Garamond Medium" pitchFamily="0" charset="0"/>
              <a:cs typeface="EB Garamond Medium" pitchFamily="0" charset="0"/>
              <a:sym typeface="EB Garamond Medium" pitchFamily="0" charset="0"/>
            </a:endParaRPr>
          </a:p>
          <a:p>
            <a:pPr marL="457200" indent="-3238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EB Garamond Medium" pitchFamily="0" charset="0"/>
              <a:buChar char="●"/>
            </a:pPr>
            <a:r>
              <a:rPr lang="en-US" altLang="zh-CN" sz="1500" b="0" i="0" u="none" strike="noStrike" kern="0" cap="none" spc="0" baseline="0">
                <a:solidFill>
                  <a:srgbClr val="000000"/>
                </a:solidFill>
                <a:latin typeface="EB Garamond Medium" pitchFamily="0" charset="0"/>
                <a:ea typeface="EB Garamond Medium" pitchFamily="0" charset="0"/>
                <a:cs typeface="EB Garamond Medium" pitchFamily="0" charset="0"/>
                <a:sym typeface="EB Garamond Medium" pitchFamily="0" charset="0"/>
              </a:rPr>
              <a:t>Draw and design a uniform front end code for “Your Project”</a:t>
            </a:r>
            <a:endParaRPr lang="en-US" altLang="zh-CN" sz="1500" b="0" i="0" u="none" strike="noStrike" kern="0" cap="none" spc="0" baseline="0">
              <a:solidFill>
                <a:srgbClr val="000000"/>
              </a:solidFill>
              <a:latin typeface="EB Garamond Medium" pitchFamily="0" charset="0"/>
              <a:ea typeface="EB Garamond Medium" pitchFamily="0" charset="0"/>
              <a:cs typeface="EB Garamond Medium" pitchFamily="0" charset="0"/>
              <a:sym typeface="EB Garamond Medium" pitchFamily="0" charset="0"/>
            </a:endParaRPr>
          </a:p>
          <a:p>
            <a:pPr marL="457200" indent="-3238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EB Garamond Medium" pitchFamily="0" charset="0"/>
              <a:buChar char="●"/>
            </a:pPr>
            <a:r>
              <a:rPr lang="en-US" altLang="zh-CN" sz="1500" b="0" i="0" u="none" strike="noStrike" kern="0" cap="none" spc="0" baseline="0">
                <a:solidFill>
                  <a:srgbClr val="000000"/>
                </a:solidFill>
                <a:latin typeface="EB Garamond Medium" pitchFamily="0" charset="0"/>
                <a:ea typeface="EB Garamond Medium" pitchFamily="0" charset="0"/>
                <a:cs typeface="EB Garamond Medium" pitchFamily="0" charset="0"/>
                <a:sym typeface="EB Garamond Medium" pitchFamily="0" charset="0"/>
              </a:rPr>
              <a:t>Draw and design a interactive front end code for “Your Project”</a:t>
            </a:r>
            <a:endParaRPr lang="zh-CN" altLang="en-US" sz="1500" b="0" i="0" u="none" strike="noStrike" kern="0" cap="none" spc="0" baseline="0">
              <a:solidFill>
                <a:srgbClr val="0B5394"/>
              </a:solidFill>
              <a:latin typeface="Montserrat ExtraBold" pitchFamily="0" charset="0"/>
              <a:ea typeface="Montserrat ExtraBold" pitchFamily="0" charset="0"/>
              <a:cs typeface="Montserrat ExtraBold" pitchFamily="0" charset="0"/>
              <a:sym typeface="Montserrat ExtraBold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body" idx="2"/>
          </p:nvPr>
        </p:nvSpPr>
        <p:spPr>
          <a:xfrm rot="0">
            <a:off x="489450" y="3568146"/>
            <a:ext cx="7048500" cy="953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17145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lang="en-US" altLang="zh-CN" sz="11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Developing complicated UI using HTML components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lang="en-US" altLang="zh-CN" sz="11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Using props drilling and context to pass variables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lang="en-US" altLang="zh-CN" sz="11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Getting familiar with different type of api calls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lang="en-US" altLang="zh-CN" sz="11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Handling different input data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489450" y="2539538"/>
            <a:ext cx="4593600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100% Completion of the above tasks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445780" y="3171963"/>
            <a:ext cx="2629800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Learning outcome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445774" y="250825"/>
            <a:ext cx="3823199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B5394"/>
                </a:solidFill>
                <a:latin typeface="EB Garamond ExtraBold" pitchFamily="0" charset="0"/>
                <a:ea typeface="EB Garamond ExtraBold" pitchFamily="0" charset="0"/>
                <a:cs typeface="EB Garamond ExtraBold" pitchFamily="0" charset="0"/>
                <a:sym typeface="EB Garamond ExtraBold" pitchFamily="0" charset="0"/>
              </a:rPr>
              <a:t>Task 3 :: Frontend Creation</a:t>
            </a:r>
            <a:endParaRPr lang="zh-CN" altLang="en-US" sz="1800" b="0" i="0" u="none" strike="noStrike" kern="0" cap="none" spc="0" baseline="0">
              <a:solidFill>
                <a:srgbClr val="0B5394"/>
              </a:solidFill>
              <a:latin typeface="EB Garamond ExtraBold" pitchFamily="0" charset="0"/>
              <a:ea typeface="EB Garamond ExtraBold" pitchFamily="0" charset="0"/>
              <a:cs typeface="EB Garamond ExtraBold" pitchFamily="0" charset="0"/>
              <a:sym typeface="EB Garamond ExtraBold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489450" y="2220953"/>
            <a:ext cx="4593600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B5394"/>
                </a:solidFill>
                <a:latin typeface="Montserrat ExtraBold" pitchFamily="0" charset="0"/>
                <a:ea typeface="Montserrat ExtraBold" pitchFamily="0" charset="0"/>
                <a:cs typeface="Montserrat ExtraBold" pitchFamily="0" charset="0"/>
                <a:sym typeface="Montserrat ExtraBold" pitchFamily="0" charset="0"/>
              </a:rPr>
              <a:t>Evaluation Metric:</a:t>
            </a:r>
            <a:endParaRPr lang="zh-CN" altLang="en-US" sz="1200" b="0" i="0" u="none" strike="noStrike" kern="0" cap="none" spc="0" baseline="0">
              <a:solidFill>
                <a:srgbClr val="0B5394"/>
              </a:solidFill>
              <a:latin typeface="Montserrat ExtraBold" pitchFamily="0" charset="0"/>
              <a:ea typeface="Montserrat ExtraBold" pitchFamily="0" charset="0"/>
              <a:cs typeface="Montserrat ExtraBold" pitchFamily="0" charset="0"/>
              <a:sym typeface="Montserrat Extra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092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445779" y="237121"/>
            <a:ext cx="2629800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223669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Step-Wise Description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pic>
        <p:nvPicPr>
          <p:cNvPr id="46" name="图片"/>
          <p:cNvPicPr>
            <a:picLocks/>
          </p:cNvPicPr>
          <p:nvPr/>
        </p:nvPicPr>
        <p:blipFill>
          <a:blip r:embed="rId1" cstate="print"/>
          <a:srcRect t="3320" b="-3320" l="-65210" r="65210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7" name="矩形"/>
          <p:cNvSpPr>
            <a:spLocks/>
          </p:cNvSpPr>
          <p:nvPr/>
        </p:nvSpPr>
        <p:spPr>
          <a:xfrm rot="0">
            <a:off x="546801" y="3483475"/>
            <a:ext cx="6664500" cy="318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Summary of your task</a:t>
            </a:r>
            <a:endParaRPr lang="en-US" altLang="zh-CN" sz="1800" b="1" i="0" u="none" strike="noStrike" kern="0" cap="none" spc="0" baseline="0">
              <a:solidFill>
                <a:srgbClr val="C88C32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 To-Do Planner web app is created with HTML, CSS, and React.js, offering task management, categorization, and responsive design for users to efficiently organize their tasks.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468899" y="701525"/>
            <a:ext cx="2629800" cy="385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1)HTML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2)CSS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3)REACT JS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682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3719245" y="2264415"/>
            <a:ext cx="17148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223669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Check-List</a:t>
            </a:r>
            <a:endParaRPr lang="zh-CN" altLang="en-US" sz="1800" b="1" i="0" u="none" strike="noStrike" kern="0" cap="none" spc="0" baseline="0">
              <a:solidFill>
                <a:srgbClr val="223669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body" idx="2"/>
          </p:nvPr>
        </p:nvSpPr>
        <p:spPr>
          <a:xfrm rot="0">
            <a:off x="817134" y="961108"/>
            <a:ext cx="1714799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Create folder structure for HTML  application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3"/>
          </p:nvPr>
        </p:nvSpPr>
        <p:spPr>
          <a:xfrm rot="0">
            <a:off x="318626" y="2188625"/>
            <a:ext cx="20301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Write Functions for event handling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6"/>
          </p:nvPr>
        </p:nvSpPr>
        <p:spPr>
          <a:xfrm rot="0">
            <a:off x="6615516" y="961108"/>
            <a:ext cx="17148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Render Conditional components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7"/>
          </p:nvPr>
        </p:nvSpPr>
        <p:spPr>
          <a:xfrm rot="0">
            <a:off x="6787153" y="2188616"/>
            <a:ext cx="17148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Overall UI of the project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body" idx="8"/>
          </p:nvPr>
        </p:nvSpPr>
        <p:spPr>
          <a:xfrm rot="0">
            <a:off x="6602289" y="3448851"/>
            <a:ext cx="17148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Handling broken links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83" name="文本框"/>
          <p:cNvSpPr>
            <a:spLocks noGrp="1"/>
          </p:cNvSpPr>
          <p:nvPr>
            <p:ph type="body" idx="9"/>
          </p:nvPr>
        </p:nvSpPr>
        <p:spPr>
          <a:xfrm rot="0">
            <a:off x="5584939" y="4258551"/>
            <a:ext cx="1714800" cy="320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0" cap="none" spc="0" baseline="0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Optimizing render cycle</a:t>
            </a:r>
            <a:endParaRPr lang="zh-CN" altLang="en-US" sz="1000" b="0" i="0" u="none" strike="noStrike" kern="0" cap="none" spc="0" baseline="0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193300" y="125175"/>
            <a:ext cx="3126300" cy="54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Assessment Parameter</a:t>
            </a:r>
            <a:endParaRPr lang="zh-CN" altLang="en-US" sz="2400" b="1" i="0" u="none" strike="noStrike" kern="0" cap="none" spc="0" baseline="0">
              <a:solidFill>
                <a:srgbClr val="C88C32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4337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2634216" y="802314"/>
            <a:ext cx="4016955" cy="44926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0" cap="none" spc="0" baseline="0">
                <a:solidFill>
                  <a:srgbClr val="FFFFFF"/>
                </a:solidFill>
                <a:latin typeface="Public Sans" pitchFamily="0" charset="0"/>
                <a:ea typeface="Public Sans" pitchFamily="0" charset="0"/>
                <a:cs typeface="Public Sans" pitchFamily="0" charset="0"/>
                <a:sym typeface="Public Sans" pitchFamily="0" charset="0"/>
              </a:rPr>
              <a:t>Submission Github</a:t>
            </a:r>
            <a:endParaRPr lang="zh-CN" altLang="en-US" sz="1800" b="1" i="1" u="none" strike="noStrike" kern="0" cap="none" spc="0" baseline="0">
              <a:solidFill>
                <a:srgbClr val="FFFFFF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body" idx="2"/>
          </p:nvPr>
        </p:nvSpPr>
        <p:spPr>
          <a:xfrm rot="0">
            <a:off x="4089330" y="2220109"/>
            <a:ext cx="2722200" cy="3485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0" i="0" u="sng" strike="noStrike" kern="0" cap="none" spc="0" baseline="0">
                <a:solidFill>
                  <a:srgbClr val="073763"/>
                </a:solidFill>
                <a:latin typeface="EB Garamond SemiBold" pitchFamily="0" charset="0"/>
                <a:ea typeface="EB Garamond SemiBold" pitchFamily="0" charset="0"/>
                <a:cs typeface="EB Garamond SemiBold" pitchFamily="0" charset="0"/>
                <a:sym typeface="EB Garamond SemiBold" pitchFamily="0" charset="0"/>
                <a:hlinkClick r:id="rId1"/>
              </a:rPr>
              <a:t>github</a:t>
            </a:r>
            <a:endParaRPr lang="zh-CN" altLang="en-US" sz="1700" b="0" i="0" u="none" strike="noStrike" kern="0" cap="none" spc="0" baseline="0">
              <a:solidFill>
                <a:srgbClr val="073763"/>
              </a:solidFill>
              <a:latin typeface="EB Garamond SemiBold" pitchFamily="0" charset="0"/>
              <a:ea typeface="EB Garamond SemiBold" pitchFamily="0" charset="0"/>
              <a:cs typeface="EB Garamond SemiBold" pitchFamily="0" charset="0"/>
              <a:sym typeface="EB Garamond Semi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0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421668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C88C32"/>
      </a:dk2>
      <a:lt2>
        <a:srgbClr val="223669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2023-11-12T06:30:35Z</dcterms:modified>
</cp:coreProperties>
</file>