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295" r:id="rId5"/>
    <p:sldId id="296" r:id="rId6"/>
    <p:sldId id="298" r:id="rId7"/>
    <p:sldId id="297" r:id="rId8"/>
    <p:sldId id="299" r:id="rId9"/>
    <p:sldId id="300" r:id="rId10"/>
    <p:sldId id="307" r:id="rId11"/>
    <p:sldId id="305" r:id="rId12"/>
    <p:sldId id="302" r:id="rId13"/>
    <p:sldId id="303" r:id="rId14"/>
    <p:sldId id="301"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49249-E289-44E3-8B51-F478F1B1CF40}" v="559" dt="2022-08-15T16:06:31.940"/>
    <p1510:client id="{1CDC5B88-CF7D-4596-8A06-1ED283AE2FAA}" v="2" dt="2022-08-09T05:17:01.0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102" autoAdjust="0"/>
    <p:restoredTop sz="94660"/>
  </p:normalViewPr>
  <p:slideViewPr>
    <p:cSldViewPr snapToGrid="0">
      <p:cViewPr varScale="1">
        <p:scale>
          <a:sx n="78" d="100"/>
          <a:sy n="78" d="100"/>
        </p:scale>
        <p:origin x="114" y="75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JI VISHNUVARDHAN REDDY" userId="S::19241a0571@griet.ac.in::da60b7b6-cbfc-4bcb-9674-839328c2f01f" providerId="AD" clId="Web-{11D49249-E289-44E3-8B51-F478F1B1CF40}"/>
    <pc:docChg chg="addSld delSld modSld sldOrd">
      <pc:chgData name="GANJI VISHNUVARDHAN REDDY" userId="S::19241a0571@griet.ac.in::da60b7b6-cbfc-4bcb-9674-839328c2f01f" providerId="AD" clId="Web-{11D49249-E289-44E3-8B51-F478F1B1CF40}" dt="2022-08-15T16:06:31.519" v="291" actId="20577"/>
      <pc:docMkLst>
        <pc:docMk/>
      </pc:docMkLst>
      <pc:sldChg chg="addSp modSp">
        <pc:chgData name="GANJI VISHNUVARDHAN REDDY" userId="S::19241a0571@griet.ac.in::da60b7b6-cbfc-4bcb-9674-839328c2f01f" providerId="AD" clId="Web-{11D49249-E289-44E3-8B51-F478F1B1CF40}" dt="2022-08-15T16:06:31.519" v="291" actId="20577"/>
        <pc:sldMkLst>
          <pc:docMk/>
          <pc:sldMk cId="1686409421" sldId="305"/>
        </pc:sldMkLst>
        <pc:spChg chg="mod">
          <ac:chgData name="GANJI VISHNUVARDHAN REDDY" userId="S::19241a0571@griet.ac.in::da60b7b6-cbfc-4bcb-9674-839328c2f01f" providerId="AD" clId="Web-{11D49249-E289-44E3-8B51-F478F1B1CF40}" dt="2022-08-15T15:54:40.285" v="11" actId="1076"/>
          <ac:spMkLst>
            <pc:docMk/>
            <pc:sldMk cId="1686409421" sldId="305"/>
            <ac:spMk id="2" creationId="{400DC0C9-4654-827C-ED86-3B708964B5A4}"/>
          </ac:spMkLst>
        </pc:spChg>
        <pc:spChg chg="add mod">
          <ac:chgData name="GANJI VISHNUVARDHAN REDDY" userId="S::19241a0571@griet.ac.in::da60b7b6-cbfc-4bcb-9674-839328c2f01f" providerId="AD" clId="Web-{11D49249-E289-44E3-8B51-F478F1B1CF40}" dt="2022-08-15T16:06:31.519" v="291" actId="20577"/>
          <ac:spMkLst>
            <pc:docMk/>
            <pc:sldMk cId="1686409421" sldId="305"/>
            <ac:spMk id="4" creationId="{0FC2ECFF-E117-7A3A-4E87-707847D85405}"/>
          </ac:spMkLst>
        </pc:spChg>
      </pc:sldChg>
      <pc:sldChg chg="delSp new del">
        <pc:chgData name="GANJI VISHNUVARDHAN REDDY" userId="S::19241a0571@griet.ac.in::da60b7b6-cbfc-4bcb-9674-839328c2f01f" providerId="AD" clId="Web-{11D49249-E289-44E3-8B51-F478F1B1CF40}" dt="2022-08-15T15:54:04.190" v="3"/>
        <pc:sldMkLst>
          <pc:docMk/>
          <pc:sldMk cId="2681858628" sldId="306"/>
        </pc:sldMkLst>
        <pc:spChg chg="del">
          <ac:chgData name="GANJI VISHNUVARDHAN REDDY" userId="S::19241a0571@griet.ac.in::da60b7b6-cbfc-4bcb-9674-839328c2f01f" providerId="AD" clId="Web-{11D49249-E289-44E3-8B51-F478F1B1CF40}" dt="2022-08-15T15:53:48.081" v="1"/>
          <ac:spMkLst>
            <pc:docMk/>
            <pc:sldMk cId="2681858628" sldId="306"/>
            <ac:spMk id="5" creationId="{D95210F1-8014-60D8-B5C7-4FC2ED7D8A41}"/>
          </ac:spMkLst>
        </pc:spChg>
      </pc:sldChg>
      <pc:sldChg chg="addSp modSp add ord replId">
        <pc:chgData name="GANJI VISHNUVARDHAN REDDY" userId="S::19241a0571@griet.ac.in::da60b7b6-cbfc-4bcb-9674-839328c2f01f" providerId="AD" clId="Web-{11D49249-E289-44E3-8B51-F478F1B1CF40}" dt="2022-08-15T16:02:28.326" v="165" actId="20577"/>
        <pc:sldMkLst>
          <pc:docMk/>
          <pc:sldMk cId="3849353954" sldId="307"/>
        </pc:sldMkLst>
        <pc:spChg chg="mod">
          <ac:chgData name="GANJI VISHNUVARDHAN REDDY" userId="S::19241a0571@griet.ac.in::da60b7b6-cbfc-4bcb-9674-839328c2f01f" providerId="AD" clId="Web-{11D49249-E289-44E3-8B51-F478F1B1CF40}" dt="2022-08-15T15:54:20.019" v="7" actId="1076"/>
          <ac:spMkLst>
            <pc:docMk/>
            <pc:sldMk cId="3849353954" sldId="307"/>
            <ac:spMk id="2" creationId="{400DC0C9-4654-827C-ED86-3B708964B5A4}"/>
          </ac:spMkLst>
        </pc:spChg>
        <pc:spChg chg="add">
          <ac:chgData name="GANJI VISHNUVARDHAN REDDY" userId="S::19241a0571@griet.ac.in::da60b7b6-cbfc-4bcb-9674-839328c2f01f" providerId="AD" clId="Web-{11D49249-E289-44E3-8B51-F478F1B1CF40}" dt="2022-08-15T15:55:02.410" v="12"/>
          <ac:spMkLst>
            <pc:docMk/>
            <pc:sldMk cId="3849353954" sldId="307"/>
            <ac:spMk id="3" creationId="{42A980F0-C099-8998-37FF-E6517540D00B}"/>
          </ac:spMkLst>
        </pc:spChg>
        <pc:spChg chg="add mod">
          <ac:chgData name="GANJI VISHNUVARDHAN REDDY" userId="S::19241a0571@griet.ac.in::da60b7b6-cbfc-4bcb-9674-839328c2f01f" providerId="AD" clId="Web-{11D49249-E289-44E3-8B51-F478F1B1CF40}" dt="2022-08-15T16:02:28.326" v="165" actId="20577"/>
          <ac:spMkLst>
            <pc:docMk/>
            <pc:sldMk cId="3849353954" sldId="307"/>
            <ac:spMk id="6" creationId="{6B384C3B-7395-BE1F-8412-74DEF06B79FD}"/>
          </ac:spMkLst>
        </pc:spChg>
      </pc:sldChg>
    </pc:docChg>
  </pc:docChgLst>
  <pc:docChgLst>
    <pc:chgData name="GANJI VISHNUVARDHAN REDDY" userId="da60b7b6-cbfc-4bcb-9674-839328c2f01f" providerId="ADAL" clId="{1CDC5B88-CF7D-4596-8A06-1ED283AE2FAA}"/>
    <pc:docChg chg="custSel modSld">
      <pc:chgData name="GANJI VISHNUVARDHAN REDDY" userId="da60b7b6-cbfc-4bcb-9674-839328c2f01f" providerId="ADAL" clId="{1CDC5B88-CF7D-4596-8A06-1ED283AE2FAA}" dt="2022-08-09T05:16:56.005" v="65" actId="20577"/>
      <pc:docMkLst>
        <pc:docMk/>
      </pc:docMkLst>
      <pc:sldChg chg="modSp mod">
        <pc:chgData name="GANJI VISHNUVARDHAN REDDY" userId="da60b7b6-cbfc-4bcb-9674-839328c2f01f" providerId="ADAL" clId="{1CDC5B88-CF7D-4596-8A06-1ED283AE2FAA}" dt="2022-08-09T05:16:56.005" v="65" actId="20577"/>
        <pc:sldMkLst>
          <pc:docMk/>
          <pc:sldMk cId="2217706833" sldId="300"/>
        </pc:sldMkLst>
        <pc:graphicFrameChg chg="modGraphic">
          <ac:chgData name="GANJI VISHNUVARDHAN REDDY" userId="da60b7b6-cbfc-4bcb-9674-839328c2f01f" providerId="ADAL" clId="{1CDC5B88-CF7D-4596-8A06-1ED283AE2FAA}" dt="2022-08-09T05:16:56.005" v="65" actId="20577"/>
          <ac:graphicFrameMkLst>
            <pc:docMk/>
            <pc:sldMk cId="2217706833" sldId="300"/>
            <ac:graphicFrameMk id="5" creationId="{B929EABD-1082-A1CF-BE16-ED6D7A933F3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8/15/2022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0AB5178-A794-E77D-BA69-B75419BA1A62}"/>
              </a:ext>
            </a:extLst>
          </p:cNvPr>
          <p:cNvPicPr>
            <a:picLocks noChangeAspect="1"/>
          </p:cNvPicPr>
          <p:nvPr/>
        </p:nvPicPr>
        <p:blipFill>
          <a:blip r:embed="rId2"/>
          <a:stretch>
            <a:fillRect/>
          </a:stretch>
        </p:blipFill>
        <p:spPr>
          <a:xfrm>
            <a:off x="5387788" y="553570"/>
            <a:ext cx="1219200" cy="1143000"/>
          </a:xfrm>
          <a:prstGeom prst="rect">
            <a:avLst/>
          </a:prstGeom>
        </p:spPr>
      </p:pic>
      <p:sp>
        <p:nvSpPr>
          <p:cNvPr id="14" name="TextBox 13">
            <a:extLst>
              <a:ext uri="{FF2B5EF4-FFF2-40B4-BE49-F238E27FC236}">
                <a16:creationId xmlns:a16="http://schemas.microsoft.com/office/drawing/2014/main" id="{0897690D-47B5-A446-D9F8-E7BF992A69ED}"/>
              </a:ext>
            </a:extLst>
          </p:cNvPr>
          <p:cNvSpPr txBox="1"/>
          <p:nvPr/>
        </p:nvSpPr>
        <p:spPr>
          <a:xfrm>
            <a:off x="1800225" y="1766608"/>
            <a:ext cx="8591549" cy="1077218"/>
          </a:xfrm>
          <a:prstGeom prst="rect">
            <a:avLst/>
          </a:prstGeom>
          <a:noFill/>
        </p:spPr>
        <p:txBody>
          <a:bodyPr wrap="square" rtlCol="0">
            <a:spAutoFit/>
          </a:bodyPr>
          <a:lstStyle/>
          <a:p>
            <a:pPr algn="ctr"/>
            <a:r>
              <a:rPr lang="en-IN" sz="3200" dirty="0">
                <a:solidFill>
                  <a:schemeClr val="accent1">
                    <a:lumMod val="50000"/>
                  </a:schemeClr>
                </a:solidFill>
              </a:rPr>
              <a:t>GOKARAJU RANGARAJU INSTITUTE OF ENGINEERING AND TECHNOLOGY</a:t>
            </a:r>
          </a:p>
        </p:txBody>
      </p:sp>
      <p:sp>
        <p:nvSpPr>
          <p:cNvPr id="15" name="TextBox 14">
            <a:extLst>
              <a:ext uri="{FF2B5EF4-FFF2-40B4-BE49-F238E27FC236}">
                <a16:creationId xmlns:a16="http://schemas.microsoft.com/office/drawing/2014/main" id="{50E36237-F6A0-347F-E93F-76905FFCAF55}"/>
              </a:ext>
            </a:extLst>
          </p:cNvPr>
          <p:cNvSpPr txBox="1"/>
          <p:nvPr/>
        </p:nvSpPr>
        <p:spPr>
          <a:xfrm>
            <a:off x="2321858" y="2913864"/>
            <a:ext cx="8849845" cy="523220"/>
          </a:xfrm>
          <a:prstGeom prst="rect">
            <a:avLst/>
          </a:prstGeom>
          <a:noFill/>
        </p:spPr>
        <p:txBody>
          <a:bodyPr wrap="square" rtlCol="0">
            <a:spAutoFit/>
          </a:bodyPr>
          <a:lstStyle/>
          <a:p>
            <a:r>
              <a:rPr lang="en-IN" sz="2800" dirty="0"/>
              <a:t>Department of Computer Science and Engineering</a:t>
            </a:r>
          </a:p>
        </p:txBody>
      </p:sp>
      <p:sp>
        <p:nvSpPr>
          <p:cNvPr id="16" name="TextBox 15">
            <a:extLst>
              <a:ext uri="{FF2B5EF4-FFF2-40B4-BE49-F238E27FC236}">
                <a16:creationId xmlns:a16="http://schemas.microsoft.com/office/drawing/2014/main" id="{B9CE1C50-7BDC-E850-0F55-D9224F6C5157}"/>
              </a:ext>
            </a:extLst>
          </p:cNvPr>
          <p:cNvSpPr txBox="1"/>
          <p:nvPr/>
        </p:nvSpPr>
        <p:spPr>
          <a:xfrm>
            <a:off x="2743199" y="3771781"/>
            <a:ext cx="6705600" cy="1323439"/>
          </a:xfrm>
          <a:prstGeom prst="rect">
            <a:avLst/>
          </a:prstGeom>
          <a:noFill/>
        </p:spPr>
        <p:txBody>
          <a:bodyPr wrap="square" rtlCol="0">
            <a:spAutoFit/>
          </a:bodyPr>
          <a:lstStyle/>
          <a:p>
            <a:pPr algn="ctr"/>
            <a:r>
              <a:rPr lang="en-IN" sz="4000" u="sng" dirty="0">
                <a:solidFill>
                  <a:srgbClr val="FF0000"/>
                </a:solidFill>
              </a:rPr>
              <a:t>Major Project – Review 1</a:t>
            </a:r>
            <a:br>
              <a:rPr lang="en-IN" sz="4000" u="sng" dirty="0">
                <a:solidFill>
                  <a:srgbClr val="FF0000"/>
                </a:solidFill>
              </a:rPr>
            </a:br>
            <a:r>
              <a:rPr lang="en-IN" sz="4000" dirty="0">
                <a:solidFill>
                  <a:srgbClr val="FF0000"/>
                </a:solidFill>
              </a:rPr>
              <a:t>(Abstract Review)</a:t>
            </a:r>
          </a:p>
        </p:txBody>
      </p:sp>
    </p:spTree>
    <p:extLst>
      <p:ext uri="{BB962C8B-B14F-4D97-AF65-F5344CB8AC3E}">
        <p14:creationId xmlns:p14="http://schemas.microsoft.com/office/powerpoint/2010/main" val="418454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BDDA91-39D4-DD77-E767-378547E396C3}"/>
              </a:ext>
            </a:extLst>
          </p:cNvPr>
          <p:cNvSpPr txBox="1"/>
          <p:nvPr/>
        </p:nvSpPr>
        <p:spPr>
          <a:xfrm>
            <a:off x="1694329" y="670283"/>
            <a:ext cx="4661648" cy="584775"/>
          </a:xfrm>
          <a:prstGeom prst="rect">
            <a:avLst/>
          </a:prstGeom>
          <a:noFill/>
        </p:spPr>
        <p:txBody>
          <a:bodyPr wrap="square" rtlCol="0">
            <a:spAutoFit/>
          </a:bodyPr>
          <a:lstStyle/>
          <a:p>
            <a:r>
              <a:rPr lang="en-IN" sz="3200" dirty="0">
                <a:solidFill>
                  <a:srgbClr val="0070C0"/>
                </a:solidFill>
              </a:rPr>
              <a:t>REFERENCES</a:t>
            </a:r>
          </a:p>
        </p:txBody>
      </p:sp>
      <p:cxnSp>
        <p:nvCxnSpPr>
          <p:cNvPr id="5" name="Straight Connector 4">
            <a:extLst>
              <a:ext uri="{FF2B5EF4-FFF2-40B4-BE49-F238E27FC236}">
                <a16:creationId xmlns:a16="http://schemas.microsoft.com/office/drawing/2014/main" id="{C7C739F8-EE0B-2171-1642-3D150B7DEBA9}"/>
              </a:ext>
            </a:extLst>
          </p:cNvPr>
          <p:cNvCxnSpPr>
            <a:cxnSpLocks/>
          </p:cNvCxnSpPr>
          <p:nvPr/>
        </p:nvCxnSpPr>
        <p:spPr>
          <a:xfrm>
            <a:off x="1792942" y="1353670"/>
            <a:ext cx="8256493"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195473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A14D200-568E-4B64-CBD3-C36A74BE86B3}"/>
              </a:ext>
            </a:extLst>
          </p:cNvPr>
          <p:cNvSpPr txBox="1"/>
          <p:nvPr/>
        </p:nvSpPr>
        <p:spPr>
          <a:xfrm>
            <a:off x="3047134" y="3244334"/>
            <a:ext cx="6094268" cy="369332"/>
          </a:xfrm>
          <a:prstGeom prst="rect">
            <a:avLst/>
          </a:prstGeom>
          <a:noFill/>
        </p:spPr>
        <p:txBody>
          <a:bodyPr wrap="square">
            <a:spAutoFit/>
          </a:bodyPr>
          <a:lstStyle/>
          <a:p>
            <a:endParaRPr lang="en-IN" dirty="0"/>
          </a:p>
        </p:txBody>
      </p:sp>
      <p:pic>
        <p:nvPicPr>
          <p:cNvPr id="8" name="Picture 7">
            <a:extLst>
              <a:ext uri="{FF2B5EF4-FFF2-40B4-BE49-F238E27FC236}">
                <a16:creationId xmlns:a16="http://schemas.microsoft.com/office/drawing/2014/main" id="{D651DCF0-7479-E42E-EE4F-C0371C03E9D1}"/>
              </a:ext>
            </a:extLst>
          </p:cNvPr>
          <p:cNvPicPr>
            <a:picLocks noChangeAspect="1"/>
          </p:cNvPicPr>
          <p:nvPr/>
        </p:nvPicPr>
        <p:blipFill>
          <a:blip r:embed="rId2"/>
          <a:stretch>
            <a:fillRect/>
          </a:stretch>
        </p:blipFill>
        <p:spPr>
          <a:xfrm>
            <a:off x="3048000" y="3248025"/>
            <a:ext cx="6096000" cy="361950"/>
          </a:xfrm>
          <a:prstGeom prst="rect">
            <a:avLst/>
          </a:prstGeom>
        </p:spPr>
      </p:pic>
      <p:sp>
        <p:nvSpPr>
          <p:cNvPr id="14" name="TextBox 13">
            <a:extLst>
              <a:ext uri="{FF2B5EF4-FFF2-40B4-BE49-F238E27FC236}">
                <a16:creationId xmlns:a16="http://schemas.microsoft.com/office/drawing/2014/main" id="{17720B49-91A8-CAA2-ABF0-DA2904B835D8}"/>
              </a:ext>
            </a:extLst>
          </p:cNvPr>
          <p:cNvSpPr txBox="1"/>
          <p:nvPr/>
        </p:nvSpPr>
        <p:spPr>
          <a:xfrm>
            <a:off x="2745798" y="2755166"/>
            <a:ext cx="6094268" cy="369332"/>
          </a:xfrm>
          <a:prstGeom prst="rect">
            <a:avLst/>
          </a:prstGeom>
          <a:noFill/>
        </p:spPr>
        <p:txBody>
          <a:bodyPr wrap="square">
            <a:spAutoFit/>
          </a:bodyPr>
          <a:lstStyle/>
          <a:p>
            <a:endParaRPr lang="en-IN" dirty="0"/>
          </a:p>
        </p:txBody>
      </p:sp>
      <p:pic>
        <p:nvPicPr>
          <p:cNvPr id="20" name="Picture 19">
            <a:extLst>
              <a:ext uri="{FF2B5EF4-FFF2-40B4-BE49-F238E27FC236}">
                <a16:creationId xmlns:a16="http://schemas.microsoft.com/office/drawing/2014/main" id="{9707EF16-B753-7D87-F0CC-0BCBB265C95D}"/>
              </a:ext>
            </a:extLst>
          </p:cNvPr>
          <p:cNvPicPr>
            <a:picLocks noChangeAspect="1"/>
          </p:cNvPicPr>
          <p:nvPr/>
        </p:nvPicPr>
        <p:blipFill>
          <a:blip r:embed="rId3"/>
          <a:stretch>
            <a:fillRect/>
          </a:stretch>
        </p:blipFill>
        <p:spPr>
          <a:xfrm>
            <a:off x="3786469" y="1474063"/>
            <a:ext cx="4012925" cy="2135912"/>
          </a:xfrm>
          <a:prstGeom prst="rect">
            <a:avLst/>
          </a:prstGeom>
        </p:spPr>
      </p:pic>
      <p:sp>
        <p:nvSpPr>
          <p:cNvPr id="21" name="TextBox 20">
            <a:extLst>
              <a:ext uri="{FF2B5EF4-FFF2-40B4-BE49-F238E27FC236}">
                <a16:creationId xmlns:a16="http://schemas.microsoft.com/office/drawing/2014/main" id="{7AD3E745-2407-1D84-F9E4-9412D0BA9518}"/>
              </a:ext>
            </a:extLst>
          </p:cNvPr>
          <p:cNvSpPr txBox="1"/>
          <p:nvPr/>
        </p:nvSpPr>
        <p:spPr>
          <a:xfrm>
            <a:off x="3881003" y="3859622"/>
            <a:ext cx="4473287" cy="646331"/>
          </a:xfrm>
          <a:prstGeom prst="rect">
            <a:avLst/>
          </a:prstGeom>
          <a:noFill/>
        </p:spPr>
        <p:txBody>
          <a:bodyPr wrap="square" rtlCol="0">
            <a:spAutoFit/>
          </a:bodyPr>
          <a:lstStyle/>
          <a:p>
            <a:r>
              <a:rPr lang="en-IN" sz="3600" dirty="0">
                <a:solidFill>
                  <a:schemeClr val="accent5">
                    <a:lumMod val="50000"/>
                  </a:schemeClr>
                </a:solidFill>
              </a:rPr>
              <a:t>ANY QUESTIONS……</a:t>
            </a:r>
          </a:p>
        </p:txBody>
      </p:sp>
    </p:spTree>
    <p:extLst>
      <p:ext uri="{BB962C8B-B14F-4D97-AF65-F5344CB8AC3E}">
        <p14:creationId xmlns:p14="http://schemas.microsoft.com/office/powerpoint/2010/main" val="1620868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7BAE94-408E-93D1-03B3-5168A6FC251D}"/>
              </a:ext>
            </a:extLst>
          </p:cNvPr>
          <p:cNvPicPr>
            <a:picLocks noChangeAspect="1"/>
          </p:cNvPicPr>
          <p:nvPr/>
        </p:nvPicPr>
        <p:blipFill>
          <a:blip r:embed="rId2"/>
          <a:stretch>
            <a:fillRect/>
          </a:stretch>
        </p:blipFill>
        <p:spPr>
          <a:xfrm>
            <a:off x="3092298" y="1974903"/>
            <a:ext cx="5716458" cy="2202242"/>
          </a:xfrm>
          <a:prstGeom prst="rect">
            <a:avLst/>
          </a:prstGeom>
        </p:spPr>
      </p:pic>
    </p:spTree>
    <p:extLst>
      <p:ext uri="{BB962C8B-B14F-4D97-AF65-F5344CB8AC3E}">
        <p14:creationId xmlns:p14="http://schemas.microsoft.com/office/powerpoint/2010/main" val="114853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B08F33C-586D-DF51-345C-7D78AD5B74A6}"/>
              </a:ext>
            </a:extLst>
          </p:cNvPr>
          <p:cNvGraphicFramePr>
            <a:graphicFrameLocks noGrp="1"/>
          </p:cNvGraphicFramePr>
          <p:nvPr>
            <p:extLst>
              <p:ext uri="{D42A27DB-BD31-4B8C-83A1-F6EECF244321}">
                <p14:modId xmlns:p14="http://schemas.microsoft.com/office/powerpoint/2010/main" val="1231600293"/>
              </p:ext>
            </p:extLst>
          </p:nvPr>
        </p:nvGraphicFramePr>
        <p:xfrm>
          <a:off x="2033494" y="1696818"/>
          <a:ext cx="8125011" cy="2417980"/>
        </p:xfrm>
        <a:graphic>
          <a:graphicData uri="http://schemas.openxmlformats.org/drawingml/2006/table">
            <a:tbl>
              <a:tblPr firstRow="1" bandRow="1">
                <a:tableStyleId>{00A15C55-8517-42AA-B614-E9B94910E393}</a:tableStyleId>
              </a:tblPr>
              <a:tblGrid>
                <a:gridCol w="4061011">
                  <a:extLst>
                    <a:ext uri="{9D8B030D-6E8A-4147-A177-3AD203B41FA5}">
                      <a16:colId xmlns:a16="http://schemas.microsoft.com/office/drawing/2014/main" val="2976825964"/>
                    </a:ext>
                  </a:extLst>
                </a:gridCol>
                <a:gridCol w="4064000">
                  <a:extLst>
                    <a:ext uri="{9D8B030D-6E8A-4147-A177-3AD203B41FA5}">
                      <a16:colId xmlns:a16="http://schemas.microsoft.com/office/drawing/2014/main" val="2720229699"/>
                    </a:ext>
                  </a:extLst>
                </a:gridCol>
              </a:tblGrid>
              <a:tr h="483596">
                <a:tc>
                  <a:txBody>
                    <a:bodyPr/>
                    <a:lstStyle/>
                    <a:p>
                      <a:r>
                        <a:rPr lang="en-IN" b="0" dirty="0">
                          <a:solidFill>
                            <a:schemeClr val="accent1">
                              <a:lumMod val="10000"/>
                            </a:schemeClr>
                          </a:solidFill>
                          <a:latin typeface="+mn-lt"/>
                        </a:rPr>
                        <a:t>Name of the 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b="0" dirty="0">
                          <a:solidFill>
                            <a:schemeClr val="accent2">
                              <a:lumMod val="10000"/>
                            </a:schemeClr>
                          </a:solidFill>
                        </a:rPr>
                        <a:t>H.T.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5804952"/>
                  </a:ext>
                </a:extLst>
              </a:tr>
              <a:tr h="483596">
                <a:tc>
                  <a:txBody>
                    <a:bodyPr/>
                    <a:lstStyle/>
                    <a:p>
                      <a:r>
                        <a:rPr lang="en-IN" dirty="0"/>
                        <a:t>K. </a:t>
                      </a:r>
                      <a:r>
                        <a:rPr lang="en-IN" dirty="0" err="1"/>
                        <a:t>Spandan</a:t>
                      </a:r>
                      <a:r>
                        <a:rPr lang="en-IN" dirty="0"/>
                        <a:t> Reddy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19241A0580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5255312"/>
                  </a:ext>
                </a:extLst>
              </a:tr>
              <a:tr h="483596">
                <a:tc>
                  <a:txBody>
                    <a:bodyPr/>
                    <a:lstStyle/>
                    <a:p>
                      <a:r>
                        <a:rPr lang="en-IN" dirty="0"/>
                        <a:t>G. Vishnu Vardhan Reddy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19241A0571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6725765"/>
                  </a:ext>
                </a:extLst>
              </a:tr>
              <a:tr h="483596">
                <a:tc>
                  <a:txBody>
                    <a:bodyPr/>
                    <a:lstStyle/>
                    <a:p>
                      <a:r>
                        <a:rPr lang="en-IN" dirty="0"/>
                        <a:t>Aniketh Deshmukh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19241A0569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5153295"/>
                  </a:ext>
                </a:extLst>
              </a:tr>
              <a:tr h="483596">
                <a:tc>
                  <a:txBody>
                    <a:bodyPr/>
                    <a:lstStyle/>
                    <a:p>
                      <a:r>
                        <a:rPr lang="en-IN" dirty="0"/>
                        <a:t>N. </a:t>
                      </a:r>
                      <a:r>
                        <a:rPr lang="en-IN" dirty="0" err="1"/>
                        <a:t>Kshithij</a:t>
                      </a:r>
                      <a:r>
                        <a:rPr lang="en-IN" dirty="0"/>
                        <a:t> Reddy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19241A0588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4017794"/>
                  </a:ext>
                </a:extLst>
              </a:tr>
            </a:tbl>
          </a:graphicData>
        </a:graphic>
      </p:graphicFrame>
      <p:sp>
        <p:nvSpPr>
          <p:cNvPr id="4" name="TextBox 3">
            <a:extLst>
              <a:ext uri="{FF2B5EF4-FFF2-40B4-BE49-F238E27FC236}">
                <a16:creationId xmlns:a16="http://schemas.microsoft.com/office/drawing/2014/main" id="{A84281B2-70B0-2F91-591D-480C592F754D}"/>
              </a:ext>
            </a:extLst>
          </p:cNvPr>
          <p:cNvSpPr txBox="1"/>
          <p:nvPr/>
        </p:nvSpPr>
        <p:spPr>
          <a:xfrm>
            <a:off x="1550893" y="779930"/>
            <a:ext cx="9762565" cy="584775"/>
          </a:xfrm>
          <a:prstGeom prst="rect">
            <a:avLst/>
          </a:prstGeom>
          <a:noFill/>
        </p:spPr>
        <p:txBody>
          <a:bodyPr wrap="square" rtlCol="0">
            <a:spAutoFit/>
          </a:bodyPr>
          <a:lstStyle/>
          <a:p>
            <a:r>
              <a:rPr lang="en-IN" sz="3200" dirty="0">
                <a:solidFill>
                  <a:srgbClr val="FF0000"/>
                </a:solidFill>
              </a:rPr>
              <a:t>TITLE : Newspaper Article Classification using NLP</a:t>
            </a:r>
          </a:p>
        </p:txBody>
      </p:sp>
      <p:sp>
        <p:nvSpPr>
          <p:cNvPr id="5" name="TextBox 4">
            <a:extLst>
              <a:ext uri="{FF2B5EF4-FFF2-40B4-BE49-F238E27FC236}">
                <a16:creationId xmlns:a16="http://schemas.microsoft.com/office/drawing/2014/main" id="{9615F2D8-3C97-B9EA-9014-F06BB084155C}"/>
              </a:ext>
            </a:extLst>
          </p:cNvPr>
          <p:cNvSpPr txBox="1"/>
          <p:nvPr/>
        </p:nvSpPr>
        <p:spPr>
          <a:xfrm>
            <a:off x="4666875" y="4580018"/>
            <a:ext cx="2858248" cy="369332"/>
          </a:xfrm>
          <a:prstGeom prst="rect">
            <a:avLst/>
          </a:prstGeom>
          <a:noFill/>
        </p:spPr>
        <p:txBody>
          <a:bodyPr wrap="square" rtlCol="0">
            <a:spAutoFit/>
          </a:bodyPr>
          <a:lstStyle/>
          <a:p>
            <a:r>
              <a:rPr lang="en-IN" b="1" u="sng" dirty="0">
                <a:solidFill>
                  <a:srgbClr val="FF0000"/>
                </a:solidFill>
              </a:rPr>
              <a:t>Under the Guidance of</a:t>
            </a:r>
          </a:p>
        </p:txBody>
      </p:sp>
      <p:sp>
        <p:nvSpPr>
          <p:cNvPr id="6" name="TextBox 5">
            <a:extLst>
              <a:ext uri="{FF2B5EF4-FFF2-40B4-BE49-F238E27FC236}">
                <a16:creationId xmlns:a16="http://schemas.microsoft.com/office/drawing/2014/main" id="{E2F35F55-EC65-FFA4-2456-30443E0B2E01}"/>
              </a:ext>
            </a:extLst>
          </p:cNvPr>
          <p:cNvSpPr txBox="1"/>
          <p:nvPr/>
        </p:nvSpPr>
        <p:spPr>
          <a:xfrm>
            <a:off x="3628672" y="5080500"/>
            <a:ext cx="4457492" cy="923330"/>
          </a:xfrm>
          <a:prstGeom prst="rect">
            <a:avLst/>
          </a:prstGeom>
          <a:noFill/>
        </p:spPr>
        <p:txBody>
          <a:bodyPr wrap="square" rtlCol="0">
            <a:spAutoFit/>
          </a:bodyPr>
          <a:lstStyle/>
          <a:p>
            <a:pPr algn="ctr"/>
            <a:r>
              <a:rPr lang="en-IN" dirty="0" err="1">
                <a:solidFill>
                  <a:schemeClr val="accent5">
                    <a:lumMod val="75000"/>
                  </a:schemeClr>
                </a:solidFill>
              </a:rPr>
              <a:t>Dr.</a:t>
            </a:r>
            <a:r>
              <a:rPr lang="en-IN" dirty="0">
                <a:solidFill>
                  <a:schemeClr val="accent5">
                    <a:lumMod val="75000"/>
                  </a:schemeClr>
                </a:solidFill>
              </a:rPr>
              <a:t> S. Govind </a:t>
            </a:r>
            <a:r>
              <a:rPr lang="en-IN" dirty="0" err="1">
                <a:solidFill>
                  <a:schemeClr val="accent5">
                    <a:lumMod val="75000"/>
                  </a:schemeClr>
                </a:solidFill>
              </a:rPr>
              <a:t>rao</a:t>
            </a:r>
            <a:br>
              <a:rPr lang="en-IN" dirty="0">
                <a:solidFill>
                  <a:schemeClr val="accent5">
                    <a:lumMod val="75000"/>
                  </a:schemeClr>
                </a:solidFill>
              </a:rPr>
            </a:br>
            <a:r>
              <a:rPr lang="en-IN" dirty="0">
                <a:solidFill>
                  <a:schemeClr val="accent5">
                    <a:lumMod val="75000"/>
                  </a:schemeClr>
                </a:solidFill>
              </a:rPr>
              <a:t>Professor of CSE</a:t>
            </a:r>
            <a:br>
              <a:rPr lang="en-IN" dirty="0">
                <a:solidFill>
                  <a:schemeClr val="accent5">
                    <a:lumMod val="75000"/>
                  </a:schemeClr>
                </a:solidFill>
              </a:rPr>
            </a:br>
            <a:r>
              <a:rPr lang="en-IN" dirty="0">
                <a:solidFill>
                  <a:schemeClr val="accent5">
                    <a:lumMod val="75000"/>
                  </a:schemeClr>
                </a:solidFill>
              </a:rPr>
              <a:t>GRIET</a:t>
            </a:r>
          </a:p>
        </p:txBody>
      </p:sp>
    </p:spTree>
    <p:extLst>
      <p:ext uri="{BB962C8B-B14F-4D97-AF65-F5344CB8AC3E}">
        <p14:creationId xmlns:p14="http://schemas.microsoft.com/office/powerpoint/2010/main" val="317834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E439FD-1AD5-3206-B015-DBDBCADCDD70}"/>
              </a:ext>
            </a:extLst>
          </p:cNvPr>
          <p:cNvSpPr txBox="1"/>
          <p:nvPr/>
        </p:nvSpPr>
        <p:spPr>
          <a:xfrm>
            <a:off x="1515036" y="678766"/>
            <a:ext cx="6687670" cy="769441"/>
          </a:xfrm>
          <a:prstGeom prst="rect">
            <a:avLst/>
          </a:prstGeom>
          <a:noFill/>
        </p:spPr>
        <p:txBody>
          <a:bodyPr wrap="square" rtlCol="0">
            <a:spAutoFit/>
          </a:bodyPr>
          <a:lstStyle/>
          <a:p>
            <a:r>
              <a:rPr lang="en-IN" sz="4400" dirty="0">
                <a:solidFill>
                  <a:schemeClr val="accent5">
                    <a:lumMod val="75000"/>
                  </a:schemeClr>
                </a:solidFill>
              </a:rPr>
              <a:t>Presentation Outlines</a:t>
            </a:r>
          </a:p>
        </p:txBody>
      </p:sp>
      <p:cxnSp>
        <p:nvCxnSpPr>
          <p:cNvPr id="4" name="Straight Connector 3">
            <a:extLst>
              <a:ext uri="{FF2B5EF4-FFF2-40B4-BE49-F238E27FC236}">
                <a16:creationId xmlns:a16="http://schemas.microsoft.com/office/drawing/2014/main" id="{C3067AAD-22AB-7E5F-B7BC-63C4C2204E0D}"/>
              </a:ext>
            </a:extLst>
          </p:cNvPr>
          <p:cNvCxnSpPr>
            <a:cxnSpLocks/>
          </p:cNvCxnSpPr>
          <p:nvPr/>
        </p:nvCxnSpPr>
        <p:spPr>
          <a:xfrm>
            <a:off x="1604682" y="1389529"/>
            <a:ext cx="7826189" cy="0"/>
          </a:xfrm>
          <a:prstGeom prst="line">
            <a:avLst/>
          </a:prstGeom>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0603C96E-E99E-46AD-65D8-4B04B8D1ABD7}"/>
              </a:ext>
            </a:extLst>
          </p:cNvPr>
          <p:cNvSpPr txBox="1"/>
          <p:nvPr/>
        </p:nvSpPr>
        <p:spPr>
          <a:xfrm>
            <a:off x="1810869" y="1307323"/>
            <a:ext cx="6481484" cy="4871911"/>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sz="3200" dirty="0">
                <a:solidFill>
                  <a:srgbClr val="FF0000"/>
                </a:solidFill>
              </a:rPr>
              <a:t>Abstract</a:t>
            </a:r>
          </a:p>
          <a:p>
            <a:pPr marL="285750" indent="-285750">
              <a:lnSpc>
                <a:spcPct val="200000"/>
              </a:lnSpc>
              <a:buFont typeface="Wingdings" panose="05000000000000000000" pitchFamily="2" charset="2"/>
              <a:buChar char="Ø"/>
            </a:pPr>
            <a:r>
              <a:rPr lang="en-IN" sz="3200" dirty="0">
                <a:solidFill>
                  <a:srgbClr val="FF0000"/>
                </a:solidFill>
              </a:rPr>
              <a:t>Introduction</a:t>
            </a:r>
          </a:p>
          <a:p>
            <a:pPr marL="285750" indent="-285750">
              <a:lnSpc>
                <a:spcPct val="200000"/>
              </a:lnSpc>
              <a:buFont typeface="Wingdings" panose="05000000000000000000" pitchFamily="2" charset="2"/>
              <a:buChar char="Ø"/>
            </a:pPr>
            <a:r>
              <a:rPr lang="en-IN" sz="3200" dirty="0">
                <a:solidFill>
                  <a:srgbClr val="FF0000"/>
                </a:solidFill>
              </a:rPr>
              <a:t>Literature Study</a:t>
            </a:r>
          </a:p>
          <a:p>
            <a:pPr marL="285750" indent="-285750">
              <a:lnSpc>
                <a:spcPct val="200000"/>
              </a:lnSpc>
              <a:buFont typeface="Wingdings" panose="05000000000000000000" pitchFamily="2" charset="2"/>
              <a:buChar char="Ø"/>
            </a:pPr>
            <a:r>
              <a:rPr lang="en-IN" sz="3200" dirty="0">
                <a:solidFill>
                  <a:srgbClr val="FF0000"/>
                </a:solidFill>
              </a:rPr>
              <a:t>Action plan (Future Work)</a:t>
            </a:r>
          </a:p>
          <a:p>
            <a:pPr marL="285750" indent="-285750">
              <a:lnSpc>
                <a:spcPct val="200000"/>
              </a:lnSpc>
              <a:buFont typeface="Wingdings" panose="05000000000000000000" pitchFamily="2" charset="2"/>
              <a:buChar char="Ø"/>
            </a:pPr>
            <a:r>
              <a:rPr lang="en-IN" sz="3200" dirty="0">
                <a:solidFill>
                  <a:srgbClr val="FF0000"/>
                </a:solidFill>
              </a:rPr>
              <a:t>References</a:t>
            </a:r>
          </a:p>
        </p:txBody>
      </p:sp>
    </p:spTree>
    <p:extLst>
      <p:ext uri="{BB962C8B-B14F-4D97-AF65-F5344CB8AC3E}">
        <p14:creationId xmlns:p14="http://schemas.microsoft.com/office/powerpoint/2010/main" val="1607105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4C27E5-945C-C548-5AD2-6C383C6C3496}"/>
              </a:ext>
            </a:extLst>
          </p:cNvPr>
          <p:cNvSpPr txBox="1"/>
          <p:nvPr/>
        </p:nvSpPr>
        <p:spPr>
          <a:xfrm>
            <a:off x="1532965" y="699249"/>
            <a:ext cx="4365812" cy="584775"/>
          </a:xfrm>
          <a:prstGeom prst="rect">
            <a:avLst/>
          </a:prstGeom>
          <a:noFill/>
        </p:spPr>
        <p:txBody>
          <a:bodyPr wrap="square" rtlCol="0">
            <a:spAutoFit/>
          </a:bodyPr>
          <a:lstStyle/>
          <a:p>
            <a:r>
              <a:rPr lang="en-IN" sz="3200" dirty="0">
                <a:solidFill>
                  <a:srgbClr val="0070C0"/>
                </a:solidFill>
              </a:rPr>
              <a:t>ABSTRACT</a:t>
            </a:r>
            <a:endParaRPr lang="en-IN" dirty="0">
              <a:solidFill>
                <a:srgbClr val="0070C0"/>
              </a:solidFill>
            </a:endParaRPr>
          </a:p>
        </p:txBody>
      </p:sp>
      <p:cxnSp>
        <p:nvCxnSpPr>
          <p:cNvPr id="4" name="Straight Connector 3">
            <a:extLst>
              <a:ext uri="{FF2B5EF4-FFF2-40B4-BE49-F238E27FC236}">
                <a16:creationId xmlns:a16="http://schemas.microsoft.com/office/drawing/2014/main" id="{B6779397-0030-FEE3-8228-F6906EC2FE6D}"/>
              </a:ext>
            </a:extLst>
          </p:cNvPr>
          <p:cNvCxnSpPr>
            <a:cxnSpLocks/>
          </p:cNvCxnSpPr>
          <p:nvPr/>
        </p:nvCxnSpPr>
        <p:spPr>
          <a:xfrm>
            <a:off x="1622612" y="1373347"/>
            <a:ext cx="8292353" cy="0"/>
          </a:xfrm>
          <a:prstGeom prst="line">
            <a:avLst/>
          </a:prstGeom>
          <a:ln/>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ED431ACF-3C53-2FFB-E757-FA46C368F1BF}"/>
              </a:ext>
            </a:extLst>
          </p:cNvPr>
          <p:cNvSpPr txBox="1"/>
          <p:nvPr/>
        </p:nvSpPr>
        <p:spPr>
          <a:xfrm>
            <a:off x="1622612" y="1859973"/>
            <a:ext cx="8458200" cy="3693319"/>
          </a:xfrm>
          <a:prstGeom prst="rect">
            <a:avLst/>
          </a:prstGeom>
          <a:noFill/>
        </p:spPr>
        <p:txBody>
          <a:bodyPr wrap="square" rtlCol="0">
            <a:spAutoFit/>
          </a:bodyPr>
          <a:lstStyle/>
          <a:p>
            <a:r>
              <a:rPr lang="en-IN" dirty="0"/>
              <a:t>Newspaper articles offer us insights on several news. They can be one of many categories like sports, politics , science, entertainment and technology etc. Text classification is the need of the day as large uncategorized data is the problem everywhere. Through this project , we intend to compare several algorithms along with data pre-processing approaches to classify the newspaper articles into their categories.</a:t>
            </a:r>
          </a:p>
          <a:p>
            <a:endParaRPr lang="en-IN" dirty="0"/>
          </a:p>
          <a:p>
            <a:r>
              <a:rPr lang="en-US" b="1" i="0" dirty="0">
                <a:solidFill>
                  <a:srgbClr val="202122"/>
                </a:solidFill>
                <a:effectLst/>
              </a:rPr>
              <a:t>Natural language processing</a:t>
            </a:r>
            <a:r>
              <a:rPr lang="en-US" b="0" i="0" dirty="0">
                <a:solidFill>
                  <a:srgbClr val="202122"/>
                </a:solidFill>
                <a:effectLst/>
              </a:rPr>
              <a:t> (</a:t>
            </a:r>
            <a:r>
              <a:rPr lang="en-US" b="1" i="0" dirty="0">
                <a:solidFill>
                  <a:srgbClr val="202122"/>
                </a:solidFill>
                <a:effectLst/>
              </a:rPr>
              <a:t>NLP</a:t>
            </a:r>
            <a:r>
              <a:rPr lang="en-US" b="0" i="0" dirty="0">
                <a:solidFill>
                  <a:srgbClr val="202122"/>
                </a:solidFill>
                <a:effectLst/>
              </a:rPr>
              <a:t>) is a subfield of linguistics, computer science, and artificial intelligence concerned with the interactions between computers and human language, in particular how to program computers to process and analyze large amounts of natural language data. We intend to use NLP to classify the newspaper articles and also attempt to compare the training time , prediction time and accuracy of the algorithm.</a:t>
            </a:r>
            <a:endParaRPr lang="en-IN" dirty="0"/>
          </a:p>
        </p:txBody>
      </p:sp>
    </p:spTree>
    <p:extLst>
      <p:ext uri="{BB962C8B-B14F-4D97-AF65-F5344CB8AC3E}">
        <p14:creationId xmlns:p14="http://schemas.microsoft.com/office/powerpoint/2010/main" val="2811603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BDDA91-39D4-DD77-E767-378547E396C3}"/>
              </a:ext>
            </a:extLst>
          </p:cNvPr>
          <p:cNvSpPr txBox="1"/>
          <p:nvPr/>
        </p:nvSpPr>
        <p:spPr>
          <a:xfrm>
            <a:off x="1694329" y="670283"/>
            <a:ext cx="4661648" cy="584775"/>
          </a:xfrm>
          <a:prstGeom prst="rect">
            <a:avLst/>
          </a:prstGeom>
          <a:noFill/>
        </p:spPr>
        <p:txBody>
          <a:bodyPr wrap="square" rtlCol="0">
            <a:spAutoFit/>
          </a:bodyPr>
          <a:lstStyle/>
          <a:p>
            <a:r>
              <a:rPr lang="en-IN" sz="3200" dirty="0">
                <a:solidFill>
                  <a:srgbClr val="0070C0"/>
                </a:solidFill>
              </a:rPr>
              <a:t>INTRODUCTION</a:t>
            </a:r>
          </a:p>
        </p:txBody>
      </p:sp>
      <p:cxnSp>
        <p:nvCxnSpPr>
          <p:cNvPr id="5" name="Straight Connector 4">
            <a:extLst>
              <a:ext uri="{FF2B5EF4-FFF2-40B4-BE49-F238E27FC236}">
                <a16:creationId xmlns:a16="http://schemas.microsoft.com/office/drawing/2014/main" id="{C7C739F8-EE0B-2171-1642-3D150B7DEBA9}"/>
              </a:ext>
            </a:extLst>
          </p:cNvPr>
          <p:cNvCxnSpPr>
            <a:cxnSpLocks/>
          </p:cNvCxnSpPr>
          <p:nvPr/>
        </p:nvCxnSpPr>
        <p:spPr>
          <a:xfrm>
            <a:off x="1792942" y="1353670"/>
            <a:ext cx="8256493" cy="0"/>
          </a:xfrm>
          <a:prstGeom prst="line">
            <a:avLst/>
          </a:prstGeom>
        </p:spPr>
        <p:style>
          <a:lnRef idx="3">
            <a:schemeClr val="accent5"/>
          </a:lnRef>
          <a:fillRef idx="0">
            <a:schemeClr val="accent5"/>
          </a:fillRef>
          <a:effectRef idx="2">
            <a:schemeClr val="accent5"/>
          </a:effectRef>
          <a:fontRef idx="minor">
            <a:schemeClr val="tx1"/>
          </a:fontRef>
        </p:style>
      </p:cxnSp>
      <p:sp>
        <p:nvSpPr>
          <p:cNvPr id="7" name="TextBox 6">
            <a:extLst>
              <a:ext uri="{FF2B5EF4-FFF2-40B4-BE49-F238E27FC236}">
                <a16:creationId xmlns:a16="http://schemas.microsoft.com/office/drawing/2014/main" id="{A48161C1-25B6-7A75-6BAF-E62DC825CEC5}"/>
              </a:ext>
            </a:extLst>
          </p:cNvPr>
          <p:cNvSpPr txBox="1"/>
          <p:nvPr/>
        </p:nvSpPr>
        <p:spPr>
          <a:xfrm>
            <a:off x="1792942" y="1776846"/>
            <a:ext cx="8256492" cy="2953950"/>
          </a:xfrm>
          <a:prstGeom prst="rect">
            <a:avLst/>
          </a:prstGeom>
          <a:noFill/>
        </p:spPr>
        <p:txBody>
          <a:bodyPr wrap="square" rtlCol="0">
            <a:spAutoFit/>
          </a:bodyPr>
          <a:lstStyle/>
          <a:p>
            <a:pPr>
              <a:lnSpc>
                <a:spcPct val="150000"/>
              </a:lnSpc>
            </a:pPr>
            <a:r>
              <a:rPr lang="en-IN" dirty="0"/>
              <a:t>Text classification is very customary topic for Natural Language Processing. I can be said as one of the most sought after topics to explore in order to gain a better understanding on concepts of Natural Language Processing and Machine Learning. There are many algorithms which segregate text into different categories. All the traditional natural language processing algorithms have been majorly operate on words to decide predefined classes for particular text or text- documents. </a:t>
            </a:r>
          </a:p>
        </p:txBody>
      </p:sp>
    </p:spTree>
    <p:extLst>
      <p:ext uri="{BB962C8B-B14F-4D97-AF65-F5344CB8AC3E}">
        <p14:creationId xmlns:p14="http://schemas.microsoft.com/office/powerpoint/2010/main" val="1180837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7964F6-D7DC-4C71-A66E-FDE62BE4211D}"/>
              </a:ext>
            </a:extLst>
          </p:cNvPr>
          <p:cNvSpPr txBox="1"/>
          <p:nvPr/>
        </p:nvSpPr>
        <p:spPr>
          <a:xfrm>
            <a:off x="1631576" y="699247"/>
            <a:ext cx="5809130" cy="584775"/>
          </a:xfrm>
          <a:prstGeom prst="rect">
            <a:avLst/>
          </a:prstGeom>
          <a:noFill/>
        </p:spPr>
        <p:txBody>
          <a:bodyPr wrap="square" rtlCol="0">
            <a:spAutoFit/>
          </a:bodyPr>
          <a:lstStyle/>
          <a:p>
            <a:r>
              <a:rPr lang="en-IN" sz="3200" dirty="0">
                <a:solidFill>
                  <a:srgbClr val="0070C0"/>
                </a:solidFill>
              </a:rPr>
              <a:t>LITERATURE STUDY</a:t>
            </a:r>
          </a:p>
        </p:txBody>
      </p:sp>
      <p:cxnSp>
        <p:nvCxnSpPr>
          <p:cNvPr id="4" name="Straight Connector 3">
            <a:extLst>
              <a:ext uri="{FF2B5EF4-FFF2-40B4-BE49-F238E27FC236}">
                <a16:creationId xmlns:a16="http://schemas.microsoft.com/office/drawing/2014/main" id="{F38A7E7A-2617-BD80-5055-658A5FF76003}"/>
              </a:ext>
            </a:extLst>
          </p:cNvPr>
          <p:cNvCxnSpPr/>
          <p:nvPr/>
        </p:nvCxnSpPr>
        <p:spPr>
          <a:xfrm>
            <a:off x="1730188" y="1353671"/>
            <a:ext cx="7539318" cy="0"/>
          </a:xfrm>
          <a:prstGeom prst="line">
            <a:avLst/>
          </a:prstGeom>
        </p:spPr>
        <p:style>
          <a:lnRef idx="3">
            <a:schemeClr val="accent5"/>
          </a:lnRef>
          <a:fillRef idx="0">
            <a:schemeClr val="accent5"/>
          </a:fillRef>
          <a:effectRef idx="2">
            <a:schemeClr val="accent5"/>
          </a:effectRef>
          <a:fontRef idx="minor">
            <a:schemeClr val="tx1"/>
          </a:fontRef>
        </p:style>
      </p:cxnSp>
      <p:graphicFrame>
        <p:nvGraphicFramePr>
          <p:cNvPr id="5" name="Table 5">
            <a:extLst>
              <a:ext uri="{FF2B5EF4-FFF2-40B4-BE49-F238E27FC236}">
                <a16:creationId xmlns:a16="http://schemas.microsoft.com/office/drawing/2014/main" id="{B929EABD-1082-A1CF-BE16-ED6D7A933F3D}"/>
              </a:ext>
            </a:extLst>
          </p:cNvPr>
          <p:cNvGraphicFramePr>
            <a:graphicFrameLocks noGrp="1"/>
          </p:cNvGraphicFramePr>
          <p:nvPr>
            <p:extLst>
              <p:ext uri="{D42A27DB-BD31-4B8C-83A1-F6EECF244321}">
                <p14:modId xmlns:p14="http://schemas.microsoft.com/office/powerpoint/2010/main" val="2813893830"/>
              </p:ext>
            </p:extLst>
          </p:nvPr>
        </p:nvGraphicFramePr>
        <p:xfrm>
          <a:off x="1730188" y="1642633"/>
          <a:ext cx="9325740" cy="4560824"/>
        </p:xfrm>
        <a:graphic>
          <a:graphicData uri="http://schemas.openxmlformats.org/drawingml/2006/table">
            <a:tbl>
              <a:tblPr firstRow="1" bandRow="1">
                <a:tableStyleId>{7DF18680-E054-41AD-8BC1-D1AEF772440D}</a:tableStyleId>
              </a:tblPr>
              <a:tblGrid>
                <a:gridCol w="840032">
                  <a:extLst>
                    <a:ext uri="{9D8B030D-6E8A-4147-A177-3AD203B41FA5}">
                      <a16:colId xmlns:a16="http://schemas.microsoft.com/office/drawing/2014/main" val="3467814214"/>
                    </a:ext>
                  </a:extLst>
                </a:gridCol>
                <a:gridCol w="3822838">
                  <a:extLst>
                    <a:ext uri="{9D8B030D-6E8A-4147-A177-3AD203B41FA5}">
                      <a16:colId xmlns:a16="http://schemas.microsoft.com/office/drawing/2014/main" val="1323458507"/>
                    </a:ext>
                  </a:extLst>
                </a:gridCol>
                <a:gridCol w="2331435">
                  <a:extLst>
                    <a:ext uri="{9D8B030D-6E8A-4147-A177-3AD203B41FA5}">
                      <a16:colId xmlns:a16="http://schemas.microsoft.com/office/drawing/2014/main" val="2979204430"/>
                    </a:ext>
                  </a:extLst>
                </a:gridCol>
                <a:gridCol w="2331435">
                  <a:extLst>
                    <a:ext uri="{9D8B030D-6E8A-4147-A177-3AD203B41FA5}">
                      <a16:colId xmlns:a16="http://schemas.microsoft.com/office/drawing/2014/main" val="749130568"/>
                    </a:ext>
                  </a:extLst>
                </a:gridCol>
              </a:tblGrid>
              <a:tr h="903224">
                <a:tc>
                  <a:txBody>
                    <a:bodyPr/>
                    <a:lstStyle/>
                    <a:p>
                      <a:r>
                        <a:rPr lang="en-IN" dirty="0">
                          <a:solidFill>
                            <a:schemeClr val="accent2">
                              <a:lumMod val="10000"/>
                            </a:schemeClr>
                          </a:solidFill>
                        </a:rPr>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accent2">
                              <a:lumMod val="10000"/>
                            </a:schemeClr>
                          </a:solidFill>
                        </a:rPr>
                        <a:t>Title of the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accent2">
                              <a:lumMod val="10000"/>
                            </a:schemeClr>
                          </a:solidFill>
                        </a:rPr>
                        <a:t>Authors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solidFill>
                            <a:schemeClr val="accent2">
                              <a:lumMod val="10000"/>
                            </a:schemeClr>
                          </a:solidFill>
                        </a:rPr>
                        <a:t>Journals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7338298"/>
                  </a:ext>
                </a:extLst>
              </a:tr>
              <a:tr h="903224">
                <a:tc>
                  <a:txBody>
                    <a:bodyPr/>
                    <a:lstStyle/>
                    <a:p>
                      <a:pPr algn="ctr"/>
                      <a:r>
                        <a:rPr lang="en-IN"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Newspaper Article Classification Using Machine Learning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sv-SE" dirty="0"/>
                        <a:t>J Sree Devi, M. Rama Bai, Chandrashekar Reddy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7596464"/>
                  </a:ext>
                </a:extLst>
              </a:tr>
              <a:tr h="903224">
                <a:tc>
                  <a:txBody>
                    <a:bodyPr/>
                    <a:lstStyle/>
                    <a:p>
                      <a:pPr algn="ctr"/>
                      <a:r>
                        <a:rPr lang="en-IN"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The Multiclass Classification of Newspaper Articles with Machine Learning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Miklos Sobek and Zoltán Kacsuk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450524"/>
                  </a:ext>
                </a:extLst>
              </a:tr>
              <a:tr h="903224">
                <a:tc>
                  <a:txBody>
                    <a:bodyPr/>
                    <a:lstStyle/>
                    <a:p>
                      <a:pPr algn="ctr"/>
                      <a:r>
                        <a:rPr lang="en-IN"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Newspaper Article Classification Using Random Forests and Weighted Multimodal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Dimitris Liparis, Stefanos Vrochidis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1896424"/>
                  </a:ext>
                </a:extLst>
              </a:tr>
              <a:tr h="903224">
                <a:tc>
                  <a:txBody>
                    <a:bodyPr/>
                    <a:lstStyle/>
                    <a:p>
                      <a:pPr algn="ctr"/>
                      <a:r>
                        <a:rPr lang="en-IN"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An alternative approach for statistical single-label document classification of Newspaper articles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Georgios Mamakis, Andrew Ware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8710232"/>
                  </a:ext>
                </a:extLst>
              </a:tr>
            </a:tbl>
          </a:graphicData>
        </a:graphic>
      </p:graphicFrame>
    </p:spTree>
    <p:extLst>
      <p:ext uri="{BB962C8B-B14F-4D97-AF65-F5344CB8AC3E}">
        <p14:creationId xmlns:p14="http://schemas.microsoft.com/office/powerpoint/2010/main" val="2217706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7C739F8-EE0B-2171-1642-3D150B7DEBA9}"/>
              </a:ext>
            </a:extLst>
          </p:cNvPr>
          <p:cNvCxnSpPr>
            <a:cxnSpLocks/>
          </p:cNvCxnSpPr>
          <p:nvPr/>
        </p:nvCxnSpPr>
        <p:spPr>
          <a:xfrm>
            <a:off x="1792942" y="1353670"/>
            <a:ext cx="8256493" cy="0"/>
          </a:xfrm>
          <a:prstGeom prst="line">
            <a:avLst/>
          </a:prstGeom>
        </p:spPr>
        <p:style>
          <a:lnRef idx="3">
            <a:schemeClr val="accent5"/>
          </a:lnRef>
          <a:fillRef idx="0">
            <a:schemeClr val="accent5"/>
          </a:fillRef>
          <a:effectRef idx="2">
            <a:schemeClr val="accent5"/>
          </a:effectRef>
          <a:fontRef idx="minor">
            <a:schemeClr val="tx1"/>
          </a:fontRef>
        </p:style>
      </p:cxnSp>
      <p:sp>
        <p:nvSpPr>
          <p:cNvPr id="2" name="TextBox 1">
            <a:extLst>
              <a:ext uri="{FF2B5EF4-FFF2-40B4-BE49-F238E27FC236}">
                <a16:creationId xmlns:a16="http://schemas.microsoft.com/office/drawing/2014/main" id="{400DC0C9-4654-827C-ED86-3B708964B5A4}"/>
              </a:ext>
            </a:extLst>
          </p:cNvPr>
          <p:cNvSpPr txBox="1"/>
          <p:nvPr/>
        </p:nvSpPr>
        <p:spPr>
          <a:xfrm>
            <a:off x="4299812" y="768927"/>
            <a:ext cx="3598083" cy="584775"/>
          </a:xfrm>
          <a:prstGeom prst="rect">
            <a:avLst/>
          </a:prstGeom>
          <a:noFill/>
        </p:spPr>
        <p:txBody>
          <a:bodyPr wrap="square" lIns="91440" tIns="45720" rIns="91440" bIns="45720" rtlCol="0" anchor="t">
            <a:spAutoFit/>
          </a:bodyPr>
          <a:lstStyle/>
          <a:p>
            <a:r>
              <a:rPr lang="en-US" sz="3200" dirty="0">
                <a:solidFill>
                  <a:srgbClr val="0070C0"/>
                </a:solidFill>
              </a:rPr>
              <a:t>EXISTING SYSTEM</a:t>
            </a:r>
            <a:endParaRPr lang="en-IN" sz="3200" dirty="0">
              <a:solidFill>
                <a:srgbClr val="0070C0"/>
              </a:solidFill>
            </a:endParaRPr>
          </a:p>
        </p:txBody>
      </p:sp>
      <p:sp>
        <p:nvSpPr>
          <p:cNvPr id="3" name="TextBox 2">
            <a:extLst>
              <a:ext uri="{FF2B5EF4-FFF2-40B4-BE49-F238E27FC236}">
                <a16:creationId xmlns:a16="http://schemas.microsoft.com/office/drawing/2014/main" id="{42A980F0-C099-8998-37FF-E6517540D00B}"/>
              </a:ext>
            </a:extLst>
          </p:cNvPr>
          <p:cNvSpPr txBox="1"/>
          <p:nvPr/>
        </p:nvSpPr>
        <p:spPr>
          <a:xfrm>
            <a:off x="1888435" y="1888435"/>
            <a:ext cx="8150086" cy="7840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6B384C3B-7395-BE1F-8412-74DEF06B79FD}"/>
              </a:ext>
            </a:extLst>
          </p:cNvPr>
          <p:cNvSpPr txBox="1"/>
          <p:nvPr/>
        </p:nvSpPr>
        <p:spPr>
          <a:xfrm>
            <a:off x="1792942" y="1776846"/>
            <a:ext cx="8256492" cy="3369449"/>
          </a:xfrm>
          <a:prstGeom prst="rect">
            <a:avLst/>
          </a:prstGeom>
          <a:noFill/>
        </p:spPr>
        <p:txBody>
          <a:bodyPr wrap="square" lIns="91440" tIns="45720" rIns="91440" bIns="45720" rtlCol="0" anchor="t">
            <a:spAutoFit/>
          </a:bodyPr>
          <a:lstStyle/>
          <a:p>
            <a:pPr marL="285750" indent="-285750">
              <a:lnSpc>
                <a:spcPct val="150000"/>
              </a:lnSpc>
              <a:buFont typeface="Arial"/>
              <a:buChar char="•"/>
            </a:pPr>
            <a:r>
              <a:rPr lang="en-IN" dirty="0"/>
              <a:t>News articles are classified using Naive Bayes Algorithm.</a:t>
            </a:r>
          </a:p>
          <a:p>
            <a:pPr marL="285750" indent="-285750">
              <a:lnSpc>
                <a:spcPct val="150000"/>
              </a:lnSpc>
              <a:buFont typeface="Arial"/>
              <a:buChar char="•"/>
            </a:pPr>
            <a:r>
              <a:rPr lang="en-IN" dirty="0"/>
              <a:t>Text is represented as vector of words using Bag of Words or Unigrams or Bigrams.</a:t>
            </a:r>
          </a:p>
          <a:p>
            <a:pPr marL="285750" indent="-285750">
              <a:lnSpc>
                <a:spcPct val="150000"/>
              </a:lnSpc>
              <a:buFont typeface="Arial"/>
              <a:buChar char="•"/>
            </a:pPr>
            <a:r>
              <a:rPr lang="en-IN" dirty="0"/>
              <a:t>Structure of sentence is ignored and order of the words.</a:t>
            </a:r>
          </a:p>
          <a:p>
            <a:pPr marL="285750" indent="-285750">
              <a:lnSpc>
                <a:spcPct val="150000"/>
              </a:lnSpc>
              <a:buFont typeface="Arial"/>
              <a:buChar char="•"/>
            </a:pPr>
            <a:r>
              <a:rPr lang="en-IN" dirty="0"/>
              <a:t>Mainly based on the frequency of type of word.</a:t>
            </a:r>
          </a:p>
          <a:p>
            <a:pPr marL="285750" indent="-285750">
              <a:lnSpc>
                <a:spcPct val="150000"/>
              </a:lnSpc>
              <a:buFont typeface="Arial"/>
              <a:buChar char="•"/>
            </a:pPr>
            <a:r>
              <a:rPr lang="en-IN" dirty="0"/>
              <a:t>SVM id used to find a hyperplane that splits the two classes with as much as accuracy as possible.</a:t>
            </a:r>
          </a:p>
          <a:p>
            <a:pPr marL="285750" indent="-285750">
              <a:lnSpc>
                <a:spcPct val="150000"/>
              </a:lnSpc>
              <a:buFont typeface="Arial"/>
              <a:buChar char="•"/>
            </a:pPr>
            <a:endParaRPr lang="en-IN" dirty="0"/>
          </a:p>
        </p:txBody>
      </p:sp>
    </p:spTree>
    <p:extLst>
      <p:ext uri="{BB962C8B-B14F-4D97-AF65-F5344CB8AC3E}">
        <p14:creationId xmlns:p14="http://schemas.microsoft.com/office/powerpoint/2010/main" val="384935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7C739F8-EE0B-2171-1642-3D150B7DEBA9}"/>
              </a:ext>
            </a:extLst>
          </p:cNvPr>
          <p:cNvCxnSpPr>
            <a:cxnSpLocks/>
          </p:cNvCxnSpPr>
          <p:nvPr/>
        </p:nvCxnSpPr>
        <p:spPr>
          <a:xfrm>
            <a:off x="1792942" y="1353670"/>
            <a:ext cx="8256493" cy="0"/>
          </a:xfrm>
          <a:prstGeom prst="line">
            <a:avLst/>
          </a:prstGeom>
        </p:spPr>
        <p:style>
          <a:lnRef idx="3">
            <a:schemeClr val="accent5"/>
          </a:lnRef>
          <a:fillRef idx="0">
            <a:schemeClr val="accent5"/>
          </a:fillRef>
          <a:effectRef idx="2">
            <a:schemeClr val="accent5"/>
          </a:effectRef>
          <a:fontRef idx="minor">
            <a:schemeClr val="tx1"/>
          </a:fontRef>
        </p:style>
      </p:cxnSp>
      <p:sp>
        <p:nvSpPr>
          <p:cNvPr id="2" name="TextBox 1">
            <a:extLst>
              <a:ext uri="{FF2B5EF4-FFF2-40B4-BE49-F238E27FC236}">
                <a16:creationId xmlns:a16="http://schemas.microsoft.com/office/drawing/2014/main" id="{400DC0C9-4654-827C-ED86-3B708964B5A4}"/>
              </a:ext>
            </a:extLst>
          </p:cNvPr>
          <p:cNvSpPr txBox="1"/>
          <p:nvPr/>
        </p:nvSpPr>
        <p:spPr>
          <a:xfrm>
            <a:off x="4034768" y="768927"/>
            <a:ext cx="3763736" cy="584775"/>
          </a:xfrm>
          <a:prstGeom prst="rect">
            <a:avLst/>
          </a:prstGeom>
          <a:noFill/>
        </p:spPr>
        <p:txBody>
          <a:bodyPr wrap="square" lIns="91440" tIns="45720" rIns="91440" bIns="45720" rtlCol="0" anchor="t">
            <a:spAutoFit/>
          </a:bodyPr>
          <a:lstStyle/>
          <a:p>
            <a:r>
              <a:rPr lang="en-US" sz="3200" dirty="0">
                <a:solidFill>
                  <a:srgbClr val="0070C0"/>
                </a:solidFill>
              </a:rPr>
              <a:t>PROPOSED SYSTEM</a:t>
            </a:r>
            <a:endParaRPr lang="en-IN" sz="3200" dirty="0">
              <a:solidFill>
                <a:srgbClr val="0070C0"/>
              </a:solidFill>
            </a:endParaRPr>
          </a:p>
        </p:txBody>
      </p:sp>
      <p:sp>
        <p:nvSpPr>
          <p:cNvPr id="4" name="TextBox 3">
            <a:extLst>
              <a:ext uri="{FF2B5EF4-FFF2-40B4-BE49-F238E27FC236}">
                <a16:creationId xmlns:a16="http://schemas.microsoft.com/office/drawing/2014/main" id="{0FC2ECFF-E117-7A3A-4E87-707847D85405}"/>
              </a:ext>
            </a:extLst>
          </p:cNvPr>
          <p:cNvSpPr txBox="1"/>
          <p:nvPr/>
        </p:nvSpPr>
        <p:spPr>
          <a:xfrm>
            <a:off x="1792942" y="1776846"/>
            <a:ext cx="8256492" cy="2122953"/>
          </a:xfrm>
          <a:prstGeom prst="rect">
            <a:avLst/>
          </a:prstGeom>
          <a:noFill/>
        </p:spPr>
        <p:txBody>
          <a:bodyPr wrap="square" lIns="91440" tIns="45720" rIns="91440" bIns="45720" rtlCol="0" anchor="t">
            <a:spAutoFit/>
          </a:bodyPr>
          <a:lstStyle/>
          <a:p>
            <a:pPr marL="285750" indent="-285750">
              <a:lnSpc>
                <a:spcPct val="150000"/>
              </a:lnSpc>
              <a:buFont typeface="Arial"/>
              <a:buChar char="•"/>
            </a:pPr>
            <a:r>
              <a:rPr lang="en-IN" dirty="0"/>
              <a:t>Uni grams and Bi grams are extended to N-grams.</a:t>
            </a:r>
          </a:p>
          <a:p>
            <a:pPr marL="285750" indent="-285750">
              <a:lnSpc>
                <a:spcPct val="150000"/>
              </a:lnSpc>
              <a:buFont typeface="Arial"/>
              <a:buChar char="•"/>
            </a:pPr>
            <a:r>
              <a:rPr lang="en-IN" dirty="0"/>
              <a:t>Using Zipf's Law occurrence of n most frequent words in text is proportional to 1 / n.</a:t>
            </a:r>
          </a:p>
          <a:p>
            <a:pPr marL="285750" indent="-285750">
              <a:lnSpc>
                <a:spcPct val="150000"/>
              </a:lnSpc>
              <a:buFont typeface="Arial"/>
              <a:buChar char="•"/>
            </a:pPr>
            <a:r>
              <a:rPr lang="en-IN" dirty="0"/>
              <a:t>Weighted SVM is performed using frequency as weight of each words.</a:t>
            </a:r>
          </a:p>
          <a:p>
            <a:pPr marL="285750" indent="-285750">
              <a:lnSpc>
                <a:spcPct val="150000"/>
              </a:lnSpc>
              <a:buFont typeface="Arial"/>
              <a:buChar char="•"/>
            </a:pPr>
            <a:r>
              <a:rPr lang="en-IN" dirty="0"/>
              <a:t>Multinomial Naive Bayes is used for multiclass classification.</a:t>
            </a:r>
          </a:p>
        </p:txBody>
      </p:sp>
    </p:spTree>
    <p:extLst>
      <p:ext uri="{BB962C8B-B14F-4D97-AF65-F5344CB8AC3E}">
        <p14:creationId xmlns:p14="http://schemas.microsoft.com/office/powerpoint/2010/main" val="1686409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BDDA91-39D4-DD77-E767-378547E396C3}"/>
              </a:ext>
            </a:extLst>
          </p:cNvPr>
          <p:cNvSpPr txBox="1"/>
          <p:nvPr/>
        </p:nvSpPr>
        <p:spPr>
          <a:xfrm>
            <a:off x="1694329" y="670283"/>
            <a:ext cx="4661648" cy="584775"/>
          </a:xfrm>
          <a:prstGeom prst="rect">
            <a:avLst/>
          </a:prstGeom>
          <a:noFill/>
        </p:spPr>
        <p:txBody>
          <a:bodyPr wrap="square" rtlCol="0">
            <a:spAutoFit/>
          </a:bodyPr>
          <a:lstStyle/>
          <a:p>
            <a:r>
              <a:rPr lang="en-IN" sz="3200" dirty="0">
                <a:solidFill>
                  <a:srgbClr val="0070C0"/>
                </a:solidFill>
              </a:rPr>
              <a:t>ACTION PLAN</a:t>
            </a:r>
          </a:p>
        </p:txBody>
      </p:sp>
      <p:cxnSp>
        <p:nvCxnSpPr>
          <p:cNvPr id="5" name="Straight Connector 4">
            <a:extLst>
              <a:ext uri="{FF2B5EF4-FFF2-40B4-BE49-F238E27FC236}">
                <a16:creationId xmlns:a16="http://schemas.microsoft.com/office/drawing/2014/main" id="{C7C739F8-EE0B-2171-1642-3D150B7DEBA9}"/>
              </a:ext>
            </a:extLst>
          </p:cNvPr>
          <p:cNvCxnSpPr>
            <a:cxnSpLocks/>
          </p:cNvCxnSpPr>
          <p:nvPr/>
        </p:nvCxnSpPr>
        <p:spPr>
          <a:xfrm>
            <a:off x="1792942" y="1353670"/>
            <a:ext cx="8256493" cy="0"/>
          </a:xfrm>
          <a:prstGeom prst="line">
            <a:avLst/>
          </a:prstGeom>
        </p:spPr>
        <p:style>
          <a:lnRef idx="3">
            <a:schemeClr val="accent5"/>
          </a:lnRef>
          <a:fillRef idx="0">
            <a:schemeClr val="accent5"/>
          </a:fillRef>
          <a:effectRef idx="2">
            <a:schemeClr val="accent5"/>
          </a:effectRef>
          <a:fontRef idx="minor">
            <a:schemeClr val="tx1"/>
          </a:fontRef>
        </p:style>
      </p:cxnSp>
      <p:sp>
        <p:nvSpPr>
          <p:cNvPr id="2" name="TextBox 1">
            <a:extLst>
              <a:ext uri="{FF2B5EF4-FFF2-40B4-BE49-F238E27FC236}">
                <a16:creationId xmlns:a16="http://schemas.microsoft.com/office/drawing/2014/main" id="{D40E4F87-DFE1-BACA-C33D-23BB25F8887B}"/>
              </a:ext>
            </a:extLst>
          </p:cNvPr>
          <p:cNvSpPr txBox="1"/>
          <p:nvPr/>
        </p:nvSpPr>
        <p:spPr>
          <a:xfrm>
            <a:off x="1792942" y="1452283"/>
            <a:ext cx="4389649" cy="2550955"/>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sz="2800" dirty="0"/>
              <a:t>Methodology</a:t>
            </a:r>
          </a:p>
          <a:p>
            <a:pPr marL="285750" indent="-285750">
              <a:lnSpc>
                <a:spcPct val="200000"/>
              </a:lnSpc>
              <a:buFont typeface="Wingdings" panose="05000000000000000000" pitchFamily="2" charset="2"/>
              <a:buChar char="Ø"/>
            </a:pPr>
            <a:r>
              <a:rPr lang="en-US" sz="2800" dirty="0"/>
              <a:t>Implementation</a:t>
            </a:r>
          </a:p>
          <a:p>
            <a:pPr marL="285750" indent="-285750">
              <a:lnSpc>
                <a:spcPct val="200000"/>
              </a:lnSpc>
              <a:buFont typeface="Wingdings" panose="05000000000000000000" pitchFamily="2" charset="2"/>
              <a:buChar char="Ø"/>
            </a:pPr>
            <a:r>
              <a:rPr lang="en-US" sz="2800" dirty="0"/>
              <a:t>Results</a:t>
            </a:r>
            <a:endParaRPr lang="en-IN" sz="2400" dirty="0"/>
          </a:p>
        </p:txBody>
      </p:sp>
    </p:spTree>
    <p:extLst>
      <p:ext uri="{BB962C8B-B14F-4D97-AF65-F5344CB8AC3E}">
        <p14:creationId xmlns:p14="http://schemas.microsoft.com/office/powerpoint/2010/main" val="2336815443"/>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E5B3F855DBC04BB68204DD1C7CFAEC" ma:contentTypeVersion="0" ma:contentTypeDescription="Create a new document." ma:contentTypeScope="" ma:versionID="893386675255d0d6397580a31b3cfec1">
  <xsd:schema xmlns:xsd="http://www.w3.org/2001/XMLSchema" xmlns:xs="http://www.w3.org/2001/XMLSchema" xmlns:p="http://schemas.microsoft.com/office/2006/metadata/properties" targetNamespace="http://schemas.microsoft.com/office/2006/metadata/properties" ma:root="true" ma:fieldsID="362de0d261976e15bd285cd8f74d3f7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1345E6-2933-4D71-8666-7C07A14DD4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7F97B18F-50BC-4F30-8373-93489E845F83}">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178</TotalTime>
  <Words>513</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Tenorite</vt:lpstr>
      <vt:lpstr>Wingdings</vt:lpstr>
      <vt:lpstr>Monoline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Aniketh Deshmukh</dc:creator>
  <cp:lastModifiedBy>GANJI VISHNUVARDHAN REDDY</cp:lastModifiedBy>
  <cp:revision>70</cp:revision>
  <dcterms:created xsi:type="dcterms:W3CDTF">2022-08-07T06:01:11Z</dcterms:created>
  <dcterms:modified xsi:type="dcterms:W3CDTF">2022-08-15T16:11:01Z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0x010100FBE5B3F855DBC04BB68204DD1C7CFAEC</vt:lpwstr>
  </property>
</Properties>
</file>