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3"/>
  </p:notesMasterIdLst>
  <p:sldIdLst>
    <p:sldId id="260" r:id="rId2"/>
    <p:sldId id="257" r:id="rId3"/>
    <p:sldId id="262" r:id="rId4"/>
    <p:sldId id="267" r:id="rId5"/>
    <p:sldId id="307" r:id="rId6"/>
    <p:sldId id="308" r:id="rId7"/>
    <p:sldId id="322" r:id="rId8"/>
    <p:sldId id="315" r:id="rId9"/>
    <p:sldId id="319" r:id="rId10"/>
    <p:sldId id="321" r:id="rId11"/>
    <p:sldId id="274"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Montserrat" panose="020B0604020202020204" charset="0"/>
      <p:regular r:id="rId18"/>
      <p:bold r:id="rId19"/>
      <p:italic r:id="rId20"/>
      <p:boldItalic r:id="rId21"/>
    </p:embeddedFont>
    <p:embeddedFont>
      <p:font typeface="Montserrat ExtraBold" panose="020B0604020202020204"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E7DD52-6DAC-40B5-B12A-48FD19581139}">
  <a:tblStyle styleId="{F6E7DD52-6DAC-40B5-B12A-48FD195811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2"/>
        <p:cNvGrpSpPr/>
        <p:nvPr/>
      </p:nvGrpSpPr>
      <p:grpSpPr>
        <a:xfrm>
          <a:off x="0" y="0"/>
          <a:ext cx="0" cy="0"/>
          <a:chOff x="0" y="0"/>
          <a:chExt cx="0" cy="0"/>
        </a:xfrm>
      </p:grpSpPr>
      <p:sp>
        <p:nvSpPr>
          <p:cNvPr id="1983" name="Google Shape;1983;g7f9262ee2f_0_26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4" name="Google Shape;1984;g7f9262ee2f_0_26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f9262ee2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f9262ee2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f9262ee2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f9262ee2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287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f9262ee2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f9262ee2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31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f9262ee2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f9262ee2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2219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f9262ee2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f9262ee2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476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f9262ee2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f9262ee2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9369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7" name="Google Shape;17;p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1920750" y="1634425"/>
            <a:ext cx="5302500" cy="1116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7200"/>
              <a:buNone/>
              <a:defRPr sz="7200">
                <a:solidFill>
                  <a:schemeClr val="lt1"/>
                </a:solidFill>
              </a:defRPr>
            </a:lvl1pPr>
            <a:lvl2pPr lvl="1" algn="ctr">
              <a:spcBef>
                <a:spcPts val="0"/>
              </a:spcBef>
              <a:spcAft>
                <a:spcPts val="0"/>
              </a:spcAft>
              <a:buClr>
                <a:schemeClr val="lt1"/>
              </a:buClr>
              <a:buSzPts val="7200"/>
              <a:buNone/>
              <a:defRPr sz="7200">
                <a:solidFill>
                  <a:schemeClr val="lt1"/>
                </a:solidFill>
              </a:defRPr>
            </a:lvl2pPr>
            <a:lvl3pPr lvl="2" algn="ctr">
              <a:spcBef>
                <a:spcPts val="0"/>
              </a:spcBef>
              <a:spcAft>
                <a:spcPts val="0"/>
              </a:spcAft>
              <a:buClr>
                <a:schemeClr val="lt1"/>
              </a:buClr>
              <a:buSzPts val="7200"/>
              <a:buNone/>
              <a:defRPr sz="7200">
                <a:solidFill>
                  <a:schemeClr val="lt1"/>
                </a:solidFill>
              </a:defRPr>
            </a:lvl3pPr>
            <a:lvl4pPr lvl="3" algn="ctr">
              <a:spcBef>
                <a:spcPts val="0"/>
              </a:spcBef>
              <a:spcAft>
                <a:spcPts val="0"/>
              </a:spcAft>
              <a:buClr>
                <a:schemeClr val="lt1"/>
              </a:buClr>
              <a:buSzPts val="7200"/>
              <a:buNone/>
              <a:defRPr sz="7200">
                <a:solidFill>
                  <a:schemeClr val="lt1"/>
                </a:solidFill>
              </a:defRPr>
            </a:lvl4pPr>
            <a:lvl5pPr lvl="4" algn="ctr">
              <a:spcBef>
                <a:spcPts val="0"/>
              </a:spcBef>
              <a:spcAft>
                <a:spcPts val="0"/>
              </a:spcAft>
              <a:buClr>
                <a:schemeClr val="lt1"/>
              </a:buClr>
              <a:buSzPts val="7200"/>
              <a:buNone/>
              <a:defRPr sz="7200">
                <a:solidFill>
                  <a:schemeClr val="lt1"/>
                </a:solidFill>
              </a:defRPr>
            </a:lvl5pPr>
            <a:lvl6pPr lvl="5" algn="ctr">
              <a:spcBef>
                <a:spcPts val="0"/>
              </a:spcBef>
              <a:spcAft>
                <a:spcPts val="0"/>
              </a:spcAft>
              <a:buClr>
                <a:schemeClr val="lt1"/>
              </a:buClr>
              <a:buSzPts val="7200"/>
              <a:buNone/>
              <a:defRPr sz="7200">
                <a:solidFill>
                  <a:schemeClr val="lt1"/>
                </a:solidFill>
              </a:defRPr>
            </a:lvl6pPr>
            <a:lvl7pPr lvl="6" algn="ctr">
              <a:spcBef>
                <a:spcPts val="0"/>
              </a:spcBef>
              <a:spcAft>
                <a:spcPts val="0"/>
              </a:spcAft>
              <a:buClr>
                <a:schemeClr val="lt1"/>
              </a:buClr>
              <a:buSzPts val="7200"/>
              <a:buNone/>
              <a:defRPr sz="7200">
                <a:solidFill>
                  <a:schemeClr val="lt1"/>
                </a:solidFill>
              </a:defRPr>
            </a:lvl7pPr>
            <a:lvl8pPr lvl="7" algn="ctr">
              <a:spcBef>
                <a:spcPts val="0"/>
              </a:spcBef>
              <a:spcAft>
                <a:spcPts val="0"/>
              </a:spcAft>
              <a:buClr>
                <a:schemeClr val="lt1"/>
              </a:buClr>
              <a:buSzPts val="7200"/>
              <a:buNone/>
              <a:defRPr sz="7200">
                <a:solidFill>
                  <a:schemeClr val="lt1"/>
                </a:solidFill>
              </a:defRPr>
            </a:lvl8pPr>
            <a:lvl9pPr lvl="8" algn="ctr">
              <a:spcBef>
                <a:spcPts val="0"/>
              </a:spcBef>
              <a:spcAft>
                <a:spcPts val="0"/>
              </a:spcAft>
              <a:buClr>
                <a:schemeClr val="lt1"/>
              </a:buClr>
              <a:buSzPts val="7200"/>
              <a:buNone/>
              <a:defRPr sz="7200">
                <a:solidFill>
                  <a:schemeClr val="lt1"/>
                </a:solidFill>
              </a:defRPr>
            </a:lvl9pPr>
          </a:lstStyle>
          <a:p>
            <a:r>
              <a:t>xx%</a:t>
            </a:r>
          </a:p>
        </p:txBody>
      </p:sp>
      <p:sp>
        <p:nvSpPr>
          <p:cNvPr id="39" name="Google Shape;39;p11"/>
          <p:cNvSpPr txBox="1">
            <a:spLocks noGrp="1"/>
          </p:cNvSpPr>
          <p:nvPr>
            <p:ph type="body" idx="1"/>
          </p:nvPr>
        </p:nvSpPr>
        <p:spPr>
          <a:xfrm>
            <a:off x="2786550" y="3094475"/>
            <a:ext cx="3570900" cy="5670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defRPr>
            </a:lvl1pPr>
            <a:lvl2pPr marL="914400" lvl="1" indent="-342900" algn="ctr">
              <a:spcBef>
                <a:spcPts val="1600"/>
              </a:spcBef>
              <a:spcAft>
                <a:spcPts val="0"/>
              </a:spcAft>
              <a:buClr>
                <a:schemeClr val="accent1"/>
              </a:buClr>
              <a:buSzPts val="1800"/>
              <a:buChar char="○"/>
              <a:defRPr sz="1800">
                <a:solidFill>
                  <a:schemeClr val="accent1"/>
                </a:solidFill>
              </a:defRPr>
            </a:lvl2pPr>
            <a:lvl3pPr marL="1371600" lvl="2" indent="-342900" algn="ctr">
              <a:spcBef>
                <a:spcPts val="1600"/>
              </a:spcBef>
              <a:spcAft>
                <a:spcPts val="0"/>
              </a:spcAft>
              <a:buClr>
                <a:schemeClr val="accent1"/>
              </a:buClr>
              <a:buSzPts val="1800"/>
              <a:buChar char="■"/>
              <a:defRPr sz="1800">
                <a:solidFill>
                  <a:schemeClr val="accent1"/>
                </a:solidFill>
              </a:defRPr>
            </a:lvl3pPr>
            <a:lvl4pPr marL="1828800" lvl="3" indent="-342900" algn="ctr">
              <a:spcBef>
                <a:spcPts val="1600"/>
              </a:spcBef>
              <a:spcAft>
                <a:spcPts val="0"/>
              </a:spcAft>
              <a:buClr>
                <a:schemeClr val="accent1"/>
              </a:buClr>
              <a:buSzPts val="1800"/>
              <a:buChar char="●"/>
              <a:defRPr sz="1800">
                <a:solidFill>
                  <a:schemeClr val="accent1"/>
                </a:solidFill>
              </a:defRPr>
            </a:lvl4pPr>
            <a:lvl5pPr marL="2286000" lvl="4" indent="-342900" algn="ctr">
              <a:spcBef>
                <a:spcPts val="1600"/>
              </a:spcBef>
              <a:spcAft>
                <a:spcPts val="0"/>
              </a:spcAft>
              <a:buClr>
                <a:schemeClr val="accent1"/>
              </a:buClr>
              <a:buSzPts val="1800"/>
              <a:buChar char="○"/>
              <a:defRPr sz="1800">
                <a:solidFill>
                  <a:schemeClr val="accent1"/>
                </a:solidFill>
              </a:defRPr>
            </a:lvl5pPr>
            <a:lvl6pPr marL="2743200" lvl="5" indent="-342900" algn="ctr">
              <a:spcBef>
                <a:spcPts val="1600"/>
              </a:spcBef>
              <a:spcAft>
                <a:spcPts val="0"/>
              </a:spcAft>
              <a:buClr>
                <a:schemeClr val="accent1"/>
              </a:buClr>
              <a:buSzPts val="1800"/>
              <a:buChar char="■"/>
              <a:defRPr sz="1800">
                <a:solidFill>
                  <a:schemeClr val="accent1"/>
                </a:solidFill>
              </a:defRPr>
            </a:lvl6pPr>
            <a:lvl7pPr marL="3200400" lvl="6" indent="-342900" algn="ctr">
              <a:spcBef>
                <a:spcPts val="1600"/>
              </a:spcBef>
              <a:spcAft>
                <a:spcPts val="0"/>
              </a:spcAft>
              <a:buClr>
                <a:schemeClr val="accent1"/>
              </a:buClr>
              <a:buSzPts val="1800"/>
              <a:buChar char="●"/>
              <a:defRPr sz="1800">
                <a:solidFill>
                  <a:schemeClr val="accent1"/>
                </a:solidFill>
              </a:defRPr>
            </a:lvl7pPr>
            <a:lvl8pPr marL="3657600" lvl="7" indent="-342900" algn="ctr">
              <a:spcBef>
                <a:spcPts val="1600"/>
              </a:spcBef>
              <a:spcAft>
                <a:spcPts val="0"/>
              </a:spcAft>
              <a:buClr>
                <a:schemeClr val="accent1"/>
              </a:buClr>
              <a:buSzPts val="1800"/>
              <a:buChar char="○"/>
              <a:defRPr sz="1800">
                <a:solidFill>
                  <a:schemeClr val="accent1"/>
                </a:solidFill>
              </a:defRPr>
            </a:lvl8pPr>
            <a:lvl9pPr marL="4114800" lvl="8" indent="-342900" algn="ctr">
              <a:spcBef>
                <a:spcPts val="1600"/>
              </a:spcBef>
              <a:spcAft>
                <a:spcPts val="1600"/>
              </a:spcAft>
              <a:buClr>
                <a:schemeClr val="accent1"/>
              </a:buClr>
              <a:buSzPts val="1800"/>
              <a:buChar char="■"/>
              <a:defRPr sz="18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hree Columns ">
  <p:cSld name="SECTION_TITLE_AND_DESCRIPTION_1_1">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3538497"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8" name="Google Shape;68;p18"/>
          <p:cNvSpPr txBox="1">
            <a:spLocks noGrp="1"/>
          </p:cNvSpPr>
          <p:nvPr>
            <p:ph type="subTitle" idx="1"/>
          </p:nvPr>
        </p:nvSpPr>
        <p:spPr>
          <a:xfrm>
            <a:off x="3538497"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9" name="Google Shape;69;p18"/>
          <p:cNvSpPr txBox="1">
            <a:spLocks noGrp="1"/>
          </p:cNvSpPr>
          <p:nvPr>
            <p:ph type="title" idx="2"/>
          </p:nvPr>
        </p:nvSpPr>
        <p:spPr>
          <a:xfrm>
            <a:off x="6028553"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70" name="Google Shape;70;p18"/>
          <p:cNvSpPr txBox="1">
            <a:spLocks noGrp="1"/>
          </p:cNvSpPr>
          <p:nvPr>
            <p:ph type="subTitle" idx="3"/>
          </p:nvPr>
        </p:nvSpPr>
        <p:spPr>
          <a:xfrm>
            <a:off x="6028553"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71" name="Google Shape;71;p18"/>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72" name="Google Shape;72;p18"/>
          <p:cNvSpPr txBox="1">
            <a:spLocks noGrp="1"/>
          </p:cNvSpPr>
          <p:nvPr>
            <p:ph type="title" idx="5"/>
          </p:nvPr>
        </p:nvSpPr>
        <p:spPr>
          <a:xfrm>
            <a:off x="1048447"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73" name="Google Shape;73;p18"/>
          <p:cNvSpPr txBox="1">
            <a:spLocks noGrp="1"/>
          </p:cNvSpPr>
          <p:nvPr>
            <p:ph type="subTitle" idx="6"/>
          </p:nvPr>
        </p:nvSpPr>
        <p:spPr>
          <a:xfrm>
            <a:off x="1048447"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text">
  <p:cSld name="TITLE_1_1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9"/>
          <p:cNvSpPr txBox="1">
            <a:spLocks noGrp="1"/>
          </p:cNvSpPr>
          <p:nvPr>
            <p:ph type="ctrTitle"/>
          </p:nvPr>
        </p:nvSpPr>
        <p:spPr>
          <a:xfrm>
            <a:off x="1273500" y="1369000"/>
            <a:ext cx="6597000" cy="2109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4500"/>
              <a:buNone/>
              <a:defRPr sz="45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76" name="Google Shape;76;p19"/>
          <p:cNvSpPr txBox="1">
            <a:spLocks noGrp="1"/>
          </p:cNvSpPr>
          <p:nvPr>
            <p:ph type="subTitle" idx="1"/>
          </p:nvPr>
        </p:nvSpPr>
        <p:spPr>
          <a:xfrm>
            <a:off x="2481900" y="2519525"/>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7" r:id="rId3"/>
    <p:sldLayoutId id="2147483658" r:id="rId4"/>
    <p:sldLayoutId id="2147483659" r:id="rId5"/>
    <p:sldLayoutId id="2147483662" r:id="rId6"/>
    <p:sldLayoutId id="2147483664" r:id="rId7"/>
    <p:sldLayoutId id="214748366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4" name="Google Shape;162;p38">
            <a:extLst>
              <a:ext uri="{FF2B5EF4-FFF2-40B4-BE49-F238E27FC236}">
                <a16:creationId xmlns:a16="http://schemas.microsoft.com/office/drawing/2014/main" id="{CD6996F5-7F59-46DF-85A2-97B232FB9BC5}"/>
              </a:ext>
            </a:extLst>
          </p:cNvPr>
          <p:cNvSpPr txBox="1">
            <a:spLocks noGrp="1"/>
          </p:cNvSpPr>
          <p:nvPr>
            <p:ph type="ctrTitle"/>
          </p:nvPr>
        </p:nvSpPr>
        <p:spPr>
          <a:xfrm>
            <a:off x="1332614" y="477965"/>
            <a:ext cx="6018028" cy="1620650"/>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dirty="0"/>
              <a:t>Analysis and detection of phishing websites</a:t>
            </a:r>
            <a:endParaRPr dirty="0"/>
          </a:p>
        </p:txBody>
      </p:sp>
      <p:cxnSp>
        <p:nvCxnSpPr>
          <p:cNvPr id="5" name="Google Shape;165;p38">
            <a:extLst>
              <a:ext uri="{FF2B5EF4-FFF2-40B4-BE49-F238E27FC236}">
                <a16:creationId xmlns:a16="http://schemas.microsoft.com/office/drawing/2014/main" id="{F894BBC1-0EF6-42E6-9CBB-A1225721F8CA}"/>
              </a:ext>
            </a:extLst>
          </p:cNvPr>
          <p:cNvCxnSpPr/>
          <p:nvPr/>
        </p:nvCxnSpPr>
        <p:spPr>
          <a:xfrm>
            <a:off x="3126705" y="2373786"/>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TextBox 5">
            <a:extLst>
              <a:ext uri="{FF2B5EF4-FFF2-40B4-BE49-F238E27FC236}">
                <a16:creationId xmlns:a16="http://schemas.microsoft.com/office/drawing/2014/main" id="{A200078F-5029-4EE6-901C-2A42AD9367D5}"/>
              </a:ext>
            </a:extLst>
          </p:cNvPr>
          <p:cNvSpPr txBox="1"/>
          <p:nvPr/>
        </p:nvSpPr>
        <p:spPr>
          <a:xfrm>
            <a:off x="1084520" y="3359888"/>
            <a:ext cx="7683795" cy="523220"/>
          </a:xfrm>
          <a:prstGeom prst="rect">
            <a:avLst/>
          </a:prstGeom>
          <a:noFill/>
        </p:spPr>
        <p:txBody>
          <a:bodyPr wrap="square" rtlCol="0">
            <a:spAutoFit/>
          </a:bodyPr>
          <a:lstStyle/>
          <a:p>
            <a:pPr marL="0" lvl="0" indent="0" algn="l" rtl="0">
              <a:spcBef>
                <a:spcPts val="600"/>
              </a:spcBef>
              <a:spcAft>
                <a:spcPts val="0"/>
              </a:spcAft>
              <a:buNone/>
            </a:pPr>
            <a:r>
              <a:rPr lang="en-US" dirty="0">
                <a:solidFill>
                  <a:schemeClr val="bg1"/>
                </a:solidFill>
              </a:rPr>
              <a:t>SAI SIVA ROHIT NERUSU </a:t>
            </a:r>
            <a:endParaRPr lang="en-IN" dirty="0">
              <a:solidFill>
                <a:schemeClr val="bg1"/>
              </a:solidFill>
            </a:endParaRPr>
          </a:p>
          <a:p>
            <a:r>
              <a:rPr lang="en-IN" dirty="0">
                <a:solidFill>
                  <a:schemeClr val="bg1"/>
                </a:solidFill>
              </a:rPr>
              <a:t>VISHNUVARDHAN RAO SIDDURI</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36" name="Google Shape;215;p44">
            <a:extLst>
              <a:ext uri="{FF2B5EF4-FFF2-40B4-BE49-F238E27FC236}">
                <a16:creationId xmlns:a16="http://schemas.microsoft.com/office/drawing/2014/main" id="{16E4CC3B-7DBE-4A6B-AB51-67A75118B776}"/>
              </a:ext>
            </a:extLst>
          </p:cNvPr>
          <p:cNvSpPr txBox="1">
            <a:spLocks/>
          </p:cNvSpPr>
          <p:nvPr/>
        </p:nvSpPr>
        <p:spPr>
          <a:xfrm>
            <a:off x="479680" y="1205052"/>
            <a:ext cx="7853916" cy="864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0" indent="0" algn="l"/>
            <a:r>
              <a:rPr lang="en-US" dirty="0"/>
              <a:t>After our research, we have come to a conclusion that among the algorithms that we have used, Random forest algorithm has yielded higher accuracy value compared to all the other algorithms.</a:t>
            </a:r>
          </a:p>
        </p:txBody>
      </p:sp>
      <p:sp>
        <p:nvSpPr>
          <p:cNvPr id="3" name="TextBox 2">
            <a:extLst>
              <a:ext uri="{FF2B5EF4-FFF2-40B4-BE49-F238E27FC236}">
                <a16:creationId xmlns:a16="http://schemas.microsoft.com/office/drawing/2014/main" id="{794DC3E2-EB7B-4A2C-BDF9-F2ACA238677C}"/>
              </a:ext>
            </a:extLst>
          </p:cNvPr>
          <p:cNvSpPr txBox="1"/>
          <p:nvPr/>
        </p:nvSpPr>
        <p:spPr>
          <a:xfrm>
            <a:off x="479680" y="452578"/>
            <a:ext cx="4744450" cy="553998"/>
          </a:xfrm>
          <a:prstGeom prst="rect">
            <a:avLst/>
          </a:prstGeom>
          <a:noFill/>
        </p:spPr>
        <p:txBody>
          <a:bodyPr wrap="square">
            <a:spAutoFit/>
          </a:bodyPr>
          <a:lstStyle/>
          <a:p>
            <a:r>
              <a:rPr lang="en-US" sz="3000" dirty="0">
                <a:solidFill>
                  <a:schemeClr val="accent4">
                    <a:lumMod val="75000"/>
                  </a:schemeClr>
                </a:solidFill>
                <a:latin typeface="Montserrat ExtraBold" panose="020B0604020202020204" charset="0"/>
              </a:rPr>
              <a:t>Conclusion</a:t>
            </a:r>
          </a:p>
        </p:txBody>
      </p:sp>
    </p:spTree>
    <p:extLst>
      <p:ext uri="{BB962C8B-B14F-4D97-AF65-F5344CB8AC3E}">
        <p14:creationId xmlns:p14="http://schemas.microsoft.com/office/powerpoint/2010/main" val="303994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cxnSp>
        <p:nvCxnSpPr>
          <p:cNvPr id="1988" name="Google Shape;1988;p56"/>
          <p:cNvCxnSpPr/>
          <p:nvPr/>
        </p:nvCxnSpPr>
        <p:spPr>
          <a:xfrm>
            <a:off x="3190500" y="2845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3" name="Title 2">
            <a:extLst>
              <a:ext uri="{FF2B5EF4-FFF2-40B4-BE49-F238E27FC236}">
                <a16:creationId xmlns:a16="http://schemas.microsoft.com/office/drawing/2014/main" id="{C4C7DD8E-4486-4263-9214-AD373986652D}"/>
              </a:ext>
            </a:extLst>
          </p:cNvPr>
          <p:cNvSpPr>
            <a:spLocks noGrp="1"/>
          </p:cNvSpPr>
          <p:nvPr>
            <p:ph type="title"/>
          </p:nvPr>
        </p:nvSpPr>
        <p:spPr/>
        <p:txBody>
          <a:bodyPr/>
          <a:lstStyle/>
          <a:p>
            <a:r>
              <a:rPr lang="en-US" dirty="0"/>
              <a:t>Thanks!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686030"/>
            <a:ext cx="57357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a:t>
            </a:r>
            <a:endParaRPr dirty="0"/>
          </a:p>
        </p:txBody>
      </p:sp>
      <p:sp>
        <p:nvSpPr>
          <p:cNvPr id="171" name="Google Shape;171;p39"/>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lang="en-US" sz="1400" dirty="0">
              <a:solidFill>
                <a:schemeClr val="accent1"/>
              </a:solidFill>
            </a:endParaRPr>
          </a:p>
          <a:p>
            <a:pPr marL="171450" indent="-171450">
              <a:spcBef>
                <a:spcPts val="600"/>
              </a:spcBef>
            </a:pPr>
            <a:r>
              <a:rPr lang="en-US" sz="1400" dirty="0"/>
              <a:t>Abstract</a:t>
            </a:r>
          </a:p>
          <a:p>
            <a:pPr marL="171450" indent="-171450">
              <a:spcBef>
                <a:spcPts val="600"/>
              </a:spcBef>
            </a:pPr>
            <a:r>
              <a:rPr lang="en-US" sz="1400" dirty="0"/>
              <a:t>Modules description</a:t>
            </a:r>
          </a:p>
          <a:p>
            <a:pPr marL="171450" indent="-171450">
              <a:spcBef>
                <a:spcPts val="600"/>
              </a:spcBef>
            </a:pPr>
            <a:r>
              <a:rPr lang="en-US" sz="1400" dirty="0"/>
              <a:t>Machine Learning Models</a:t>
            </a:r>
          </a:p>
          <a:p>
            <a:pPr marL="171450" indent="-171450">
              <a:spcBef>
                <a:spcPts val="600"/>
              </a:spcBef>
            </a:pPr>
            <a:r>
              <a:rPr lang="en-US" sz="1400" dirty="0"/>
              <a:t>Output</a:t>
            </a:r>
          </a:p>
          <a:p>
            <a:pPr marL="171450" indent="-171450">
              <a:spcBef>
                <a:spcPts val="600"/>
              </a:spcBef>
            </a:pPr>
            <a:r>
              <a:rPr lang="en-US" sz="1400" dirty="0"/>
              <a:t>C</a:t>
            </a:r>
            <a:r>
              <a:rPr lang="en-US" sz="1400"/>
              <a:t>onclusion</a:t>
            </a:r>
            <a:endParaRPr sz="1400" dirty="0"/>
          </a:p>
        </p:txBody>
      </p:sp>
      <p:cxnSp>
        <p:nvCxnSpPr>
          <p:cNvPr id="172" name="Google Shape;172;p39"/>
          <p:cNvCxnSpPr/>
          <p:nvPr/>
        </p:nvCxnSpPr>
        <p:spPr>
          <a:xfrm>
            <a:off x="1004935" y="626673"/>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490150" y="445026"/>
            <a:ext cx="4629300" cy="455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1"/>
                </a:solidFill>
              </a:rPr>
              <a:t>Abstract</a:t>
            </a:r>
            <a:endParaRPr dirty="0">
              <a:solidFill>
                <a:schemeClr val="accent1"/>
              </a:solidFill>
            </a:endParaRPr>
          </a:p>
        </p:txBody>
      </p:sp>
      <p:sp>
        <p:nvSpPr>
          <p:cNvPr id="215" name="Google Shape;215;p44"/>
          <p:cNvSpPr txBox="1">
            <a:spLocks noGrp="1"/>
          </p:cNvSpPr>
          <p:nvPr>
            <p:ph type="body" idx="1"/>
          </p:nvPr>
        </p:nvSpPr>
        <p:spPr>
          <a:xfrm>
            <a:off x="351584" y="1134140"/>
            <a:ext cx="7853916" cy="4424678"/>
          </a:xfrm>
          <a:prstGeom prst="rect">
            <a:avLst/>
          </a:prstGeom>
        </p:spPr>
        <p:txBody>
          <a:bodyPr spcFirstLastPara="1" wrap="square" lIns="91425" tIns="91425" rIns="91425" bIns="91425" anchor="t" anchorCtr="0">
            <a:noAutofit/>
          </a:bodyPr>
          <a:lstStyle/>
          <a:p>
            <a:pPr marL="114300" indent="0" algn="just">
              <a:spcAft>
                <a:spcPts val="800"/>
              </a:spcAft>
              <a:buNone/>
            </a:pPr>
            <a:r>
              <a:rPr lang="en-IN" sz="1400" dirty="0">
                <a:solidFill>
                  <a:schemeClr val="bg1"/>
                </a:solidFill>
                <a:effectLst/>
                <a:latin typeface="Calibri" panose="020F0502020204030204" pitchFamily="34" charset="0"/>
                <a:ea typeface="Times New Roman" panose="02020603050405020304" pitchFamily="18" charset="0"/>
              </a:rPr>
              <a:t>Phishing stands for a fraudulent process, where an attacker tries to obtain sensitive information from the victim. Usually, these kinds of attacks are done via emails, text messages, or websites. Phishing websites, which are nowadays on a considerable rise, have the same look as legitimate sites. However, their backend is designed to collect sensitive information that is inputted by the victim. Discovering and detecting phishing websites has recently also gained the machine learning community’s attention, which has built the models and performed classifications of phishing websites.</a:t>
            </a:r>
            <a:endParaRPr lang="en-IN" sz="1400" dirty="0">
              <a:solidFill>
                <a:schemeClr val="bg1"/>
              </a:solidFill>
              <a:effectLst/>
              <a:latin typeface="Times New Roman" panose="02020603050405020304" pitchFamily="18" charset="0"/>
              <a:ea typeface="Times New Roman" panose="02020603050405020304" pitchFamily="18" charset="0"/>
            </a:endParaRPr>
          </a:p>
          <a:p>
            <a:pPr marL="114300" indent="0" algn="just">
              <a:spcAft>
                <a:spcPts val="800"/>
              </a:spcAft>
              <a:buNone/>
            </a:pPr>
            <a:r>
              <a:rPr lang="en-IN" sz="1400" dirty="0">
                <a:solidFill>
                  <a:schemeClr val="bg1"/>
                </a:solidFill>
                <a:effectLst/>
                <a:latin typeface="Calibri" panose="020F0502020204030204" pitchFamily="34" charset="0"/>
                <a:ea typeface="Times New Roman" panose="02020603050405020304" pitchFamily="18" charset="0"/>
              </a:rPr>
              <a:t>Our project is the analysis and detection of phishing websites based on the website URL. This project includes two datasets from </a:t>
            </a:r>
            <a:r>
              <a:rPr lang="en-IN" sz="1400" dirty="0" err="1">
                <a:solidFill>
                  <a:schemeClr val="bg1"/>
                </a:solidFill>
                <a:effectLst/>
                <a:latin typeface="Calibri" panose="020F0502020204030204" pitchFamily="34" charset="0"/>
                <a:ea typeface="Times New Roman" panose="02020603050405020304" pitchFamily="18" charset="0"/>
              </a:rPr>
              <a:t>mendaly</a:t>
            </a:r>
            <a:r>
              <a:rPr lang="en-IN" sz="1400" dirty="0">
                <a:solidFill>
                  <a:schemeClr val="bg1"/>
                </a:solidFill>
                <a:effectLst/>
                <a:latin typeface="Calibri" panose="020F0502020204030204" pitchFamily="34" charset="0"/>
                <a:ea typeface="Times New Roman" panose="02020603050405020304" pitchFamily="18" charset="0"/>
              </a:rPr>
              <a:t> data for phishing websites. The URL-based analysis is performed and various factors like the number of redirections, domain lookup response time, etc. are considered for analysis. One can easily detect whether a website is a phishing website or not by just entering the URL of that website with the help of our project. The advantages of this project include: </a:t>
            </a:r>
            <a:endParaRPr lang="en-IN" sz="14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fontAlgn="base">
              <a:spcAft>
                <a:spcPts val="0"/>
              </a:spcAft>
              <a:buSzPts val="1000"/>
              <a:buFont typeface="Wingdings" panose="05000000000000000000" pitchFamily="2" charset="2"/>
              <a:buChar char="q"/>
              <a:tabLst>
                <a:tab pos="457200" algn="l"/>
              </a:tabLst>
            </a:pPr>
            <a:r>
              <a:rPr lang="en-IN" sz="1400" dirty="0">
                <a:solidFill>
                  <a:schemeClr val="bg1"/>
                </a:solidFill>
                <a:effectLst/>
                <a:latin typeface="Calibri" panose="020F0502020204030204" pitchFamily="34" charset="0"/>
                <a:ea typeface="Times New Roman" panose="02020603050405020304" pitchFamily="18" charset="0"/>
              </a:rPr>
              <a:t>Obtaining interesting patterns from the available data.</a:t>
            </a:r>
            <a:endParaRPr lang="en-IN" sz="14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fontAlgn="base">
              <a:spcAft>
                <a:spcPts val="0"/>
              </a:spcAft>
              <a:buSzPts val="1000"/>
              <a:buFont typeface="Wingdings" panose="05000000000000000000" pitchFamily="2" charset="2"/>
              <a:buChar char="q"/>
              <a:tabLst>
                <a:tab pos="457200" algn="l"/>
              </a:tabLst>
            </a:pPr>
            <a:r>
              <a:rPr lang="en-IN" sz="1400" dirty="0">
                <a:solidFill>
                  <a:schemeClr val="bg1"/>
                </a:solidFill>
                <a:effectLst/>
                <a:latin typeface="Calibri" panose="020F0502020204030204" pitchFamily="34" charset="0"/>
                <a:ea typeface="Times New Roman" panose="02020603050405020304" pitchFamily="18" charset="0"/>
              </a:rPr>
              <a:t>Information regarding which parameters play a key role in making the website a phishing website is obtained.</a:t>
            </a:r>
            <a:endParaRPr lang="en-IN" sz="14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fontAlgn="base">
              <a:spcAft>
                <a:spcPts val="800"/>
              </a:spcAft>
              <a:buSzPts val="1000"/>
              <a:buFont typeface="Wingdings" panose="05000000000000000000" pitchFamily="2" charset="2"/>
              <a:buChar char="q"/>
              <a:tabLst>
                <a:tab pos="457200" algn="l"/>
              </a:tabLst>
            </a:pPr>
            <a:r>
              <a:rPr lang="en-IN" sz="1400" dirty="0">
                <a:solidFill>
                  <a:schemeClr val="bg1"/>
                </a:solidFill>
                <a:effectLst/>
                <a:latin typeface="Calibri" panose="020F0502020204030204" pitchFamily="34" charset="0"/>
                <a:ea typeface="Times New Roman" panose="02020603050405020304" pitchFamily="18" charset="0"/>
              </a:rPr>
              <a:t>A model is built which predicts the URL is a phishing website or not.</a:t>
            </a:r>
            <a:endParaRPr lang="en-IN" sz="1400" dirty="0">
              <a:solidFill>
                <a:schemeClr val="bg1"/>
              </a:solidFill>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cxnSp>
        <p:nvCxnSpPr>
          <p:cNvPr id="216" name="Google Shape;216;p44"/>
          <p:cNvCxnSpPr/>
          <p:nvPr/>
        </p:nvCxnSpPr>
        <p:spPr>
          <a:xfrm>
            <a:off x="551279" y="445026"/>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2"/>
        <p:cNvGrpSpPr/>
        <p:nvPr/>
      </p:nvGrpSpPr>
      <p:grpSpPr>
        <a:xfrm>
          <a:off x="0" y="0"/>
          <a:ext cx="0" cy="0"/>
          <a:chOff x="0" y="0"/>
          <a:chExt cx="0" cy="0"/>
        </a:xfrm>
      </p:grpSpPr>
      <p:sp>
        <p:nvSpPr>
          <p:cNvPr id="273" name="Google Shape;273;p49"/>
          <p:cNvSpPr txBox="1">
            <a:spLocks noGrp="1"/>
          </p:cNvSpPr>
          <p:nvPr>
            <p:ph type="ctrTitle"/>
          </p:nvPr>
        </p:nvSpPr>
        <p:spPr>
          <a:xfrm>
            <a:off x="1273500" y="1369000"/>
            <a:ext cx="6597000" cy="98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Modules</a:t>
            </a:r>
            <a:endParaRPr dirty="0"/>
          </a:p>
        </p:txBody>
      </p:sp>
      <p:cxnSp>
        <p:nvCxnSpPr>
          <p:cNvPr id="275" name="Google Shape;275;p49"/>
          <p:cNvCxnSpPr/>
          <p:nvPr/>
        </p:nvCxnSpPr>
        <p:spPr>
          <a:xfrm>
            <a:off x="3190500" y="235427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36" name="Google Shape;215;p44">
            <a:extLst>
              <a:ext uri="{FF2B5EF4-FFF2-40B4-BE49-F238E27FC236}">
                <a16:creationId xmlns:a16="http://schemas.microsoft.com/office/drawing/2014/main" id="{16E4CC3B-7DBE-4A6B-AB51-67A75118B776}"/>
              </a:ext>
            </a:extLst>
          </p:cNvPr>
          <p:cNvSpPr txBox="1">
            <a:spLocks/>
          </p:cNvSpPr>
          <p:nvPr/>
        </p:nvSpPr>
        <p:spPr>
          <a:xfrm>
            <a:off x="479680" y="1006576"/>
            <a:ext cx="7853916" cy="3006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285750" indent="-285750" algn="just">
              <a:lnSpc>
                <a:spcPct val="107000"/>
              </a:lnSpc>
              <a:spcAft>
                <a:spcPts val="800"/>
              </a:spcAft>
              <a:buFont typeface="Arial" panose="020B0604020202020204" pitchFamily="34" charset="0"/>
              <a:buChar char="•"/>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Data collection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This project includes two datasets from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mendaly</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data for phishing websites of sizes 89,000 and 59,000 rows respectively. The URL-based analysis is performed and various factors like the number of redirections, domain lookup response time, etc. are considered for analysis.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Literature survey</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 literature survey in a project report represents the study done to assist in the completion of a project. A literature survey also describes a survey of the previous existing material on a topic of the report.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gn="just">
              <a:lnSpc>
                <a:spcPct val="107000"/>
              </a:lnSpc>
              <a:spcAft>
                <a:spcPts val="800"/>
              </a:spcAft>
              <a:buFont typeface="Arial" panose="020B0604020202020204" pitchFamily="34" charset="0"/>
              <a:buChar char="•"/>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Exploratory data analysis</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Exploratory data analysis (EDA) is used by data scientists to analyze and investigate data sets and summarize their main characteristics, often employing data visualization methods. ... It can also help determine if the statistical techniques you are considering for data analysis are appropriate.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endParaRPr lang="en-US" dirty="0"/>
          </a:p>
        </p:txBody>
      </p:sp>
    </p:spTree>
    <p:extLst>
      <p:ext uri="{BB962C8B-B14F-4D97-AF65-F5344CB8AC3E}">
        <p14:creationId xmlns:p14="http://schemas.microsoft.com/office/powerpoint/2010/main" val="342040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36" name="Google Shape;215;p44">
            <a:extLst>
              <a:ext uri="{FF2B5EF4-FFF2-40B4-BE49-F238E27FC236}">
                <a16:creationId xmlns:a16="http://schemas.microsoft.com/office/drawing/2014/main" id="{16E4CC3B-7DBE-4A6B-AB51-67A75118B776}"/>
              </a:ext>
            </a:extLst>
          </p:cNvPr>
          <p:cNvSpPr txBox="1">
            <a:spLocks/>
          </p:cNvSpPr>
          <p:nvPr/>
        </p:nvSpPr>
        <p:spPr>
          <a:xfrm>
            <a:off x="486938" y="1217034"/>
            <a:ext cx="7853916" cy="25929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342900" lvl="0" indent="-342900" algn="just">
              <a:lnSpc>
                <a:spcPct val="107000"/>
              </a:lnSpc>
              <a:spcAft>
                <a:spcPts val="0"/>
              </a:spcAft>
              <a:buFont typeface="Arial" panose="020B0604020202020204" pitchFamily="34" charset="0"/>
              <a:buChar char="•"/>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modelling</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 machine learning model is a file that has been trained to recognize certain types of patterns. You train a model over a set of data, providing it an algorithm that it can use to reason over and learn from those data. Classification model has been used in this project due to the presence of categorical values. A set of classification models have been tried and tested upon the dataset.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Model metrics and fitness checking</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Model metrics include accuracy scores, confusion matrix, recall precision scores and f1 scores.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endParaRPr lang="en-US" dirty="0"/>
          </a:p>
        </p:txBody>
      </p:sp>
    </p:spTree>
    <p:extLst>
      <p:ext uri="{BB962C8B-B14F-4D97-AF65-F5344CB8AC3E}">
        <p14:creationId xmlns:p14="http://schemas.microsoft.com/office/powerpoint/2010/main" val="263917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36" name="Google Shape;215;p44">
            <a:extLst>
              <a:ext uri="{FF2B5EF4-FFF2-40B4-BE49-F238E27FC236}">
                <a16:creationId xmlns:a16="http://schemas.microsoft.com/office/drawing/2014/main" id="{16E4CC3B-7DBE-4A6B-AB51-67A75118B776}"/>
              </a:ext>
            </a:extLst>
          </p:cNvPr>
          <p:cNvSpPr txBox="1">
            <a:spLocks/>
          </p:cNvSpPr>
          <p:nvPr/>
        </p:nvSpPr>
        <p:spPr>
          <a:xfrm>
            <a:off x="486938" y="1231211"/>
            <a:ext cx="7853916" cy="25929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0" indent="0" algn="l"/>
            <a:r>
              <a:rPr lang="en-US" dirty="0"/>
              <a:t>We trained the dataset to a variety of machine learning algorithms namely: </a:t>
            </a:r>
          </a:p>
          <a:p>
            <a:pPr marL="285750" indent="-285750" algn="l">
              <a:buFont typeface="Arial" panose="020B0604020202020204" pitchFamily="34" charset="0"/>
              <a:buChar char="•"/>
            </a:pPr>
            <a:r>
              <a:rPr lang="en-US" dirty="0"/>
              <a:t>KNN Classifier</a:t>
            </a:r>
          </a:p>
          <a:p>
            <a:pPr marL="285750" indent="-285750" algn="l">
              <a:buFont typeface="Arial" panose="020B0604020202020204" pitchFamily="34" charset="0"/>
              <a:buChar char="•"/>
            </a:pPr>
            <a:r>
              <a:rPr lang="en-US" dirty="0"/>
              <a:t>Logistic regression</a:t>
            </a:r>
          </a:p>
          <a:p>
            <a:pPr marL="285750" indent="-285750" algn="l">
              <a:buFont typeface="Arial" panose="020B0604020202020204" pitchFamily="34" charset="0"/>
              <a:buChar char="•"/>
            </a:pPr>
            <a:r>
              <a:rPr lang="en-US" dirty="0"/>
              <a:t>Decision tree Classifier</a:t>
            </a:r>
          </a:p>
          <a:p>
            <a:pPr marL="285750" indent="-285750" algn="l">
              <a:buFont typeface="Arial" panose="020B0604020202020204" pitchFamily="34" charset="0"/>
              <a:buChar char="•"/>
            </a:pPr>
            <a:r>
              <a:rPr lang="en-US" dirty="0"/>
              <a:t>Random forest </a:t>
            </a:r>
          </a:p>
          <a:p>
            <a:pPr marL="285750" indent="-285750" algn="l">
              <a:buFont typeface="Arial" panose="020B0604020202020204" pitchFamily="34" charset="0"/>
              <a:buChar char="•"/>
            </a:pPr>
            <a:r>
              <a:rPr lang="en-US" dirty="0"/>
              <a:t> Multilayer perceptron</a:t>
            </a:r>
          </a:p>
          <a:p>
            <a:pPr marL="285750" indent="-285750" algn="l">
              <a:buFont typeface="Arial" panose="020B0604020202020204" pitchFamily="34" charset="0"/>
              <a:buChar char="•"/>
            </a:pPr>
            <a:r>
              <a:rPr lang="en-US" dirty="0"/>
              <a:t>Gradient boost</a:t>
            </a:r>
          </a:p>
          <a:p>
            <a:pPr marL="285750" indent="-285750" algn="l">
              <a:buFont typeface="Arial" panose="020B0604020202020204" pitchFamily="34" charset="0"/>
              <a:buChar char="•"/>
            </a:pPr>
            <a:r>
              <a:rPr lang="en-US" dirty="0" err="1"/>
              <a:t>Adaboost</a:t>
            </a:r>
            <a:endParaRPr lang="en-US" dirty="0"/>
          </a:p>
        </p:txBody>
      </p:sp>
      <p:sp>
        <p:nvSpPr>
          <p:cNvPr id="3" name="TextBox 2">
            <a:extLst>
              <a:ext uri="{FF2B5EF4-FFF2-40B4-BE49-F238E27FC236}">
                <a16:creationId xmlns:a16="http://schemas.microsoft.com/office/drawing/2014/main" id="{D2CBA89D-77F1-4EC7-AC8E-3E14C8DAE008}"/>
              </a:ext>
            </a:extLst>
          </p:cNvPr>
          <p:cNvSpPr txBox="1"/>
          <p:nvPr/>
        </p:nvSpPr>
        <p:spPr>
          <a:xfrm>
            <a:off x="567070" y="205563"/>
            <a:ext cx="7485321" cy="461665"/>
          </a:xfrm>
          <a:prstGeom prst="rect">
            <a:avLst/>
          </a:prstGeom>
          <a:noFill/>
        </p:spPr>
        <p:txBody>
          <a:bodyPr wrap="square" rtlCol="0">
            <a:spAutoFit/>
          </a:bodyPr>
          <a:lstStyle/>
          <a:p>
            <a:r>
              <a:rPr lang="en-US" sz="2400" dirty="0">
                <a:solidFill>
                  <a:schemeClr val="bg1"/>
                </a:solidFill>
                <a:latin typeface="Montserrat" panose="020B0604020202020204" charset="0"/>
              </a:rPr>
              <a:t>MACHINE LEARNING MODELS</a:t>
            </a:r>
            <a:endParaRPr lang="en-IN" sz="2400" dirty="0">
              <a:solidFill>
                <a:schemeClr val="bg1"/>
              </a:solidFill>
              <a:latin typeface="Montserrat" panose="020B0604020202020204" charset="0"/>
            </a:endParaRPr>
          </a:p>
        </p:txBody>
      </p:sp>
    </p:spTree>
    <p:extLst>
      <p:ext uri="{BB962C8B-B14F-4D97-AF65-F5344CB8AC3E}">
        <p14:creationId xmlns:p14="http://schemas.microsoft.com/office/powerpoint/2010/main" val="2362543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4" name="TextBox 3">
            <a:extLst>
              <a:ext uri="{FF2B5EF4-FFF2-40B4-BE49-F238E27FC236}">
                <a16:creationId xmlns:a16="http://schemas.microsoft.com/office/drawing/2014/main" id="{7044A82C-B7A6-46AB-B3A2-B30DD502534B}"/>
              </a:ext>
            </a:extLst>
          </p:cNvPr>
          <p:cNvSpPr txBox="1"/>
          <p:nvPr/>
        </p:nvSpPr>
        <p:spPr>
          <a:xfrm>
            <a:off x="3115341" y="2185275"/>
            <a:ext cx="4572000" cy="553998"/>
          </a:xfrm>
          <a:prstGeom prst="rect">
            <a:avLst/>
          </a:prstGeom>
          <a:noFill/>
        </p:spPr>
        <p:txBody>
          <a:bodyPr wrap="square">
            <a:spAutoFit/>
          </a:bodyPr>
          <a:lstStyle/>
          <a:p>
            <a:r>
              <a:rPr lang="en-US" sz="3000" dirty="0">
                <a:solidFill>
                  <a:schemeClr val="accent4">
                    <a:lumMod val="75000"/>
                  </a:schemeClr>
                </a:solidFill>
                <a:latin typeface="Montserrat ExtraBold" panose="020B0604020202020204" charset="0"/>
              </a:rPr>
              <a:t>Output Graphs</a:t>
            </a:r>
          </a:p>
        </p:txBody>
      </p:sp>
    </p:spTree>
    <p:extLst>
      <p:ext uri="{BB962C8B-B14F-4D97-AF65-F5344CB8AC3E}">
        <p14:creationId xmlns:p14="http://schemas.microsoft.com/office/powerpoint/2010/main" val="78734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CE475A-B984-4B40-BAA6-8480D39DC497}"/>
              </a:ext>
            </a:extLst>
          </p:cNvPr>
          <p:cNvPicPr>
            <a:picLocks noChangeAspect="1"/>
          </p:cNvPicPr>
          <p:nvPr/>
        </p:nvPicPr>
        <p:blipFill>
          <a:blip r:embed="rId2"/>
          <a:stretch>
            <a:fillRect/>
          </a:stretch>
        </p:blipFill>
        <p:spPr>
          <a:xfrm>
            <a:off x="1383237" y="0"/>
            <a:ext cx="6377526" cy="5143500"/>
          </a:xfrm>
          <a:prstGeom prst="rect">
            <a:avLst/>
          </a:prstGeom>
        </p:spPr>
      </p:pic>
    </p:spTree>
    <p:extLst>
      <p:ext uri="{BB962C8B-B14F-4D97-AF65-F5344CB8AC3E}">
        <p14:creationId xmlns:p14="http://schemas.microsoft.com/office/powerpoint/2010/main" val="3284855059"/>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566</Words>
  <Application>Microsoft Office PowerPoint</Application>
  <PresentationFormat>On-screen Show (16:9)</PresentationFormat>
  <Paragraphs>35</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Times New Roman</vt:lpstr>
      <vt:lpstr>Montserrat ExtraBold</vt:lpstr>
      <vt:lpstr>Montserrat</vt:lpstr>
      <vt:lpstr>Calibri</vt:lpstr>
      <vt:lpstr>Wingdings</vt:lpstr>
      <vt:lpstr>Futuristic Background by Slidesgo</vt:lpstr>
      <vt:lpstr>Analysis and detection of phishing websites</vt:lpstr>
      <vt:lpstr>CONTENTS</vt:lpstr>
      <vt:lpstr>Abstract</vt:lpstr>
      <vt:lpstr>Modules</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Rohit Nss</cp:lastModifiedBy>
  <cp:revision>15</cp:revision>
  <dcterms:modified xsi:type="dcterms:W3CDTF">2021-12-07T01:25:18Z</dcterms:modified>
</cp:coreProperties>
</file>