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57" r:id="rId3"/>
    <p:sldId id="827" r:id="rId4"/>
    <p:sldId id="296" r:id="rId5"/>
    <p:sldId id="830" r:id="rId6"/>
    <p:sldId id="829" r:id="rId7"/>
    <p:sldId id="832" r:id="rId8"/>
    <p:sldId id="831" r:id="rId9"/>
    <p:sldId id="833" r:id="rId10"/>
    <p:sldId id="271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FF2D"/>
    <a:srgbClr val="9966FF"/>
    <a:srgbClr val="DCDCDC"/>
    <a:srgbClr val="FFA7A7"/>
    <a:srgbClr val="FFEEB9"/>
    <a:srgbClr val="FFD9D9"/>
    <a:srgbClr val="B3CCFF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9644" autoAdjust="0"/>
  </p:normalViewPr>
  <p:slideViewPr>
    <p:cSldViewPr snapToObjects="1" showGuides="1">
      <p:cViewPr varScale="1">
        <p:scale>
          <a:sx n="72" d="100"/>
          <a:sy n="72" d="100"/>
        </p:scale>
        <p:origin x="706" y="8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pPr/>
              <a:t>9/26/2021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6" b="18803"/>
          <a:stretch/>
        </p:blipFill>
        <p:spPr>
          <a:xfrm>
            <a:off x="0" y="-21504"/>
            <a:ext cx="14698980" cy="8244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7294"/>
          <a:stretch/>
        </p:blipFill>
        <p:spPr>
          <a:xfrm flipH="1">
            <a:off x="-29617" y="-17926"/>
            <a:ext cx="13820653" cy="82296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637512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63751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8C0620CB-5544-4A89-9295-4F37C0FAFEC2}"/>
              </a:ext>
            </a:extLst>
          </p:cNvPr>
          <p:cNvSpPr txBox="1">
            <a:spLocks/>
          </p:cNvSpPr>
          <p:nvPr userDrawn="1"/>
        </p:nvSpPr>
        <p:spPr>
          <a:xfrm>
            <a:off x="516632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208D5527-0FF1-4CF0-9129-318A0408AD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2021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6FCEA78-FC03-4439-8560-E247F06B2CD1}"/>
              </a:ext>
            </a:extLst>
          </p:cNvPr>
          <p:cNvPicPr/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4440" y="7363106"/>
            <a:ext cx="2775154" cy="5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2021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5720"/>
            <a:ext cx="15358885" cy="827532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-33724"/>
            <a:ext cx="10546844" cy="830904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516632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2021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F4A8800-D78F-43D1-A13B-AACEC81556B5}"/>
              </a:ext>
            </a:extLst>
          </p:cNvPr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4440" y="7363106"/>
            <a:ext cx="2775154" cy="5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667778" y="7557596"/>
            <a:ext cx="11488189" cy="29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26, 2021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D894246-BFBF-4752-A7D4-80BA32C08D68}"/>
              </a:ext>
            </a:extLst>
          </p:cNvPr>
          <p:cNvPicPr/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86164" y="7496108"/>
            <a:ext cx="2226482" cy="4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8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463"/>
            <a:ext cx="13258800" cy="6286544"/>
          </a:xfrm>
        </p:spPr>
        <p:txBody>
          <a:bodyPr/>
          <a:lstStyle/>
          <a:p>
            <a:pPr lvl="0"/>
            <a:br>
              <a:rPr lang="en-US" sz="3600" dirty="0">
                <a:solidFill>
                  <a:srgbClr val="0070C0"/>
                </a:solidFill>
              </a:rPr>
            </a:br>
            <a:br>
              <a:rPr lang="en-IN" sz="3600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2447" y="2890664"/>
            <a:ext cx="8167736" cy="20882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Capstone Project - 01</a:t>
            </a: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endParaRPr lang="en-US" sz="35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Auto Insurance - </a:t>
            </a: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Quote to New Policy Conversion</a:t>
            </a:r>
            <a:r>
              <a:rPr lang="en-US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AutoShape 2" descr="The Python Logo | Python Software Found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44" name="AutoShape 4" descr="The Python Logo | Python Software Found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83" y="2570575"/>
            <a:ext cx="5121721" cy="27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4441" y="2962672"/>
            <a:ext cx="6629401" cy="93610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474440" y="4546848"/>
            <a:ext cx="410912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</a:rPr>
              <a:t>Student Name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Roll Number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Mobile: +91 99999 99999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Email: name@iiitk.ac.in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IIIT-DM, Kurnool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20953-378D-4357-B95A-866F57211931}"/>
              </a:ext>
            </a:extLst>
          </p:cNvPr>
          <p:cNvSpPr txBox="1">
            <a:spLocks/>
          </p:cNvSpPr>
          <p:nvPr/>
        </p:nvSpPr>
        <p:spPr>
          <a:xfrm>
            <a:off x="10483552" y="586408"/>
            <a:ext cx="4680520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182128" cy="51212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+mj-lt"/>
                <a:cs typeface="Arial Bold" pitchFamily="34" charset="0"/>
              </a:rPr>
              <a:t>Auto Ins - Quote to Policy Conversion</a:t>
            </a: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 </a:t>
            </a:r>
            <a:r>
              <a:rPr lang="en-US" dirty="0">
                <a:latin typeface="+mj-lt"/>
              </a:rPr>
              <a:t>	             03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Quotes Trends Analysis by Month wise	04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New Policy Conversion by Month wise	 05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	12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	17</a:t>
            </a:r>
          </a:p>
        </p:txBody>
      </p:sp>
    </p:spTree>
    <p:extLst>
      <p:ext uri="{BB962C8B-B14F-4D97-AF65-F5344CB8AC3E}">
        <p14:creationId xmlns:p14="http://schemas.microsoft.com/office/powerpoint/2010/main" val="403145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810741"/>
          </a:xfrm>
        </p:spPr>
        <p:txBody>
          <a:bodyPr>
            <a:normAutofit fontScale="90000"/>
          </a:bodyPr>
          <a:lstStyle/>
          <a:p>
            <a:r>
              <a:rPr lang="en-ZA" sz="4400" b="1" dirty="0">
                <a:effectLst/>
                <a:ea typeface="Calibri" panose="020F0502020204030204" pitchFamily="34" charset="0"/>
              </a:rPr>
              <a:t>Auto Insurance - Quote to Policy Conversion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F3402D-BD85-4D0E-880B-A1AA18C9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00" y="1553343"/>
            <a:ext cx="13155428" cy="5225753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n-US" sz="2200" i="0" dirty="0">
                <a:solidFill>
                  <a:schemeClr val="tx1"/>
                </a:solidFill>
                <a:effectLst/>
              </a:rPr>
              <a:t>Problem Statement: </a:t>
            </a:r>
            <a:r>
              <a:rPr lang="en-ZA" sz="2200" b="0" dirty="0">
                <a:effectLst/>
                <a:ea typeface="Calibri" panose="020F0502020204030204" pitchFamily="34" charset="0"/>
              </a:rPr>
              <a:t>Client is looking for the </a:t>
            </a:r>
            <a:r>
              <a:rPr lang="en-ZA" sz="2200" b="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Predictive </a:t>
            </a:r>
            <a:r>
              <a:rPr lang="en-ZA" sz="2200" b="0" dirty="0">
                <a:solidFill>
                  <a:srgbClr val="0070C0"/>
                </a:solidFill>
                <a:ea typeface="Calibri" panose="020F0502020204030204" pitchFamily="34" charset="0"/>
              </a:rPr>
              <a:t>A</a:t>
            </a:r>
            <a:r>
              <a:rPr lang="en-ZA" sz="2200" b="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nalytics in Sales &amp; Marketing</a:t>
            </a:r>
            <a:r>
              <a:rPr lang="en-ZA" sz="2200" b="0" dirty="0">
                <a:effectLst/>
                <a:ea typeface="Calibri" panose="020F0502020204030204" pitchFamily="34" charset="0"/>
              </a:rPr>
              <a:t> module of Auto Insurance Line of Business. </a:t>
            </a:r>
            <a:endParaRPr lang="en-US" sz="2200" b="0" i="0" dirty="0">
              <a:solidFill>
                <a:srgbClr val="222222"/>
              </a:solidFill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Salient Business Features: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ea typeface="Calibri" panose="020F0502020204030204" pitchFamily="34" charset="0"/>
              </a:rPr>
              <a:t>Business is serving in 8 regions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Auto insurance Policy Types - Car, Van &amp; Trunk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cs typeface="Calibri" panose="020F0502020204030204" pitchFamily="34" charset="0"/>
              </a:rPr>
              <a:t>Auto policies selling through EA / IA (~ 300) channels</a:t>
            </a:r>
            <a:endParaRPr lang="en-US" b="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cs typeface="Calibri" panose="020F0502020204030204" pitchFamily="34" charset="0"/>
              </a:rPr>
              <a:t>Quotes data - Provide data of ~ 1,46,000 which covers the 12 months (01-Oct-2019 to 30-Sep-2020) </a:t>
            </a:r>
            <a:endParaRPr lang="en-US" b="0" dirty="0">
              <a:cs typeface="Calibri" panose="020F050202020403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Expectations: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Quotes Trend Analysis by Month - To understand the quotations trend with 3 months predictions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Quote to Policy Conversion by Month - To understand the New Policy bind trend with 3 months predictions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Predicting the buying behavior pattern of auto insurance customer by using the client provided data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Exploratory Data Analysis of Auto Insurance Quotes and New Policies data (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Top 10 KPI’s</a:t>
            </a:r>
            <a:r>
              <a:rPr lang="en-US" b="0" dirty="0"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dirty="0">
              <a:cs typeface="Calibri" panose="020F0502020204030204" pitchFamily="34" charset="0"/>
            </a:endParaRPr>
          </a:p>
          <a:p>
            <a:pPr>
              <a:buClr>
                <a:srgbClr val="0070C0"/>
              </a:buClr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970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391" y="1666528"/>
            <a:ext cx="4944123" cy="2085795"/>
          </a:xfrm>
        </p:spPr>
        <p:txBody>
          <a:bodyPr>
            <a:normAutofit fontScale="90000"/>
          </a:bodyPr>
          <a:lstStyle/>
          <a:p>
            <a:pPr marL="342900" indent="-342900">
              <a:buClr>
                <a:srgbClr val="FF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2 points</a:t>
            </a: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Quotes Trend Analysis by Month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EB80C-CF11-4014-9422-2CDD8083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89" y="3892450"/>
            <a:ext cx="6697078" cy="3369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12DAE-B1AB-451D-ABC0-4F49BEB2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5" y="1666528"/>
            <a:ext cx="6697077" cy="33518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EF96512-0FE4-4AFA-BEC4-006B86898465}"/>
              </a:ext>
            </a:extLst>
          </p:cNvPr>
          <p:cNvSpPr/>
          <p:nvPr/>
        </p:nvSpPr>
        <p:spPr>
          <a:xfrm>
            <a:off x="7654239" y="2458616"/>
            <a:ext cx="1296144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400881-84A3-4BF1-BDEA-B91C2A0B57C7}"/>
              </a:ext>
            </a:extLst>
          </p:cNvPr>
          <p:cNvSpPr/>
          <p:nvPr/>
        </p:nvSpPr>
        <p:spPr>
          <a:xfrm>
            <a:off x="5987768" y="5698976"/>
            <a:ext cx="1296144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Z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421703-BDF7-4F63-B1DB-C256F5A8B529}"/>
              </a:ext>
            </a:extLst>
          </p:cNvPr>
          <p:cNvSpPr txBox="1">
            <a:spLocks/>
          </p:cNvSpPr>
          <p:nvPr/>
        </p:nvSpPr>
        <p:spPr>
          <a:xfrm>
            <a:off x="841717" y="5197357"/>
            <a:ext cx="4944123" cy="208579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 lnSpcReduction="2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Clr>
                <a:srgbClr val="FF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2 points here</a:t>
            </a: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391" y="1666528"/>
            <a:ext cx="4944123" cy="2085795"/>
          </a:xfrm>
        </p:spPr>
        <p:txBody>
          <a:bodyPr>
            <a:normAutofit fontScale="90000"/>
          </a:bodyPr>
          <a:lstStyle/>
          <a:p>
            <a:pPr marL="342900" indent="-342900">
              <a:buClr>
                <a:srgbClr val="FF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2 points</a:t>
            </a: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New Policy Conversion by Month wise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F96512-0FE4-4AFA-BEC4-006B86898465}"/>
              </a:ext>
            </a:extLst>
          </p:cNvPr>
          <p:cNvSpPr/>
          <p:nvPr/>
        </p:nvSpPr>
        <p:spPr>
          <a:xfrm>
            <a:off x="7654239" y="2458616"/>
            <a:ext cx="1296144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400881-84A3-4BF1-BDEA-B91C2A0B57C7}"/>
              </a:ext>
            </a:extLst>
          </p:cNvPr>
          <p:cNvSpPr/>
          <p:nvPr/>
        </p:nvSpPr>
        <p:spPr>
          <a:xfrm>
            <a:off x="5987768" y="5698976"/>
            <a:ext cx="1296144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Z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421703-BDF7-4F63-B1DB-C256F5A8B529}"/>
              </a:ext>
            </a:extLst>
          </p:cNvPr>
          <p:cNvSpPr txBox="1">
            <a:spLocks/>
          </p:cNvSpPr>
          <p:nvPr/>
        </p:nvSpPr>
        <p:spPr>
          <a:xfrm>
            <a:off x="841717" y="5197357"/>
            <a:ext cx="4944123" cy="208579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 lnSpcReduction="2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Clr>
                <a:srgbClr val="FF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2 points here</a:t>
            </a: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A0360-E855-47F4-88CB-81DE4170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671630"/>
            <a:ext cx="6624736" cy="3351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562FF-6D0C-491E-A2DC-1FFE2A1C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98" y="3931328"/>
            <a:ext cx="6689869" cy="3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480" y="5842992"/>
            <a:ext cx="12439252" cy="1512168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+mn-lt"/>
              </a:rPr>
              <a:t>Random Forest Algorithm with U/O Sampling (Sampling Strategy=0.45)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2200" dirty="0">
                <a:latin typeface="+mn-lt"/>
              </a:rPr>
              <a:t>01 - Accuracy  83.91%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02 - F1 Score 83.91%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03 - ROC AUC Score 0.744 </a:t>
            </a:r>
            <a:br>
              <a:rPr lang="en-IN" sz="220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Recommendation of Classification Model - Trail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1631A-6859-4B97-9E74-17B7AAF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2" y="1666528"/>
            <a:ext cx="12439252" cy="3888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60C59-EF48-486A-BC47-287169A8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2" y="1666528"/>
            <a:ext cx="1243925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480" y="5842992"/>
            <a:ext cx="12439252" cy="1512168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+mn-lt"/>
              </a:rPr>
              <a:t>Random Forest Algorithm with U/O Sampling (Sampling Strategy=0.45)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2200" dirty="0">
                <a:latin typeface="+mn-lt"/>
              </a:rPr>
              <a:t>01 - Accuracy  83.91%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02 - F1 Score 83.91%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03 - ROC AUC Score 0.744 </a:t>
            </a:r>
            <a:br>
              <a:rPr lang="en-IN" sz="220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Recommendation of Classification Model - 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1631A-6859-4B97-9E74-17B7AAF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2" y="1666528"/>
            <a:ext cx="12439252" cy="3888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60C59-EF48-486A-BC47-287169A8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2" y="1666528"/>
            <a:ext cx="1243925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IN" sz="3600" dirty="0"/>
              <a:t>Text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6FA7B-CF58-426E-A1FA-6AC96620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32" y="1641748"/>
            <a:ext cx="7560840" cy="44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IN" sz="3600" dirty="0"/>
              <a:t>Text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02</a:t>
            </a:r>
          </a:p>
        </p:txBody>
      </p:sp>
    </p:spTree>
    <p:extLst>
      <p:ext uri="{BB962C8B-B14F-4D97-AF65-F5344CB8AC3E}">
        <p14:creationId xmlns:p14="http://schemas.microsoft.com/office/powerpoint/2010/main" val="161168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13502</TotalTime>
  <Words>409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dxc_powerpoint_16x9_template</vt:lpstr>
      <vt:lpstr>  </vt:lpstr>
      <vt:lpstr>Agenda</vt:lpstr>
      <vt:lpstr>Auto Insurance - Quote to Policy Conversion </vt:lpstr>
      <vt:lpstr>2 points                               </vt:lpstr>
      <vt:lpstr>2 points                               </vt:lpstr>
      <vt:lpstr>Random Forest Algorithm with U/O Sampling (Sampling Strategy=0.45)  01 - Accuracy  83.91% 02 - F1 Score 83.91% 03 - ROC AUC Score 0.744                              </vt:lpstr>
      <vt:lpstr>Random Forest Algorithm with U/O Sampling (Sampling Strategy=0.45)  01 - Accuracy  83.91% 02 - F1 Score 83.91% 03 - ROC AUC Score 0.744                              </vt:lpstr>
      <vt:lpstr>  Text                              </vt:lpstr>
      <vt:lpstr>  Text                              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vishnu vardhan</cp:lastModifiedBy>
  <cp:revision>688</cp:revision>
  <dcterms:created xsi:type="dcterms:W3CDTF">2018-11-22T06:53:55Z</dcterms:created>
  <dcterms:modified xsi:type="dcterms:W3CDTF">2021-09-26T05:48:54Z</dcterms:modified>
</cp:coreProperties>
</file>