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576A7-D533-451F-8E61-7FBC59946870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89A96-CB23-4F9E-A986-E526E791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1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FD5-D4D6-406E-B2BE-651F3AEE8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2A00D-FC31-4A44-97AE-8D70543E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5A68-3D71-403F-9346-006E7701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7F7E-BAEC-4F51-910F-AB48933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FBDE-34B7-4A43-A82B-A3D5AEE0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2904-797A-4C01-9DFA-C61494B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4E1C-E1C4-4AB1-85BF-6285BD1C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E407-5CB6-4EC3-8A4F-FE1C0301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1402-EAD3-4F83-868A-B752A8BB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FB85-61F3-4310-9C14-EFC591A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81C2E-51C5-488B-B7DD-D8017A82C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E453C-D1CA-4AF8-BEE6-877B6DC4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6E43-7CF5-4390-9B95-E34BD9B7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6976-42F4-4AB8-861A-BEC25A4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73C0-BFCF-4794-9652-2EBF5781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3B49-B783-412E-BF0E-0B1AB19F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C8C5-CCDC-46A4-A8A0-03D32E3D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27EA-DFDA-4D65-BBD6-17E32C80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1328-CC69-4001-A443-4CA600AE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B52E-823C-42D0-85B9-C18B7964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68FA-23EF-4BFE-AF06-B4E58A3B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B616-38B5-402B-89CD-9EC2017E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78E7-D0CC-48F8-B602-BF7D4163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E05B-A274-4F1F-99D2-FFB344D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282A-8E07-4B75-864E-412BFA9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9320-4375-4C67-AB42-6FBAE393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DAB8-56FB-4A4D-875C-AEFCB26A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C106-9466-46EA-BF49-37C2E21F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676A-5115-4AF0-9A14-C568E500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49EF-362C-4417-BC6E-E76BC841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DC0-DD08-41B6-8711-9B07A423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9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F2BB-2D37-4239-BEF9-6911ECF1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CC67-0DEA-418F-9C6A-44FC346A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1FF4C-9F24-480B-9578-BD8F3ADE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1A133-A4A8-4284-9DA6-787A0D2EC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21AE-0275-4F97-A4D9-D107026FE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935F6-F7A0-488D-BFE1-076FB885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E077F-817C-4E16-937F-32ADE115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D7FA-12AD-4420-8AF9-FA99CDE4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66FD-6D6D-49DF-9FF9-BBFA3CDC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ED85D-E4F6-467C-B0EF-7BF4CA64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64AA7-4E42-49B7-8282-987A33F5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FB0CB-6538-4DA8-B5F0-607F31B2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91C0F-14FC-4B98-A154-0277AE7C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23DD-C407-4867-96AD-B057CFA8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B0724-088B-481B-BB6C-91E7D2B8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5F64-DD85-4457-B5C8-74CF92AF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A86E-D9C4-40EC-9120-7F98E310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1678-142A-4E8F-84F2-CF2A2CA8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A8E9-0FD2-402C-90A2-FCB49105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7C40-CD2C-474B-9490-3405D259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22C8-0C37-483A-BEF1-803E2D1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2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7C1-C5C4-48D6-B2AA-2F5C514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22424-39D6-4630-BCBD-49775ACA7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4783F-7E2A-4A20-B9AD-51D98853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C1FF-AB43-42C2-820E-93BF9F34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ECA1-7125-472E-AF48-0B4101F1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09C0-E8E7-4396-9966-B290E4A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57838-91A8-4ED1-8CF3-D33B0EE7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DDBA-19B0-4D85-99E3-7D36182B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12D2-CDA9-44A5-A311-B7F9560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150A-4672-4815-A7D0-5922A8D6FDDF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D819-DFA5-453E-919C-F90D29C6D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1BCB-C6B0-4C51-B651-E1E53EBE1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757B-7B88-46E4-BECA-4399A0742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A891DE1-72D4-40F9-9F0F-A06B7243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3012" y="2044821"/>
            <a:ext cx="4574290" cy="254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6D048-781F-43B1-99E0-8FB1BA55F48C}"/>
              </a:ext>
            </a:extLst>
          </p:cNvPr>
          <p:cNvSpPr txBox="1"/>
          <p:nvPr/>
        </p:nvSpPr>
        <p:spPr>
          <a:xfrm>
            <a:off x="250626" y="2193529"/>
            <a:ext cx="69823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 -01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Insurance-</a:t>
            </a:r>
          </a:p>
          <a:p>
            <a:pPr algn="ctr"/>
            <a:r>
              <a:rPr lang="en-I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 to New Policy Conversion</a:t>
            </a:r>
          </a:p>
          <a:p>
            <a:pPr algn="ctr"/>
            <a:endParaRPr lang="en-IN" sz="3600" dirty="0"/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138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9531-741A-402E-87F5-B3BD26C9C60E}"/>
              </a:ext>
            </a:extLst>
          </p:cNvPr>
          <p:cNvSpPr txBox="1"/>
          <p:nvPr/>
        </p:nvSpPr>
        <p:spPr>
          <a:xfrm>
            <a:off x="674703" y="346229"/>
            <a:ext cx="10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C37B-40B9-4312-81F6-2793C2AC4BF4}"/>
              </a:ext>
            </a:extLst>
          </p:cNvPr>
          <p:cNvSpPr txBox="1"/>
          <p:nvPr/>
        </p:nvSpPr>
        <p:spPr>
          <a:xfrm>
            <a:off x="674703" y="1326302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E46D-4802-49EE-B283-40F33DDA8DDA}"/>
              </a:ext>
            </a:extLst>
          </p:cNvPr>
          <p:cNvSpPr txBox="1"/>
          <p:nvPr/>
        </p:nvSpPr>
        <p:spPr>
          <a:xfrm>
            <a:off x="6027938" y="1326302"/>
            <a:ext cx="52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- 06</a:t>
            </a:r>
          </a:p>
        </p:txBody>
      </p:sp>
    </p:spTree>
    <p:extLst>
      <p:ext uri="{BB962C8B-B14F-4D97-AF65-F5344CB8AC3E}">
        <p14:creationId xmlns:p14="http://schemas.microsoft.com/office/powerpoint/2010/main" val="382998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9531-741A-402E-87F5-B3BD26C9C60E}"/>
              </a:ext>
            </a:extLst>
          </p:cNvPr>
          <p:cNvSpPr txBox="1"/>
          <p:nvPr/>
        </p:nvSpPr>
        <p:spPr>
          <a:xfrm>
            <a:off x="674703" y="346229"/>
            <a:ext cx="10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C37B-40B9-4312-81F6-2793C2AC4BF4}"/>
              </a:ext>
            </a:extLst>
          </p:cNvPr>
          <p:cNvSpPr txBox="1"/>
          <p:nvPr/>
        </p:nvSpPr>
        <p:spPr>
          <a:xfrm>
            <a:off x="674703" y="1326302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E46D-4802-49EE-B283-40F33DDA8DDA}"/>
              </a:ext>
            </a:extLst>
          </p:cNvPr>
          <p:cNvSpPr txBox="1"/>
          <p:nvPr/>
        </p:nvSpPr>
        <p:spPr>
          <a:xfrm>
            <a:off x="6027938" y="1326302"/>
            <a:ext cx="52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- 08</a:t>
            </a:r>
          </a:p>
        </p:txBody>
      </p:sp>
    </p:spTree>
    <p:extLst>
      <p:ext uri="{BB962C8B-B14F-4D97-AF65-F5344CB8AC3E}">
        <p14:creationId xmlns:p14="http://schemas.microsoft.com/office/powerpoint/2010/main" val="225323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9531-741A-402E-87F5-B3BD26C9C60E}"/>
              </a:ext>
            </a:extLst>
          </p:cNvPr>
          <p:cNvSpPr txBox="1"/>
          <p:nvPr/>
        </p:nvSpPr>
        <p:spPr>
          <a:xfrm>
            <a:off x="674703" y="346229"/>
            <a:ext cx="10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C37B-40B9-4312-81F6-2793C2AC4BF4}"/>
              </a:ext>
            </a:extLst>
          </p:cNvPr>
          <p:cNvSpPr txBox="1"/>
          <p:nvPr/>
        </p:nvSpPr>
        <p:spPr>
          <a:xfrm>
            <a:off x="674703" y="1326302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E46D-4802-49EE-B283-40F33DDA8DDA}"/>
              </a:ext>
            </a:extLst>
          </p:cNvPr>
          <p:cNvSpPr txBox="1"/>
          <p:nvPr/>
        </p:nvSpPr>
        <p:spPr>
          <a:xfrm>
            <a:off x="6027938" y="1326302"/>
            <a:ext cx="52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- 10</a:t>
            </a:r>
          </a:p>
        </p:txBody>
      </p:sp>
    </p:spTree>
    <p:extLst>
      <p:ext uri="{BB962C8B-B14F-4D97-AF65-F5344CB8AC3E}">
        <p14:creationId xmlns:p14="http://schemas.microsoft.com/office/powerpoint/2010/main" val="34987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33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BD1C5-AFE5-404D-9369-D70CC1DF9A9D}"/>
              </a:ext>
            </a:extLst>
          </p:cNvPr>
          <p:cNvSpPr txBox="1"/>
          <p:nvPr/>
        </p:nvSpPr>
        <p:spPr>
          <a:xfrm>
            <a:off x="621435" y="417250"/>
            <a:ext cx="1092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6C6B3-6D78-406C-88BF-F55026F6EB56}"/>
              </a:ext>
            </a:extLst>
          </p:cNvPr>
          <p:cNvSpPr txBox="1"/>
          <p:nvPr/>
        </p:nvSpPr>
        <p:spPr>
          <a:xfrm>
            <a:off x="621436" y="1828800"/>
            <a:ext cx="11052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Auto Ins – Quote to Policy Conversion                               03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Quotes Trends Analysis by Month wise                             04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New Policy Conversion by Month wise                              05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Recommendation of Classification Analysis                      06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Exploratory Data Analysis                                                      08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32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CF59E-4316-4621-AC90-1844AC6CF26F}"/>
              </a:ext>
            </a:extLst>
          </p:cNvPr>
          <p:cNvSpPr txBox="1"/>
          <p:nvPr/>
        </p:nvSpPr>
        <p:spPr>
          <a:xfrm>
            <a:off x="744582" y="4451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Auto Insurance – Quote to Policy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EA264-F21B-4342-AD53-229A1ACF6AD4}"/>
              </a:ext>
            </a:extLst>
          </p:cNvPr>
          <p:cNvSpPr txBox="1"/>
          <p:nvPr/>
        </p:nvSpPr>
        <p:spPr>
          <a:xfrm>
            <a:off x="744582" y="1089898"/>
            <a:ext cx="102104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Client is looking for the </a:t>
            </a:r>
            <a:r>
              <a:rPr lang="en-I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 in Sales &amp; Marketing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module of Auto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Insurance Line of Business</a:t>
            </a:r>
          </a:p>
          <a:p>
            <a:pPr>
              <a:spcAft>
                <a:spcPts val="1200"/>
              </a:spcAft>
            </a:pP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Salient Business Features: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Business is serving in 8 regions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Auto Insurance Policy Type – Car, Van &amp; Truck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Auto Policies selling through EA / IA ( </a:t>
            </a:r>
            <a:r>
              <a:rPr lang="en-ZA" sz="1600" b="0" dirty="0">
                <a:latin typeface="Arial" panose="020B0604020202020204" pitchFamily="34" charset="0"/>
                <a:cs typeface="Arial" panose="020B0604020202020204" pitchFamily="34" charset="0"/>
              </a:rPr>
              <a:t>~ 300) channels</a:t>
            </a:r>
            <a:endParaRPr lang="en-Z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Quotes data – Provide data of – 1,46,000 which covers the 12 months (01-Oct-2019 to 30-Sep-2020)</a:t>
            </a:r>
          </a:p>
          <a:p>
            <a:pPr>
              <a:spcAft>
                <a:spcPts val="1200"/>
              </a:spcAft>
            </a:pPr>
            <a:r>
              <a:rPr lang="en-ZA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Expectations:</a:t>
            </a:r>
            <a:endParaRPr lang="en-Z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Quote Trend Analysis by Month – To understand the quotations trend with 3 months predictions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Quote to Policy Conversion by Month – To understand the New Policy bind trend with 3 months predictions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Predicting the buying behaviour pattern of auto insurance customer by using the client provided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of Auto Insurance Quotes and New Policies data (Top 10 KPI’s)</a:t>
            </a:r>
          </a:p>
        </p:txBody>
      </p:sp>
    </p:spTree>
    <p:extLst>
      <p:ext uri="{BB962C8B-B14F-4D97-AF65-F5344CB8AC3E}">
        <p14:creationId xmlns:p14="http://schemas.microsoft.com/office/powerpoint/2010/main" val="420112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FF4C3-E437-4FE1-94B6-4BECF7546E33}"/>
              </a:ext>
            </a:extLst>
          </p:cNvPr>
          <p:cNvSpPr txBox="1"/>
          <p:nvPr/>
        </p:nvSpPr>
        <p:spPr>
          <a:xfrm>
            <a:off x="529701" y="319595"/>
            <a:ext cx="1119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 Trend Analysis by Month 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78277-4A49-4CCC-B960-D53285E7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5447"/>
            <a:ext cx="5566299" cy="2829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9E6F92-45CE-47A7-AAED-0FD6AE67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1" y="1244339"/>
            <a:ext cx="5566299" cy="282975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21ED42A-BC67-4E42-AAB5-B0BC539E09A4}"/>
              </a:ext>
            </a:extLst>
          </p:cNvPr>
          <p:cNvSpPr/>
          <p:nvPr/>
        </p:nvSpPr>
        <p:spPr>
          <a:xfrm>
            <a:off x="6347534" y="1961966"/>
            <a:ext cx="1012054" cy="5415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7583E-8197-47C8-9975-A93DBF69A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870629" y="4665066"/>
            <a:ext cx="1030313" cy="579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0C686-A9CD-48D7-BE18-DAA494A663A0}"/>
              </a:ext>
            </a:extLst>
          </p:cNvPr>
          <p:cNvSpPr txBox="1"/>
          <p:nvPr/>
        </p:nvSpPr>
        <p:spPr>
          <a:xfrm>
            <a:off x="7466120" y="1393794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0184C-075D-4BEF-9535-6CBCF0A86297}"/>
              </a:ext>
            </a:extLst>
          </p:cNvPr>
          <p:cNvSpPr txBox="1"/>
          <p:nvPr/>
        </p:nvSpPr>
        <p:spPr>
          <a:xfrm>
            <a:off x="529701" y="4665066"/>
            <a:ext cx="414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FF4C3-E437-4FE1-94B6-4BECF7546E33}"/>
              </a:ext>
            </a:extLst>
          </p:cNvPr>
          <p:cNvSpPr txBox="1"/>
          <p:nvPr/>
        </p:nvSpPr>
        <p:spPr>
          <a:xfrm>
            <a:off x="529701" y="319595"/>
            <a:ext cx="1119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Policy Conversion by Month wise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1ED42A-BC67-4E42-AAB5-B0BC539E09A4}"/>
              </a:ext>
            </a:extLst>
          </p:cNvPr>
          <p:cNvSpPr/>
          <p:nvPr/>
        </p:nvSpPr>
        <p:spPr>
          <a:xfrm>
            <a:off x="6347534" y="1961966"/>
            <a:ext cx="1012054" cy="5415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7583E-8197-47C8-9975-A93DBF69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70629" y="4665066"/>
            <a:ext cx="1030313" cy="579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0C686-A9CD-48D7-BE18-DAA494A663A0}"/>
              </a:ext>
            </a:extLst>
          </p:cNvPr>
          <p:cNvSpPr txBox="1"/>
          <p:nvPr/>
        </p:nvSpPr>
        <p:spPr>
          <a:xfrm>
            <a:off x="7466120" y="1393794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0184C-075D-4BEF-9535-6CBCF0A86297}"/>
              </a:ext>
            </a:extLst>
          </p:cNvPr>
          <p:cNvSpPr txBox="1"/>
          <p:nvPr/>
        </p:nvSpPr>
        <p:spPr>
          <a:xfrm>
            <a:off x="529701" y="4665066"/>
            <a:ext cx="414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70D11-34AD-42EF-9E2F-00D1C9EB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1" y="1244338"/>
            <a:ext cx="5566299" cy="2829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DDFA71-DA10-496D-95C9-745C565D0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05447"/>
            <a:ext cx="5566299" cy="28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093B8-5344-4F2C-B63C-42C052CCA8CE}"/>
              </a:ext>
            </a:extLst>
          </p:cNvPr>
          <p:cNvSpPr txBox="1"/>
          <p:nvPr/>
        </p:nvSpPr>
        <p:spPr>
          <a:xfrm>
            <a:off x="506027" y="363984"/>
            <a:ext cx="1099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of Classification Model – Trail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62189-D59C-4FA7-A240-AFCA2C0F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" y="1127464"/>
            <a:ext cx="10872187" cy="3577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93627-0F4E-4CFE-9BC5-D2E5FA41E154}"/>
              </a:ext>
            </a:extLst>
          </p:cNvPr>
          <p:cNvSpPr txBox="1"/>
          <p:nvPr/>
        </p:nvSpPr>
        <p:spPr>
          <a:xfrm>
            <a:off x="503068" y="4803623"/>
            <a:ext cx="109905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Random Forest Algorithm with U/O Sampling ( Sampling Strategy = 0.70)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01 – Accuracy               91.01 %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02 – F1 Score                91.01 %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03 – ROC AUC Score    0.953 </a:t>
            </a:r>
          </a:p>
        </p:txBody>
      </p:sp>
    </p:spTree>
    <p:extLst>
      <p:ext uri="{BB962C8B-B14F-4D97-AF65-F5344CB8AC3E}">
        <p14:creationId xmlns:p14="http://schemas.microsoft.com/office/powerpoint/2010/main" val="44623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093B8-5344-4F2C-B63C-42C052CCA8CE}"/>
              </a:ext>
            </a:extLst>
          </p:cNvPr>
          <p:cNvSpPr txBox="1"/>
          <p:nvPr/>
        </p:nvSpPr>
        <p:spPr>
          <a:xfrm>
            <a:off x="541538" y="363984"/>
            <a:ext cx="1095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of Classification Model – 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B789A-6F37-436A-B27C-43F375A8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" y="1104899"/>
            <a:ext cx="10878105" cy="3458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8558C-2940-484D-AC26-886141121CB9}"/>
              </a:ext>
            </a:extLst>
          </p:cNvPr>
          <p:cNvSpPr txBox="1"/>
          <p:nvPr/>
        </p:nvSpPr>
        <p:spPr>
          <a:xfrm>
            <a:off x="541538" y="4719262"/>
            <a:ext cx="108781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Random Forest Algorithm with U/O Sampling ( Sampling Strategy = 0.45)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01 – Accuracy               84.06 %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02 – F1 Score                84.06 %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03 – ROC AUC Score    0.746 </a:t>
            </a:r>
          </a:p>
        </p:txBody>
      </p:sp>
    </p:spTree>
    <p:extLst>
      <p:ext uri="{BB962C8B-B14F-4D97-AF65-F5344CB8AC3E}">
        <p14:creationId xmlns:p14="http://schemas.microsoft.com/office/powerpoint/2010/main" val="266169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9531-741A-402E-87F5-B3BD26C9C60E}"/>
              </a:ext>
            </a:extLst>
          </p:cNvPr>
          <p:cNvSpPr txBox="1"/>
          <p:nvPr/>
        </p:nvSpPr>
        <p:spPr>
          <a:xfrm>
            <a:off x="674703" y="346229"/>
            <a:ext cx="10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C37B-40B9-4312-81F6-2793C2AC4BF4}"/>
              </a:ext>
            </a:extLst>
          </p:cNvPr>
          <p:cNvSpPr txBox="1"/>
          <p:nvPr/>
        </p:nvSpPr>
        <p:spPr>
          <a:xfrm>
            <a:off x="674703" y="1326302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E46D-4802-49EE-B283-40F33DDA8DDA}"/>
              </a:ext>
            </a:extLst>
          </p:cNvPr>
          <p:cNvSpPr txBox="1"/>
          <p:nvPr/>
        </p:nvSpPr>
        <p:spPr>
          <a:xfrm>
            <a:off x="6027938" y="1326302"/>
            <a:ext cx="52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- 02</a:t>
            </a:r>
          </a:p>
        </p:txBody>
      </p:sp>
    </p:spTree>
    <p:extLst>
      <p:ext uri="{BB962C8B-B14F-4D97-AF65-F5344CB8AC3E}">
        <p14:creationId xmlns:p14="http://schemas.microsoft.com/office/powerpoint/2010/main" val="347247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9531-741A-402E-87F5-B3BD26C9C60E}"/>
              </a:ext>
            </a:extLst>
          </p:cNvPr>
          <p:cNvSpPr txBox="1"/>
          <p:nvPr/>
        </p:nvSpPr>
        <p:spPr>
          <a:xfrm>
            <a:off x="674703" y="346229"/>
            <a:ext cx="1070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C37B-40B9-4312-81F6-2793C2AC4BF4}"/>
              </a:ext>
            </a:extLst>
          </p:cNvPr>
          <p:cNvSpPr txBox="1"/>
          <p:nvPr/>
        </p:nvSpPr>
        <p:spPr>
          <a:xfrm>
            <a:off x="674703" y="1326302"/>
            <a:ext cx="5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E46D-4802-49EE-B283-40F33DDA8DDA}"/>
              </a:ext>
            </a:extLst>
          </p:cNvPr>
          <p:cNvSpPr txBox="1"/>
          <p:nvPr/>
        </p:nvSpPr>
        <p:spPr>
          <a:xfrm>
            <a:off x="6027938" y="1326302"/>
            <a:ext cx="52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- 04</a:t>
            </a:r>
          </a:p>
        </p:txBody>
      </p:sp>
    </p:spTree>
    <p:extLst>
      <p:ext uri="{BB962C8B-B14F-4D97-AF65-F5344CB8AC3E}">
        <p14:creationId xmlns:p14="http://schemas.microsoft.com/office/powerpoint/2010/main" val="30815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324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vardhan</dc:creator>
  <cp:lastModifiedBy>vishnu vardhan</cp:lastModifiedBy>
  <cp:revision>18</cp:revision>
  <dcterms:created xsi:type="dcterms:W3CDTF">2021-07-11T07:16:32Z</dcterms:created>
  <dcterms:modified xsi:type="dcterms:W3CDTF">2021-07-11T15:40:42Z</dcterms:modified>
</cp:coreProperties>
</file>