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8B85A-BF99-4CB7-ABEF-8ACCD8A71DD1}" v="170" dt="2025-10-27T18:04:49.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0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vardhan" userId="44d15e8d108b2ccf" providerId="Windows Live" clId="Web-{ED68B85A-BF99-4CB7-ABEF-8ACCD8A71DD1}"/>
    <pc:docChg chg="modSld">
      <pc:chgData name="vishnu vardhan" userId="44d15e8d108b2ccf" providerId="Windows Live" clId="Web-{ED68B85A-BF99-4CB7-ABEF-8ACCD8A71DD1}" dt="2025-10-27T18:02:25.435" v="143" actId="20577"/>
      <pc:docMkLst>
        <pc:docMk/>
      </pc:docMkLst>
      <pc:sldChg chg="modSp">
        <pc:chgData name="vishnu vardhan" userId="44d15e8d108b2ccf" providerId="Windows Live" clId="Web-{ED68B85A-BF99-4CB7-ABEF-8ACCD8A71DD1}" dt="2025-10-27T17:39:48.036" v="24"/>
        <pc:sldMkLst>
          <pc:docMk/>
          <pc:sldMk cId="2720793846" sldId="256"/>
        </pc:sldMkLst>
        <pc:graphicFrameChg chg="mod modGraphic">
          <ac:chgData name="vishnu vardhan" userId="44d15e8d108b2ccf" providerId="Windows Live" clId="Web-{ED68B85A-BF99-4CB7-ABEF-8ACCD8A71DD1}" dt="2025-10-27T17:39:48.036" v="24"/>
          <ac:graphicFrameMkLst>
            <pc:docMk/>
            <pc:sldMk cId="2720793846" sldId="256"/>
            <ac:graphicFrameMk id="11" creationId="{B39E0012-B3AF-E718-6BBA-5D37629E4005}"/>
          </ac:graphicFrameMkLst>
        </pc:graphicFrameChg>
      </pc:sldChg>
      <pc:sldChg chg="modSp">
        <pc:chgData name="vishnu vardhan" userId="44d15e8d108b2ccf" providerId="Windows Live" clId="Web-{ED68B85A-BF99-4CB7-ABEF-8ACCD8A71DD1}" dt="2025-10-27T18:02:25.279" v="141" actId="20577"/>
        <pc:sldMkLst>
          <pc:docMk/>
          <pc:sldMk cId="1816614792" sldId="257"/>
        </pc:sldMkLst>
        <pc:spChg chg="mod">
          <ac:chgData name="vishnu vardhan" userId="44d15e8d108b2ccf" providerId="Windows Live" clId="Web-{ED68B85A-BF99-4CB7-ABEF-8ACCD8A71DD1}" dt="2025-10-27T18:02:25.279" v="141" actId="20577"/>
          <ac:spMkLst>
            <pc:docMk/>
            <pc:sldMk cId="1816614792" sldId="257"/>
            <ac:spMk id="3" creationId="{FAE17474-C476-1051-3F37-A2159E2BEE57}"/>
          </ac:spMkLst>
        </pc:spChg>
      </pc:sldChg>
      <pc:sldChg chg="modSp">
        <pc:chgData name="vishnu vardhan" userId="44d15e8d108b2ccf" providerId="Windows Live" clId="Web-{ED68B85A-BF99-4CB7-ABEF-8ACCD8A71DD1}" dt="2025-10-27T17:43:25.748" v="46"/>
        <pc:sldMkLst>
          <pc:docMk/>
          <pc:sldMk cId="519586359" sldId="258"/>
        </pc:sldMkLst>
        <pc:graphicFrameChg chg="mod modGraphic">
          <ac:chgData name="vishnu vardhan" userId="44d15e8d108b2ccf" providerId="Windows Live" clId="Web-{ED68B85A-BF99-4CB7-ABEF-8ACCD8A71DD1}" dt="2025-10-27T17:43:25.748" v="46"/>
          <ac:graphicFrameMkLst>
            <pc:docMk/>
            <pc:sldMk cId="519586359" sldId="258"/>
            <ac:graphicFrameMk id="7" creationId="{ACE64048-76D1-E559-97A6-1E9DA8CC9F64}"/>
          </ac:graphicFrameMkLst>
        </pc:graphicFrameChg>
      </pc:sldChg>
      <pc:sldChg chg="modSp">
        <pc:chgData name="vishnu vardhan" userId="44d15e8d108b2ccf" providerId="Windows Live" clId="Web-{ED68B85A-BF99-4CB7-ABEF-8ACCD8A71DD1}" dt="2025-10-27T17:57:37.838" v="135" actId="20577"/>
        <pc:sldMkLst>
          <pc:docMk/>
          <pc:sldMk cId="2832692384" sldId="259"/>
        </pc:sldMkLst>
        <pc:spChg chg="mod">
          <ac:chgData name="vishnu vardhan" userId="44d15e8d108b2ccf" providerId="Windows Live" clId="Web-{ED68B85A-BF99-4CB7-ABEF-8ACCD8A71DD1}" dt="2025-10-27T17:57:37.838" v="135" actId="20577"/>
          <ac:spMkLst>
            <pc:docMk/>
            <pc:sldMk cId="2832692384" sldId="259"/>
            <ac:spMk id="3" creationId="{FE67243E-1300-82BE-9968-6837E801AFFC}"/>
          </ac:spMkLst>
        </pc:spChg>
      </pc:sldChg>
      <pc:sldChg chg="addSp delSp modSp">
        <pc:chgData name="vishnu vardhan" userId="44d15e8d108b2ccf" providerId="Windows Live" clId="Web-{ED68B85A-BF99-4CB7-ABEF-8ACCD8A71DD1}" dt="2025-10-27T17:55:38.929" v="127" actId="14100"/>
        <pc:sldMkLst>
          <pc:docMk/>
          <pc:sldMk cId="2805269521" sldId="260"/>
        </pc:sldMkLst>
        <pc:spChg chg="del mod">
          <ac:chgData name="vishnu vardhan" userId="44d15e8d108b2ccf" providerId="Windows Live" clId="Web-{ED68B85A-BF99-4CB7-ABEF-8ACCD8A71DD1}" dt="2025-10-27T17:44:40.516" v="49"/>
          <ac:spMkLst>
            <pc:docMk/>
            <pc:sldMk cId="2805269521" sldId="260"/>
            <ac:spMk id="3" creationId="{CB511744-1841-7314-5231-7CC4C07DDED0}"/>
          </ac:spMkLst>
        </pc:spChg>
        <pc:spChg chg="add del mod">
          <ac:chgData name="vishnu vardhan" userId="44d15e8d108b2ccf" providerId="Windows Live" clId="Web-{ED68B85A-BF99-4CB7-ABEF-8ACCD8A71DD1}" dt="2025-10-27T17:49:39.882" v="86"/>
          <ac:spMkLst>
            <pc:docMk/>
            <pc:sldMk cId="2805269521" sldId="260"/>
            <ac:spMk id="9" creationId="{B8663BD1-C4F7-81F5-8E78-031641219BC4}"/>
          </ac:spMkLst>
        </pc:spChg>
        <pc:spChg chg="add del mod">
          <ac:chgData name="vishnu vardhan" userId="44d15e8d108b2ccf" providerId="Windows Live" clId="Web-{ED68B85A-BF99-4CB7-ABEF-8ACCD8A71DD1}" dt="2025-10-27T17:49:24.100" v="78"/>
          <ac:spMkLst>
            <pc:docMk/>
            <pc:sldMk cId="2805269521" sldId="260"/>
            <ac:spMk id="11" creationId="{A36D8E0B-C94E-F0B3-A4C7-C2C940613DE9}"/>
          </ac:spMkLst>
        </pc:spChg>
        <pc:spChg chg="add del mod">
          <ac:chgData name="vishnu vardhan" userId="44d15e8d108b2ccf" providerId="Windows Live" clId="Web-{ED68B85A-BF99-4CB7-ABEF-8ACCD8A71DD1}" dt="2025-10-27T17:51:28.436" v="90"/>
          <ac:spMkLst>
            <pc:docMk/>
            <pc:sldMk cId="2805269521" sldId="260"/>
            <ac:spMk id="14" creationId="{EAD235F8-9E6D-570E-3BE1-FB3B7108900F}"/>
          </ac:spMkLst>
        </pc:spChg>
        <pc:spChg chg="add del mod">
          <ac:chgData name="vishnu vardhan" userId="44d15e8d108b2ccf" providerId="Windows Live" clId="Web-{ED68B85A-BF99-4CB7-ABEF-8ACCD8A71DD1}" dt="2025-10-27T17:53:21.894" v="107"/>
          <ac:spMkLst>
            <pc:docMk/>
            <pc:sldMk cId="2805269521" sldId="260"/>
            <ac:spMk id="16" creationId="{6F31D85C-1918-B1BE-9CFE-6D1B0F07E628}"/>
          </ac:spMkLst>
        </pc:spChg>
        <pc:spChg chg="add del mod">
          <ac:chgData name="vishnu vardhan" userId="44d15e8d108b2ccf" providerId="Windows Live" clId="Web-{ED68B85A-BF99-4CB7-ABEF-8ACCD8A71DD1}" dt="2025-10-27T17:55:37.820" v="118"/>
          <ac:spMkLst>
            <pc:docMk/>
            <pc:sldMk cId="2805269521" sldId="260"/>
            <ac:spMk id="17" creationId="{24D0CEC8-F9A8-5960-A3EC-489717B01CC8}"/>
          </ac:spMkLst>
        </pc:spChg>
        <pc:picChg chg="add del mod ord">
          <ac:chgData name="vishnu vardhan" userId="44d15e8d108b2ccf" providerId="Windows Live" clId="Web-{ED68B85A-BF99-4CB7-ABEF-8ACCD8A71DD1}" dt="2025-10-27T17:47:50.567" v="69"/>
          <ac:picMkLst>
            <pc:docMk/>
            <pc:sldMk cId="2805269521" sldId="260"/>
            <ac:picMk id="6" creationId="{DEECBEAD-560B-EF76-8BDE-C489CF614C08}"/>
          </ac:picMkLst>
        </pc:picChg>
        <pc:picChg chg="add del mod">
          <ac:chgData name="vishnu vardhan" userId="44d15e8d108b2ccf" providerId="Windows Live" clId="Web-{ED68B85A-BF99-4CB7-ABEF-8ACCD8A71DD1}" dt="2025-10-27T17:47:48.145" v="68"/>
          <ac:picMkLst>
            <pc:docMk/>
            <pc:sldMk cId="2805269521" sldId="260"/>
            <ac:picMk id="7" creationId="{A07F9993-8822-B285-847C-597914D38741}"/>
          </ac:picMkLst>
        </pc:picChg>
        <pc:picChg chg="add del mod">
          <ac:chgData name="vishnu vardhan" userId="44d15e8d108b2ccf" providerId="Windows Live" clId="Web-{ED68B85A-BF99-4CB7-ABEF-8ACCD8A71DD1}" dt="2025-10-27T17:47:52.332" v="70"/>
          <ac:picMkLst>
            <pc:docMk/>
            <pc:sldMk cId="2805269521" sldId="260"/>
            <ac:picMk id="8" creationId="{959D2BE4-4288-C246-B738-50DECAD78320}"/>
          </ac:picMkLst>
        </pc:picChg>
        <pc:picChg chg="add del mod ord">
          <ac:chgData name="vishnu vardhan" userId="44d15e8d108b2ccf" providerId="Windows Live" clId="Web-{ED68B85A-BF99-4CB7-ABEF-8ACCD8A71DD1}" dt="2025-10-27T17:51:11.169" v="89"/>
          <ac:picMkLst>
            <pc:docMk/>
            <pc:sldMk cId="2805269521" sldId="260"/>
            <ac:picMk id="12" creationId="{B0A7B977-1B2C-6317-2A25-01704B5361C4}"/>
          </ac:picMkLst>
        </pc:picChg>
        <pc:picChg chg="add mod ord">
          <ac:chgData name="vishnu vardhan" userId="44d15e8d108b2ccf" providerId="Windows Live" clId="Web-{ED68B85A-BF99-4CB7-ABEF-8ACCD8A71DD1}" dt="2025-10-27T17:55:38.929" v="127" actId="14100"/>
          <ac:picMkLst>
            <pc:docMk/>
            <pc:sldMk cId="2805269521" sldId="260"/>
            <ac:picMk id="15" creationId="{5A592736-D479-9C5A-D50F-88F8E43B9234}"/>
          </ac:picMkLst>
        </pc:picChg>
      </pc:sldChg>
      <pc:sldChg chg="modSp">
        <pc:chgData name="vishnu vardhan" userId="44d15e8d108b2ccf" providerId="Windows Live" clId="Web-{ED68B85A-BF99-4CB7-ABEF-8ACCD8A71DD1}" dt="2025-10-27T17:57:18.416" v="133" actId="20577"/>
        <pc:sldMkLst>
          <pc:docMk/>
          <pc:sldMk cId="1263363521" sldId="261"/>
        </pc:sldMkLst>
        <pc:spChg chg="mod">
          <ac:chgData name="vishnu vardhan" userId="44d15e8d108b2ccf" providerId="Windows Live" clId="Web-{ED68B85A-BF99-4CB7-ABEF-8ACCD8A71DD1}" dt="2025-10-27T17:57:18.416" v="133" actId="20577"/>
          <ac:spMkLst>
            <pc:docMk/>
            <pc:sldMk cId="1263363521" sldId="261"/>
            <ac:spMk id="3" creationId="{4B9409AF-1BD6-CFDC-B172-AD3D38536AC2}"/>
          </ac:spMkLst>
        </pc:spChg>
      </pc:sldChg>
      <pc:sldChg chg="modSp">
        <pc:chgData name="vishnu vardhan" userId="44d15e8d108b2ccf" providerId="Windows Live" clId="Web-{ED68B85A-BF99-4CB7-ABEF-8ACCD8A71DD1}" dt="2025-10-27T18:02:25.435" v="143" actId="20577"/>
        <pc:sldMkLst>
          <pc:docMk/>
          <pc:sldMk cId="752607158" sldId="262"/>
        </pc:sldMkLst>
        <pc:spChg chg="mod">
          <ac:chgData name="vishnu vardhan" userId="44d15e8d108b2ccf" providerId="Windows Live" clId="Web-{ED68B85A-BF99-4CB7-ABEF-8ACCD8A71DD1}" dt="2025-10-27T18:02:25.435" v="143" actId="20577"/>
          <ac:spMkLst>
            <pc:docMk/>
            <pc:sldMk cId="752607158" sldId="262"/>
            <ac:spMk id="3" creationId="{D3AB1971-AF7F-80EE-26ED-EA8A7E8C7C2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10/27/2025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10/27/2025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10/27/2025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10/27/2025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10/27/2025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10/27/2025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10/27/2025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10/27/2025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10/27/2025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10/27/2025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10/27/2025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10/27/2025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VishnuVardhanAtech/Aiminiprj"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panose="02020603050405020304" pitchFamily="18" charset="0"/>
                <a:cs typeface="Times New Roman" panose="02020603050405020304" pitchFamily="18" charset="0"/>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AND DATA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b="1" dirty="0">
                <a:solidFill>
                  <a:srgbClr val="002060"/>
                </a:solidFill>
                <a:latin typeface="Times New Roman" panose="02020603050405020304" pitchFamily="18" charset="0"/>
                <a:cs typeface="Times New Roman" panose="02020603050405020304" pitchFamily="18" charset="0"/>
              </a:rPr>
              <a:t>MINI PROJECT REVIEW</a:t>
            </a:r>
            <a:r>
              <a:rPr lang="en-GB" sz="2400" dirty="0">
                <a:solidFill>
                  <a:srgbClr val="002060"/>
                </a:solidFill>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b="1" dirty="0">
                <a:solidFill>
                  <a:srgbClr val="FF0000"/>
                </a:solidFill>
                <a:latin typeface="Times New Roman" panose="02020603050405020304" pitchFamily="18" charset="0"/>
                <a:cs typeface="Times New Roman" panose="02020603050405020304" pitchFamily="18" charset="0"/>
              </a:rPr>
              <a:t>&lt;TITLE OF THE PROJECT&gt;</a:t>
            </a:r>
            <a:endParaRPr 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1212032419"/>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endParaRPr lang="en-US" dirty="0"/>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sz="2000" err="1"/>
                        <a:t>VishnuVardhan</a:t>
                      </a:r>
                      <a:r>
                        <a:rPr lang="en-US" sz="2000" dirty="0"/>
                        <a:t> A</a:t>
                      </a:r>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sz="2000" dirty="0"/>
                        <a:t>II</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F</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GB" b="1" dirty="0"/>
                        <a:t>Mrs. M. Divya</a:t>
                      </a:r>
                      <a:endParaRPr lang="en-US" b="1" dirty="0"/>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10/27/2025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vert="horz" lIns="91440" tIns="45720" rIns="91440" bIns="45720" rtlCol="0" anchor="t">
            <a:normAutofit/>
          </a:bodyPr>
          <a:lstStyle/>
          <a:p>
            <a:r>
              <a:rPr lang="en-US" sz="2000" dirty="0">
                <a:ea typeface="+mn-lt"/>
                <a:cs typeface="+mn-lt"/>
              </a:rPr>
              <a:t>The project uses Artificial Intelligence (AI), specifically Bayesian inference, to enhance medical diagnosis by estimating disease probabilities based on symptoms. AI helps analyze medical data to support quicker and more accurate decisions, crucial for effective treatment.</a:t>
            </a:r>
            <a:endParaRPr lang="en-US" sz="2000" dirty="0">
              <a:latin typeface="Times New Roman"/>
              <a:cs typeface="Times New Roman"/>
            </a:endParaRPr>
          </a:p>
          <a:p>
            <a:r>
              <a:rPr lang="en-US" sz="2000" dirty="0">
                <a:ea typeface="+mn-lt"/>
                <a:cs typeface="+mn-lt"/>
              </a:rPr>
              <a:t>Problem: Traditional diagnosis methods often struggle with uncertainty from ambiguous symptoms and test results. This system uses Bayesian theorem to update disease likelihoods as new symptom information is received, providing a clearer probabilistic diagnosis.</a:t>
            </a:r>
            <a:endParaRPr lang="en-US" sz="2000">
              <a:ea typeface="Calibri"/>
              <a:cs typeface="Calibri"/>
            </a:endParaRPr>
          </a:p>
          <a:p>
            <a:r>
              <a:rPr lang="en-US" sz="2000" dirty="0">
                <a:ea typeface="+mn-lt"/>
                <a:cs typeface="+mn-lt"/>
              </a:rPr>
              <a:t>This project builds a tool that takes user symptoms, applies Bayesian calculations on a disease database, and outputs the top probable diseases along with treatment and disease characteristics.</a:t>
            </a:r>
            <a:endParaRPr lang="en-US" sz="2000">
              <a:ea typeface="Calibri"/>
              <a:cs typeface="Calibri"/>
            </a:endParaRPr>
          </a:p>
          <a:p>
            <a:r>
              <a:rPr lang="en-US" sz="2000" dirty="0">
                <a:ea typeface="+mn-lt"/>
                <a:cs typeface="+mn-lt"/>
              </a:rPr>
              <a:t>Expected outcome: An interpretable, data-driven diagnosis system that ranks diseases by probability, aiding healthcare providers in making informed decisions. It embodies AI’s strength in handling uncertainty and improving diagnosis accuracy in clinical practice.</a:t>
            </a:r>
            <a:endParaRPr lang="en-US" sz="2000">
              <a:ea typeface="Calibri"/>
              <a:cs typeface="Calibri"/>
            </a:endParaRPr>
          </a:p>
          <a:p>
            <a:r>
              <a:rPr lang="en-US" sz="2000" dirty="0">
                <a:ea typeface="+mn-lt"/>
                <a:cs typeface="+mn-lt"/>
              </a:rPr>
              <a:t>This concise system exemplifies practical AI application in medicine, transforming symptom input into actionable diagnostic probabilities through Bayesian reasoning. </a:t>
            </a:r>
            <a:endParaRPr lang="en-US" sz="2000">
              <a:ea typeface="Calibri"/>
              <a:cs typeface="Calibri"/>
            </a:endParaRPr>
          </a:p>
          <a:p>
            <a:pPr lvl="0"/>
            <a:endParaRPr lang="en-US" sz="2000" dirty="0">
              <a:latin typeface="Times New Roman"/>
              <a:cs typeface="Times New Roman"/>
            </a:endParaRPr>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10/27/2025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1"/>
          </p:nvPr>
        </p:nvSpPr>
        <p:spPr>
          <a:xfrm>
            <a:off x="838200" y="818148"/>
            <a:ext cx="10515600" cy="5358816"/>
          </a:xfrm>
        </p:spPr>
        <p:txBody>
          <a:bodyPr vert="horz" lIns="91440" tIns="45720" rIns="91440" bIns="45720" rtlCol="0" anchor="t">
            <a:noAutofit/>
          </a:bodyPr>
          <a:lstStyle/>
          <a:p>
            <a:r>
              <a:rPr lang="en-US" sz="1600" dirty="0">
                <a:ea typeface="+mn-lt"/>
                <a:cs typeface="+mn-lt"/>
              </a:rPr>
              <a:t>Theoretical Background and Algorithm:</a:t>
            </a:r>
            <a:br>
              <a:rPr lang="en-US" sz="1600" dirty="0">
                <a:ea typeface="+mn-lt"/>
                <a:cs typeface="+mn-lt"/>
              </a:rPr>
            </a:br>
            <a:r>
              <a:rPr lang="en-US" sz="1600" dirty="0">
                <a:ea typeface="+mn-lt"/>
                <a:cs typeface="+mn-lt"/>
              </a:rPr>
              <a:t>The project employs Bayes’ Theorem, a fundamental principle in probability theory that updates the probability of a hypothesis (disease) given new evidence (symptoms). Bayes' Theorem calculates conditional probabilities by combining prior probabilities (initial disease likelihood) and likelihoods (probability of symptoms given the disease). This process models diagnostic reasoning as a probabilistic update reflecting how new symptom data increases or decreases the likelihood of diseases.</a:t>
            </a:r>
            <a:endParaRPr lang="en-US" sz="1600" dirty="0">
              <a:ea typeface="Calibri" panose="020F0502020204030204"/>
              <a:cs typeface="Calibri" panose="020F0502020204030204"/>
            </a:endParaRPr>
          </a:p>
          <a:p>
            <a:r>
              <a:rPr lang="en-US" sz="1600" dirty="0">
                <a:ea typeface="+mn-lt"/>
                <a:cs typeface="+mn-lt"/>
              </a:rPr>
              <a:t>Literature Survey and Algorithms:</a:t>
            </a:r>
            <a:br>
              <a:rPr lang="en-US" sz="1600" dirty="0">
                <a:ea typeface="+mn-lt"/>
                <a:cs typeface="+mn-lt"/>
              </a:rPr>
            </a:br>
            <a:r>
              <a:rPr lang="en-US" sz="1600" dirty="0">
                <a:ea typeface="+mn-lt"/>
                <a:cs typeface="+mn-lt"/>
              </a:rPr>
              <a:t>Bayesian inference is widely recognized for medical diagnosis due to its interpretability and mathematical rigor. Alternative algorithms include machine learning classifiers like decision trees, neural networks, and support vector machines; however, they often act as "black boxes" with less transparent reasoning. Bayesian approaches uniquely align with clinical diagnostic thinking by explicitly handling uncertainty and sequential evidence updating.</a:t>
            </a:r>
            <a:endParaRPr lang="en-US" sz="1600" dirty="0">
              <a:ea typeface="Calibri"/>
              <a:cs typeface="Calibri"/>
            </a:endParaRPr>
          </a:p>
          <a:p>
            <a:r>
              <a:rPr lang="en-US" sz="1600" dirty="0">
                <a:ea typeface="+mn-lt"/>
                <a:cs typeface="+mn-lt"/>
              </a:rPr>
              <a:t>Justification for Algorithm Choice:</a:t>
            </a:r>
            <a:br>
              <a:rPr lang="en-US" sz="1600" dirty="0">
                <a:ea typeface="+mn-lt"/>
                <a:cs typeface="+mn-lt"/>
              </a:rPr>
            </a:br>
            <a:r>
              <a:rPr lang="en-US" sz="1600" dirty="0">
                <a:ea typeface="+mn-lt"/>
                <a:cs typeface="+mn-lt"/>
              </a:rPr>
              <a:t>Bayesian theorem is chosen for its simplicity, strong theoretical foundation, and ability to incorporate prior medical knowledge with symptom data. It facilitates clear probabilistic outputs for diagnosis, which clinicians can interpret and trust.</a:t>
            </a:r>
            <a:endParaRPr lang="en-US" sz="1600" dirty="0">
              <a:ea typeface="Calibri"/>
              <a:cs typeface="Calibri"/>
            </a:endParaRPr>
          </a:p>
          <a:p>
            <a:r>
              <a:rPr lang="en-US" sz="1600" dirty="0">
                <a:ea typeface="+mn-lt"/>
                <a:cs typeface="+mn-lt"/>
              </a:rPr>
              <a:t>Algorithm Explanation with Example:</a:t>
            </a:r>
            <a:br>
              <a:rPr lang="en-US" sz="1600" dirty="0">
                <a:ea typeface="+mn-lt"/>
                <a:cs typeface="+mn-lt"/>
              </a:rPr>
            </a:br>
            <a:r>
              <a:rPr lang="en-US" sz="1600" dirty="0">
                <a:ea typeface="+mn-lt"/>
                <a:cs typeface="+mn-lt"/>
              </a:rPr>
              <a:t>Suppose a disease has a 1% prior probability. A symptom commonly appears in 80% of cases with the disease. Using Bayes’ Theorem, the posterior probability of the disease given the symptom is computed by multiplying the prior and likelihood, normalized over all possible outcomes. This yields a refined probability estimate that better informs diagnosis compared to binary symptom presence.</a:t>
            </a:r>
            <a:endParaRPr lang="en-US" sz="1600" dirty="0">
              <a:ea typeface="Calibri"/>
              <a:cs typeface="Calibri"/>
            </a:endParaRPr>
          </a:p>
          <a:p>
            <a:endParaRPr lang="en-US" sz="1600" dirty="0">
              <a:ea typeface="Calibri"/>
              <a:cs typeface="Calibri"/>
            </a:endParaRPr>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p:txBody>
          <a:bodyPr/>
          <a:lstStyle/>
          <a:p>
            <a:fld id="{316FBEDF-053F-468F-8CCF-D1ACE4FBB50D}" type="datetime1">
              <a:rPr lang="en-US" smtClean="0"/>
              <a:t>10/27/2025</a:t>
            </a:fld>
            <a:endParaRPr lang="en-US"/>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p:txBody>
          <a:bodyPr/>
          <a:lstStyle/>
          <a:p>
            <a:fld id="{1FCEF87E-815D-44D1-B0AB-39AF0402D6A8}" type="slidenum">
              <a:rPr lang="en-US" smtClean="0"/>
              <a:t>3</a:t>
            </a:fld>
            <a:endParaRPr lang="en-US"/>
          </a:p>
        </p:txBody>
      </p:sp>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10/27/2025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4282330139"/>
              </p:ext>
            </p:extLst>
          </p:nvPr>
        </p:nvGraphicFramePr>
        <p:xfrm>
          <a:off x="1854200" y="2205222"/>
          <a:ext cx="8128000" cy="22860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052004335"/>
                    </a:ext>
                  </a:extLst>
                </a:gridCol>
                <a:gridCol w="4064000">
                  <a:extLst>
                    <a:ext uri="{9D8B030D-6E8A-4147-A177-3AD203B41FA5}">
                      <a16:colId xmlns:a16="http://schemas.microsoft.com/office/drawing/2014/main" val="1251959847"/>
                    </a:ext>
                  </a:extLst>
                </a:gridCol>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hlinkClick r:id="rId2"/>
                        </a:rPr>
                        <a:t>https://github.com/VishnuVardhanAtech/Aiminiprj</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hlinkClick r:id="rId2"/>
                        </a:rPr>
                        <a:t>https://github.com/VishnuVardhanAtech/Aiminiprj</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hlinkClick r:id="rId2"/>
                        </a:rPr>
                        <a:t>https://github.com/VishnuVardhanAtech/Aiminiprj</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4" name="Date Placeholder 3">
            <a:extLst>
              <a:ext uri="{FF2B5EF4-FFF2-40B4-BE49-F238E27FC236}">
                <a16:creationId xmlns:a16="http://schemas.microsoft.com/office/drawing/2014/main" id="{E47BACE5-322B-3F55-2CA9-8E1D4117021B}"/>
              </a:ext>
            </a:extLst>
          </p:cNvPr>
          <p:cNvSpPr>
            <a:spLocks noGrp="1"/>
          </p:cNvSpPr>
          <p:nvPr>
            <p:ph type="dt" sz="half" idx="10"/>
          </p:nvPr>
        </p:nvSpPr>
        <p:spPr/>
        <p:txBody>
          <a:bodyPr/>
          <a:lstStyle/>
          <a:p>
            <a:fld id="{C5480D13-07B8-4CF5-901F-BD1025D74351}" type="datetime1">
              <a:rPr lang="en-US" smtClean="0"/>
              <a:t>10/27/2025</a:t>
            </a:fld>
            <a:endParaRPr lang="en-US"/>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pic>
        <p:nvPicPr>
          <p:cNvPr id="15" name="Content Placeholder 14" descr="A screenshot of a computer&#10;&#10;AI-generated content may be incorrect.">
            <a:extLst>
              <a:ext uri="{FF2B5EF4-FFF2-40B4-BE49-F238E27FC236}">
                <a16:creationId xmlns:a16="http://schemas.microsoft.com/office/drawing/2014/main" id="{5A592736-D479-9C5A-D50F-88F8E43B9234}"/>
              </a:ext>
            </a:extLst>
          </p:cNvPr>
          <p:cNvPicPr>
            <a:picLocks noGrp="1" noChangeAspect="1"/>
          </p:cNvPicPr>
          <p:nvPr>
            <p:ph idx="1"/>
          </p:nvPr>
        </p:nvPicPr>
        <p:blipFill>
          <a:blip r:embed="rId2"/>
          <a:stretch>
            <a:fillRect/>
          </a:stretch>
        </p:blipFill>
        <p:spPr>
          <a:xfrm>
            <a:off x="1166813" y="1798638"/>
            <a:ext cx="8262938" cy="3452814"/>
          </a:xfrm>
          <a:prstGeom prst="rect">
            <a:avLst/>
          </a:prstGeom>
        </p:spPr>
      </p:pic>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a:extLst>
              <a:ext uri="{FF2B5EF4-FFF2-40B4-BE49-F238E27FC236}">
                <a16:creationId xmlns:a16="http://schemas.microsoft.com/office/drawing/2014/main" id="{4B9409AF-1BD6-CFDC-B172-AD3D38536AC2}"/>
              </a:ext>
            </a:extLst>
          </p:cNvPr>
          <p:cNvSpPr>
            <a:spLocks noGrp="1"/>
          </p:cNvSpPr>
          <p:nvPr>
            <p:ph idx="1"/>
          </p:nvPr>
        </p:nvSpPr>
        <p:spPr>
          <a:xfrm>
            <a:off x="838200" y="1267326"/>
            <a:ext cx="10515600" cy="4909637"/>
          </a:xfrm>
        </p:spPr>
        <p:txBody>
          <a:bodyPr vert="horz" lIns="91440" tIns="45720" rIns="91440" bIns="45720" rtlCol="0" anchor="t">
            <a:normAutofit/>
          </a:bodyPr>
          <a:lstStyle/>
          <a:p>
            <a:r>
              <a:rPr lang="en-GB" sz="2000" dirty="0">
                <a:ea typeface="+mn-lt"/>
                <a:cs typeface="+mn-lt"/>
              </a:rPr>
              <a:t>Output  Explanation:</a:t>
            </a:r>
            <a:br>
              <a:rPr lang="en-GB" sz="2000" dirty="0">
                <a:ea typeface="+mn-lt"/>
                <a:cs typeface="+mn-lt"/>
              </a:rPr>
            </a:br>
            <a:r>
              <a:rPr lang="en-GB" sz="2000" dirty="0">
                <a:ea typeface="+mn-lt"/>
                <a:cs typeface="+mn-lt"/>
              </a:rPr>
              <a:t>The output screen displays a list of the top five probable diseases based on user-entered symptoms, each with an associated probability percentage. Alongside each disease, treatment recommendations, and details on contagiousness and chronicity are shown. This presentation allows users to quickly grasp the likelihood of each disease and relevant medical guidance. The interface is designed to be clear and user-friendly for both patients and healthcare providers.</a:t>
            </a:r>
            <a:endParaRPr lang="en-GB" sz="2000" dirty="0">
              <a:ea typeface="Calibri"/>
              <a:cs typeface="Calibri"/>
            </a:endParaRPr>
          </a:p>
          <a:p>
            <a:r>
              <a:rPr lang="en-GB" sz="2000" dirty="0">
                <a:ea typeface="+mn-lt"/>
                <a:cs typeface="+mn-lt"/>
              </a:rPr>
              <a:t>Results and Future Enhancements:</a:t>
            </a:r>
            <a:br>
              <a:rPr lang="en-GB" sz="2000" dirty="0">
                <a:ea typeface="+mn-lt"/>
                <a:cs typeface="+mn-lt"/>
              </a:rPr>
            </a:br>
            <a:r>
              <a:rPr lang="en-GB" sz="2000" dirty="0">
                <a:ea typeface="+mn-lt"/>
                <a:cs typeface="+mn-lt"/>
              </a:rPr>
              <a:t>The system effectively provides a probabilistic disease diagnosis that improves decision-making by handling uncertainty in symptoms. It aids early detection and personalized care through interpretable Bayesian inference. Future enhancements could include integrating a larger, dynamic disease database, incorporating real-time symptom updates, improving symptom likelihood estimations with machine learning, and providing a mobile application interface for broader accessibility. Implementing multi-modal data inputs like imaging or lab results could also enhance accuracy and usability.</a:t>
            </a:r>
            <a:endParaRPr lang="en-GB" sz="2000" dirty="0">
              <a:ea typeface="Calibri"/>
              <a:cs typeface="Calibri"/>
            </a:endParaRPr>
          </a:p>
          <a:p>
            <a:pPr lvl="0"/>
            <a:endParaRPr lang="en-GB" sz="2000" dirty="0">
              <a:ea typeface="Calibri"/>
              <a:cs typeface="Calibri"/>
            </a:endParaRPr>
          </a:p>
        </p:txBody>
      </p:sp>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fld id="{C5480D13-07B8-4CF5-901F-BD1025D74351}" type="datetime1">
              <a:rPr lang="en-US" smtClean="0"/>
              <a:t>10/27/2025</a:t>
            </a:fld>
            <a:endParaRPr lang="en-US"/>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12633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a:extLst>
              <a:ext uri="{FF2B5EF4-FFF2-40B4-BE49-F238E27FC236}">
                <a16:creationId xmlns:a16="http://schemas.microsoft.com/office/drawing/2014/main" id="{D3AB1971-AF7F-80EE-26ED-EA8A7E8C7C21}"/>
              </a:ext>
            </a:extLst>
          </p:cNvPr>
          <p:cNvSpPr>
            <a:spLocks noGrp="1"/>
          </p:cNvSpPr>
          <p:nvPr>
            <p:ph idx="1"/>
          </p:nvPr>
        </p:nvSpPr>
        <p:spPr>
          <a:xfrm>
            <a:off x="838200" y="1267326"/>
            <a:ext cx="10515600" cy="4909637"/>
          </a:xfrm>
        </p:spPr>
        <p:txBody>
          <a:bodyPr vert="horz" lIns="91440" tIns="45720" rIns="91440" bIns="45720" rtlCol="0" anchor="t">
            <a:normAutofit/>
          </a:bodyPr>
          <a:lstStyle/>
          <a:p>
            <a:r>
              <a:rPr lang="en-GB" sz="1400" dirty="0">
                <a:latin typeface="ui-sans-serif"/>
                <a:ea typeface="Calibri"/>
                <a:cs typeface="Calibri"/>
              </a:rPr>
              <a:t>Bayesian Biostatistics and Diagnostic Medicine</a:t>
            </a:r>
            <a:br>
              <a:rPr lang="en-GB" sz="1400" dirty="0">
                <a:latin typeface="ui-sans-serif"/>
                <a:ea typeface="Calibri"/>
                <a:cs typeface="Calibri"/>
              </a:rPr>
            </a:br>
            <a:r>
              <a:rPr lang="en-GB" sz="1400" dirty="0">
                <a:latin typeface="ui-sans-serif"/>
                <a:ea typeface="Calibri"/>
                <a:cs typeface="Calibri"/>
              </a:rPr>
              <a:t>Author: Lyle D. </a:t>
            </a:r>
            <a:r>
              <a:rPr lang="en-GB" sz="1400" dirty="0" err="1">
                <a:latin typeface="ui-sans-serif"/>
                <a:ea typeface="Calibri"/>
                <a:cs typeface="Calibri"/>
              </a:rPr>
              <a:t>Broemeling</a:t>
            </a:r>
            <a:br>
              <a:rPr lang="en-GB" sz="1400" dirty="0">
                <a:latin typeface="ui-sans-serif"/>
                <a:ea typeface="Calibri"/>
                <a:cs typeface="Calibri"/>
              </a:rPr>
            </a:br>
            <a:r>
              <a:rPr lang="en-GB" sz="1400" dirty="0">
                <a:latin typeface="ui-sans-serif"/>
                <a:ea typeface="Calibri"/>
                <a:cs typeface="Calibri"/>
              </a:rPr>
              <a:t>Publisher: CRC Press, 2007</a:t>
            </a:r>
            <a:br>
              <a:rPr lang="en-GB" sz="1400" dirty="0">
                <a:latin typeface="ui-sans-serif"/>
                <a:ea typeface="Calibri"/>
                <a:cs typeface="Calibri"/>
              </a:rPr>
            </a:br>
            <a:r>
              <a:rPr lang="en-GB" sz="1400" dirty="0">
                <a:latin typeface="ui-sans-serif"/>
                <a:ea typeface="Calibri"/>
                <a:cs typeface="Calibri"/>
              </a:rPr>
              <a:t>Overview: Introduction to Bayesian methods in diagnostic medicine, including applications, models, and case studies.</a:t>
            </a:r>
          </a:p>
          <a:p>
            <a:r>
              <a:rPr lang="en-GB" sz="1400" dirty="0">
                <a:latin typeface="ui-sans-serif"/>
                <a:ea typeface="Calibri"/>
                <a:cs typeface="Calibri"/>
              </a:rPr>
              <a:t>Bayesian Disease Mapping: Hierarchical </a:t>
            </a:r>
            <a:r>
              <a:rPr lang="en-GB" sz="1400" dirty="0" err="1">
                <a:latin typeface="ui-sans-serif"/>
                <a:ea typeface="Calibri"/>
                <a:cs typeface="Calibri"/>
              </a:rPr>
              <a:t>Modeling</a:t>
            </a:r>
            <a:r>
              <a:rPr lang="en-GB" sz="1400" dirty="0">
                <a:latin typeface="ui-sans-serif"/>
                <a:ea typeface="Calibri"/>
                <a:cs typeface="Calibri"/>
              </a:rPr>
              <a:t> in Spatial Epidemiology (Third Edition)</a:t>
            </a:r>
            <a:br>
              <a:rPr lang="en-GB" sz="1400" dirty="0">
                <a:latin typeface="ui-sans-serif"/>
                <a:ea typeface="Calibri"/>
                <a:cs typeface="Calibri"/>
              </a:rPr>
            </a:br>
            <a:r>
              <a:rPr lang="en-GB" sz="1400" dirty="0">
                <a:latin typeface="ui-sans-serif"/>
                <a:ea typeface="Calibri"/>
                <a:cs typeface="Calibri"/>
              </a:rPr>
              <a:t>Author: Andrew B. Lawson</a:t>
            </a:r>
            <a:br>
              <a:rPr lang="en-GB" sz="1400" dirty="0">
                <a:latin typeface="ui-sans-serif"/>
                <a:ea typeface="Calibri"/>
                <a:cs typeface="Calibri"/>
              </a:rPr>
            </a:br>
            <a:r>
              <a:rPr lang="en-GB" sz="1400" dirty="0">
                <a:latin typeface="ui-sans-serif"/>
                <a:ea typeface="Calibri"/>
                <a:cs typeface="Calibri"/>
              </a:rPr>
              <a:t>Publisher: Chapman &amp; Hall/CRC Interdisciplinary Statistics, 2021</a:t>
            </a:r>
            <a:br>
              <a:rPr lang="en-GB" sz="1400" dirty="0">
                <a:latin typeface="ui-sans-serif"/>
                <a:ea typeface="Calibri"/>
                <a:cs typeface="Calibri"/>
              </a:rPr>
            </a:br>
            <a:r>
              <a:rPr lang="en-GB" sz="1400" dirty="0">
                <a:latin typeface="ui-sans-serif"/>
                <a:ea typeface="Calibri"/>
                <a:cs typeface="Calibri"/>
              </a:rPr>
              <a:t>Overview: Comprehensive coverage of Bayesian hierarchical models applied to disease mapping and epidemiology.</a:t>
            </a:r>
          </a:p>
          <a:p>
            <a:r>
              <a:rPr lang="en-GB" sz="1400">
                <a:latin typeface="ui-sans-serif"/>
                <a:ea typeface="Calibri"/>
                <a:cs typeface="Calibri"/>
              </a:rPr>
              <a:t>Medical Diagnosis System: Based on Bayesian Decision Theory</a:t>
            </a:r>
            <a:br>
              <a:rPr lang="en-GB" sz="1400" dirty="0">
                <a:latin typeface="ui-sans-serif"/>
                <a:ea typeface="Calibri"/>
                <a:cs typeface="Calibri"/>
              </a:rPr>
            </a:br>
            <a:r>
              <a:rPr lang="en-GB" sz="1400">
                <a:latin typeface="ui-sans-serif"/>
                <a:ea typeface="Calibri"/>
                <a:cs typeface="Calibri"/>
              </a:rPr>
              <a:t>Author: Unknown (Look for similar titled works)</a:t>
            </a:r>
            <a:br>
              <a:rPr lang="en-GB" sz="1400" dirty="0">
                <a:latin typeface="ui-sans-serif"/>
                <a:ea typeface="Calibri"/>
                <a:cs typeface="Calibri"/>
              </a:rPr>
            </a:br>
            <a:r>
              <a:rPr lang="en-GB" sz="1400">
                <a:latin typeface="ui-sans-serif"/>
                <a:ea typeface="Calibri"/>
                <a:cs typeface="Calibri"/>
              </a:rPr>
              <a:t>Overview: Focus on applying Bayesian decision theory to improve clinical diagnostic accuracy.</a:t>
            </a:r>
            <a:endParaRPr lang="en-GB" sz="1400" dirty="0">
              <a:latin typeface="ui-sans-serif"/>
              <a:ea typeface="Calibri"/>
              <a:cs typeface="Calibri"/>
            </a:endParaRPr>
          </a:p>
          <a:p>
            <a:r>
              <a:rPr lang="en-GB" sz="1400">
                <a:latin typeface="ui-sans-serif"/>
                <a:ea typeface="Calibri"/>
                <a:cs typeface="Calibri"/>
              </a:rPr>
              <a:t>Bayesian Data Analysis</a:t>
            </a:r>
            <a:br>
              <a:rPr lang="en-GB" sz="1400" dirty="0">
                <a:latin typeface="ui-sans-serif"/>
                <a:ea typeface="Calibri"/>
                <a:cs typeface="Calibri"/>
              </a:rPr>
            </a:br>
            <a:r>
              <a:rPr lang="en-GB" sz="1400">
                <a:latin typeface="ui-sans-serif"/>
                <a:ea typeface="Calibri"/>
                <a:cs typeface="Calibri"/>
              </a:rPr>
              <a:t>Authors: Andrew Gelman, John B. Carlin, Hal S. Stern, David B. Dunson, Aki Vehtari, Donald B. Rubin</a:t>
            </a:r>
            <a:br>
              <a:rPr lang="en-GB" sz="1400" dirty="0">
                <a:latin typeface="ui-sans-serif"/>
                <a:ea typeface="Calibri"/>
                <a:cs typeface="Calibri"/>
              </a:rPr>
            </a:br>
            <a:r>
              <a:rPr lang="en-GB" sz="1400">
                <a:latin typeface="ui-sans-serif"/>
                <a:ea typeface="Calibri"/>
                <a:cs typeface="Calibri"/>
              </a:rPr>
              <a:t>Publisher: Chapman &amp; Hall/CRC, 2013</a:t>
            </a:r>
            <a:br>
              <a:rPr lang="en-GB" sz="1400" dirty="0">
                <a:latin typeface="ui-sans-serif"/>
                <a:ea typeface="Calibri"/>
                <a:cs typeface="Calibri"/>
              </a:rPr>
            </a:br>
            <a:r>
              <a:rPr lang="en-GB" sz="1400">
                <a:latin typeface="ui-sans-serif"/>
                <a:ea typeface="Calibri"/>
                <a:cs typeface="Calibri"/>
              </a:rPr>
              <a:t>Overview: Fundamental text on Bayesian inference methods, useful for understanding probabilistic modeling in medical diagnostics.</a:t>
            </a:r>
            <a:endParaRPr lang="en-GB" sz="1400" dirty="0">
              <a:latin typeface="ui-sans-serif"/>
              <a:ea typeface="Calibri"/>
              <a:cs typeface="Calibri"/>
            </a:endParaRPr>
          </a:p>
          <a:p>
            <a:r>
              <a:rPr lang="en-GB" sz="1400">
                <a:latin typeface="ui-sans-serif"/>
                <a:ea typeface="Calibri"/>
                <a:cs typeface="Calibri"/>
              </a:rPr>
              <a:t>Bayesian Networks: With Examples in R</a:t>
            </a:r>
            <a:br>
              <a:rPr lang="en-GB" sz="1400" dirty="0">
                <a:latin typeface="ui-sans-serif"/>
                <a:ea typeface="Calibri"/>
                <a:cs typeface="Calibri"/>
              </a:rPr>
            </a:br>
            <a:r>
              <a:rPr lang="en-GB" sz="1400">
                <a:latin typeface="ui-sans-serif"/>
                <a:ea typeface="Calibri"/>
                <a:cs typeface="Calibri"/>
              </a:rPr>
              <a:t>Authors: Marco Scutari, Jean-Baptiste Denis</a:t>
            </a:r>
            <a:br>
              <a:rPr lang="en-GB" sz="1400" dirty="0">
                <a:latin typeface="ui-sans-serif"/>
                <a:ea typeface="Calibri"/>
                <a:cs typeface="Calibri"/>
              </a:rPr>
            </a:br>
            <a:r>
              <a:rPr lang="en-GB" sz="1400">
                <a:latin typeface="ui-sans-serif"/>
                <a:ea typeface="Calibri"/>
                <a:cs typeface="Calibri"/>
              </a:rPr>
              <a:t>Publisher: CRC Press, 2021</a:t>
            </a:r>
            <a:br>
              <a:rPr lang="en-GB" sz="1400" dirty="0">
                <a:latin typeface="ui-sans-serif"/>
                <a:ea typeface="Calibri"/>
                <a:cs typeface="Calibri"/>
              </a:rPr>
            </a:br>
            <a:r>
              <a:rPr lang="en-GB" sz="1400">
                <a:latin typeface="ui-sans-serif"/>
                <a:ea typeface="Calibri"/>
                <a:cs typeface="Calibri"/>
              </a:rPr>
              <a:t>Overview: Practical guide to Bayesian networks, which are more advanced probabilistic graphical models relevant to disease diagnosis.</a:t>
            </a:r>
            <a:endParaRPr lang="en-GB" sz="1400" dirty="0">
              <a:latin typeface="ui-sans-serif"/>
              <a:ea typeface="Calibri"/>
              <a:cs typeface="Calibri"/>
            </a:endParaRPr>
          </a:p>
          <a:p>
            <a:endParaRPr lang="en-GB" sz="1400" dirty="0">
              <a:latin typeface="Times New Roman"/>
              <a:ea typeface="Calibri"/>
              <a:cs typeface="Times New Roman"/>
            </a:endParaRPr>
          </a:p>
          <a:p>
            <a:pPr lvl="0"/>
            <a:endParaRPr lang="en-GB" sz="1400" dirty="0">
              <a:ea typeface="Calibri"/>
              <a:cs typeface="Calibri"/>
            </a:endParaRPr>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10/27/2025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223</Words>
  <Application>Microsoft Office PowerPoint</Application>
  <PresentationFormat>Widescreen</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DEPARTMENT OF ARTIFICIAL INTELLIGENCE AND DATA SCIENCE ACADEMIC YEAR 2025 - 2026 SEMESTER III ARTIFICIAL INTELLIGENCE LABORATORY  MINI PROJECT REVIEW   &lt;TITLE OF THE PROJECT&gt;</vt:lpstr>
      <vt:lpstr>PROBLEM STATEMENT</vt:lpstr>
      <vt:lpstr>THEORETICAL BACKGROUND</vt:lpstr>
      <vt:lpstr>IMPLEMENTATION AND CODE</vt:lpstr>
      <vt:lpstr>OUTPUT AND RESULTS</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SANKAR GANESH K</dc:creator>
  <cp:lastModifiedBy>SANKAR GANESH K</cp:lastModifiedBy>
  <cp:revision>80</cp:revision>
  <dcterms:created xsi:type="dcterms:W3CDTF">2025-10-18T08:57:34Z</dcterms:created>
  <dcterms:modified xsi:type="dcterms:W3CDTF">2025-10-27T18:04:49Z</dcterms:modified>
</cp:coreProperties>
</file>