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4657A-DD7D-4CD7-9D60-5165C864982F}" v="29" dt="2025-10-28T13:14:48.317"/>
    <p1510:client id="{ED68B85A-BF99-4CB7-ABEF-8ACCD8A71DD1}" v="170" dt="2025-10-27T18:04:49.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44d15e8d108b2ccf" providerId="Windows Live" clId="Web-{ED68B85A-BF99-4CB7-ABEF-8ACCD8A71DD1}"/>
    <pc:docChg chg="modSld">
      <pc:chgData name="vishnu vardhan" userId="44d15e8d108b2ccf" providerId="Windows Live" clId="Web-{ED68B85A-BF99-4CB7-ABEF-8ACCD8A71DD1}" dt="2025-10-27T18:02:25.435" v="143" actId="20577"/>
      <pc:docMkLst>
        <pc:docMk/>
      </pc:docMkLst>
      <pc:sldChg chg="modSp">
        <pc:chgData name="vishnu vardhan" userId="44d15e8d108b2ccf" providerId="Windows Live" clId="Web-{ED68B85A-BF99-4CB7-ABEF-8ACCD8A71DD1}" dt="2025-10-27T17:39:48.036" v="24"/>
        <pc:sldMkLst>
          <pc:docMk/>
          <pc:sldMk cId="2720793846" sldId="256"/>
        </pc:sldMkLst>
        <pc:graphicFrameChg chg="mod modGraphic">
          <ac:chgData name="vishnu vardhan" userId="44d15e8d108b2ccf" providerId="Windows Live" clId="Web-{ED68B85A-BF99-4CB7-ABEF-8ACCD8A71DD1}" dt="2025-10-27T17:39:48.036" v="24"/>
          <ac:graphicFrameMkLst>
            <pc:docMk/>
            <pc:sldMk cId="2720793846" sldId="256"/>
            <ac:graphicFrameMk id="11" creationId="{B39E0012-B3AF-E718-6BBA-5D37629E4005}"/>
          </ac:graphicFrameMkLst>
        </pc:graphicFrameChg>
      </pc:sldChg>
      <pc:sldChg chg="modSp">
        <pc:chgData name="vishnu vardhan" userId="44d15e8d108b2ccf" providerId="Windows Live" clId="Web-{ED68B85A-BF99-4CB7-ABEF-8ACCD8A71DD1}" dt="2025-10-27T18:02:25.279" v="141" actId="20577"/>
        <pc:sldMkLst>
          <pc:docMk/>
          <pc:sldMk cId="1816614792" sldId="257"/>
        </pc:sldMkLst>
        <pc:spChg chg="mod">
          <ac:chgData name="vishnu vardhan" userId="44d15e8d108b2ccf" providerId="Windows Live" clId="Web-{ED68B85A-BF99-4CB7-ABEF-8ACCD8A71DD1}" dt="2025-10-27T18:02:25.279" v="141" actId="20577"/>
          <ac:spMkLst>
            <pc:docMk/>
            <pc:sldMk cId="1816614792" sldId="257"/>
            <ac:spMk id="3" creationId="{FAE17474-C476-1051-3F37-A2159E2BEE57}"/>
          </ac:spMkLst>
        </pc:spChg>
      </pc:sldChg>
      <pc:sldChg chg="modSp">
        <pc:chgData name="vishnu vardhan" userId="44d15e8d108b2ccf" providerId="Windows Live" clId="Web-{ED68B85A-BF99-4CB7-ABEF-8ACCD8A71DD1}" dt="2025-10-27T17:43:25.748" v="46"/>
        <pc:sldMkLst>
          <pc:docMk/>
          <pc:sldMk cId="519586359" sldId="258"/>
        </pc:sldMkLst>
        <pc:graphicFrameChg chg="mod modGraphic">
          <ac:chgData name="vishnu vardhan" userId="44d15e8d108b2ccf" providerId="Windows Live" clId="Web-{ED68B85A-BF99-4CB7-ABEF-8ACCD8A71DD1}" dt="2025-10-27T17:43:25.748" v="46"/>
          <ac:graphicFrameMkLst>
            <pc:docMk/>
            <pc:sldMk cId="519586359" sldId="258"/>
            <ac:graphicFrameMk id="7" creationId="{ACE64048-76D1-E559-97A6-1E9DA8CC9F64}"/>
          </ac:graphicFrameMkLst>
        </pc:graphicFrameChg>
      </pc:sldChg>
      <pc:sldChg chg="modSp">
        <pc:chgData name="vishnu vardhan" userId="44d15e8d108b2ccf" providerId="Windows Live" clId="Web-{ED68B85A-BF99-4CB7-ABEF-8ACCD8A71DD1}" dt="2025-10-27T17:57:37.838" v="135" actId="20577"/>
        <pc:sldMkLst>
          <pc:docMk/>
          <pc:sldMk cId="2832692384" sldId="259"/>
        </pc:sldMkLst>
        <pc:spChg chg="mod">
          <ac:chgData name="vishnu vardhan" userId="44d15e8d108b2ccf" providerId="Windows Live" clId="Web-{ED68B85A-BF99-4CB7-ABEF-8ACCD8A71DD1}" dt="2025-10-27T17:57:37.838" v="135" actId="20577"/>
          <ac:spMkLst>
            <pc:docMk/>
            <pc:sldMk cId="2832692384" sldId="259"/>
            <ac:spMk id="3" creationId="{FE67243E-1300-82BE-9968-6837E801AFFC}"/>
          </ac:spMkLst>
        </pc:spChg>
      </pc:sldChg>
      <pc:sldChg chg="addSp delSp modSp">
        <pc:chgData name="vishnu vardhan" userId="44d15e8d108b2ccf" providerId="Windows Live" clId="Web-{ED68B85A-BF99-4CB7-ABEF-8ACCD8A71DD1}" dt="2025-10-27T17:55:38.929" v="127" actId="14100"/>
        <pc:sldMkLst>
          <pc:docMk/>
          <pc:sldMk cId="2805269521" sldId="260"/>
        </pc:sldMkLst>
        <pc:spChg chg="del mod">
          <ac:chgData name="vishnu vardhan" userId="44d15e8d108b2ccf" providerId="Windows Live" clId="Web-{ED68B85A-BF99-4CB7-ABEF-8ACCD8A71DD1}" dt="2025-10-27T17:44:40.516" v="49"/>
          <ac:spMkLst>
            <pc:docMk/>
            <pc:sldMk cId="2805269521" sldId="260"/>
            <ac:spMk id="3" creationId="{CB511744-1841-7314-5231-7CC4C07DDED0}"/>
          </ac:spMkLst>
        </pc:spChg>
        <pc:spChg chg="add del mod">
          <ac:chgData name="vishnu vardhan" userId="44d15e8d108b2ccf" providerId="Windows Live" clId="Web-{ED68B85A-BF99-4CB7-ABEF-8ACCD8A71DD1}" dt="2025-10-27T17:49:39.882" v="86"/>
          <ac:spMkLst>
            <pc:docMk/>
            <pc:sldMk cId="2805269521" sldId="260"/>
            <ac:spMk id="9" creationId="{B8663BD1-C4F7-81F5-8E78-031641219BC4}"/>
          </ac:spMkLst>
        </pc:spChg>
        <pc:spChg chg="add del mod">
          <ac:chgData name="vishnu vardhan" userId="44d15e8d108b2ccf" providerId="Windows Live" clId="Web-{ED68B85A-BF99-4CB7-ABEF-8ACCD8A71DD1}" dt="2025-10-27T17:49:24.100" v="78"/>
          <ac:spMkLst>
            <pc:docMk/>
            <pc:sldMk cId="2805269521" sldId="260"/>
            <ac:spMk id="11" creationId="{A36D8E0B-C94E-F0B3-A4C7-C2C940613DE9}"/>
          </ac:spMkLst>
        </pc:spChg>
        <pc:spChg chg="add del mod">
          <ac:chgData name="vishnu vardhan" userId="44d15e8d108b2ccf" providerId="Windows Live" clId="Web-{ED68B85A-BF99-4CB7-ABEF-8ACCD8A71DD1}" dt="2025-10-27T17:51:28.436" v="90"/>
          <ac:spMkLst>
            <pc:docMk/>
            <pc:sldMk cId="2805269521" sldId="260"/>
            <ac:spMk id="14" creationId="{EAD235F8-9E6D-570E-3BE1-FB3B7108900F}"/>
          </ac:spMkLst>
        </pc:spChg>
        <pc:spChg chg="add del mod">
          <ac:chgData name="vishnu vardhan" userId="44d15e8d108b2ccf" providerId="Windows Live" clId="Web-{ED68B85A-BF99-4CB7-ABEF-8ACCD8A71DD1}" dt="2025-10-27T17:53:21.894" v="107"/>
          <ac:spMkLst>
            <pc:docMk/>
            <pc:sldMk cId="2805269521" sldId="260"/>
            <ac:spMk id="16" creationId="{6F31D85C-1918-B1BE-9CFE-6D1B0F07E628}"/>
          </ac:spMkLst>
        </pc:spChg>
        <pc:spChg chg="add del mod">
          <ac:chgData name="vishnu vardhan" userId="44d15e8d108b2ccf" providerId="Windows Live" clId="Web-{ED68B85A-BF99-4CB7-ABEF-8ACCD8A71DD1}" dt="2025-10-27T17:55:37.820" v="118"/>
          <ac:spMkLst>
            <pc:docMk/>
            <pc:sldMk cId="2805269521" sldId="260"/>
            <ac:spMk id="17" creationId="{24D0CEC8-F9A8-5960-A3EC-489717B01CC8}"/>
          </ac:spMkLst>
        </pc:spChg>
        <pc:picChg chg="add del mod ord">
          <ac:chgData name="vishnu vardhan" userId="44d15e8d108b2ccf" providerId="Windows Live" clId="Web-{ED68B85A-BF99-4CB7-ABEF-8ACCD8A71DD1}" dt="2025-10-27T17:47:50.567" v="69"/>
          <ac:picMkLst>
            <pc:docMk/>
            <pc:sldMk cId="2805269521" sldId="260"/>
            <ac:picMk id="6" creationId="{DEECBEAD-560B-EF76-8BDE-C489CF614C08}"/>
          </ac:picMkLst>
        </pc:picChg>
        <pc:picChg chg="add del mod">
          <ac:chgData name="vishnu vardhan" userId="44d15e8d108b2ccf" providerId="Windows Live" clId="Web-{ED68B85A-BF99-4CB7-ABEF-8ACCD8A71DD1}" dt="2025-10-27T17:47:48.145" v="68"/>
          <ac:picMkLst>
            <pc:docMk/>
            <pc:sldMk cId="2805269521" sldId="260"/>
            <ac:picMk id="7" creationId="{A07F9993-8822-B285-847C-597914D38741}"/>
          </ac:picMkLst>
        </pc:picChg>
        <pc:picChg chg="add del mod">
          <ac:chgData name="vishnu vardhan" userId="44d15e8d108b2ccf" providerId="Windows Live" clId="Web-{ED68B85A-BF99-4CB7-ABEF-8ACCD8A71DD1}" dt="2025-10-27T17:47:52.332" v="70"/>
          <ac:picMkLst>
            <pc:docMk/>
            <pc:sldMk cId="2805269521" sldId="260"/>
            <ac:picMk id="8" creationId="{959D2BE4-4288-C246-B738-50DECAD78320}"/>
          </ac:picMkLst>
        </pc:picChg>
        <pc:picChg chg="add del mod ord">
          <ac:chgData name="vishnu vardhan" userId="44d15e8d108b2ccf" providerId="Windows Live" clId="Web-{ED68B85A-BF99-4CB7-ABEF-8ACCD8A71DD1}" dt="2025-10-27T17:51:11.169" v="89"/>
          <ac:picMkLst>
            <pc:docMk/>
            <pc:sldMk cId="2805269521" sldId="260"/>
            <ac:picMk id="12" creationId="{B0A7B977-1B2C-6317-2A25-01704B5361C4}"/>
          </ac:picMkLst>
        </pc:picChg>
        <pc:picChg chg="add mod ord">
          <ac:chgData name="vishnu vardhan" userId="44d15e8d108b2ccf" providerId="Windows Live" clId="Web-{ED68B85A-BF99-4CB7-ABEF-8ACCD8A71DD1}" dt="2025-10-27T17:55:38.929" v="127" actId="14100"/>
          <ac:picMkLst>
            <pc:docMk/>
            <pc:sldMk cId="2805269521" sldId="260"/>
            <ac:picMk id="15" creationId="{5A592736-D479-9C5A-D50F-88F8E43B9234}"/>
          </ac:picMkLst>
        </pc:picChg>
      </pc:sldChg>
      <pc:sldChg chg="modSp">
        <pc:chgData name="vishnu vardhan" userId="44d15e8d108b2ccf" providerId="Windows Live" clId="Web-{ED68B85A-BF99-4CB7-ABEF-8ACCD8A71DD1}" dt="2025-10-27T17:57:18.416" v="133" actId="20577"/>
        <pc:sldMkLst>
          <pc:docMk/>
          <pc:sldMk cId="1263363521" sldId="261"/>
        </pc:sldMkLst>
        <pc:spChg chg="mod">
          <ac:chgData name="vishnu vardhan" userId="44d15e8d108b2ccf" providerId="Windows Live" clId="Web-{ED68B85A-BF99-4CB7-ABEF-8ACCD8A71DD1}" dt="2025-10-27T17:57:18.416" v="133" actId="20577"/>
          <ac:spMkLst>
            <pc:docMk/>
            <pc:sldMk cId="1263363521" sldId="261"/>
            <ac:spMk id="3" creationId="{4B9409AF-1BD6-CFDC-B172-AD3D38536AC2}"/>
          </ac:spMkLst>
        </pc:spChg>
      </pc:sldChg>
      <pc:sldChg chg="modSp">
        <pc:chgData name="vishnu vardhan" userId="44d15e8d108b2ccf" providerId="Windows Live" clId="Web-{ED68B85A-BF99-4CB7-ABEF-8ACCD8A71DD1}" dt="2025-10-27T18:02:25.435" v="143" actId="20577"/>
        <pc:sldMkLst>
          <pc:docMk/>
          <pc:sldMk cId="752607158" sldId="262"/>
        </pc:sldMkLst>
        <pc:spChg chg="mod">
          <ac:chgData name="vishnu vardhan" userId="44d15e8d108b2ccf" providerId="Windows Live" clId="Web-{ED68B85A-BF99-4CB7-ABEF-8ACCD8A71DD1}" dt="2025-10-27T18:02:25.435" v="143" actId="20577"/>
          <ac:spMkLst>
            <pc:docMk/>
            <pc:sldMk cId="752607158" sldId="262"/>
            <ac:spMk id="3" creationId="{D3AB1971-AF7F-80EE-26ED-EA8A7E8C7C21}"/>
          </ac:spMkLst>
        </pc:spChg>
      </pc:sldChg>
    </pc:docChg>
  </pc:docChgLst>
  <pc:docChgLst>
    <pc:chgData name="vishnu vardhan" userId="44d15e8d108b2ccf" providerId="Windows Live" clId="Web-{1524657A-DD7D-4CD7-9D60-5165C864982F}"/>
    <pc:docChg chg="modSld">
      <pc:chgData name="vishnu vardhan" userId="44d15e8d108b2ccf" providerId="Windows Live" clId="Web-{1524657A-DD7D-4CD7-9D60-5165C864982F}" dt="2025-10-28T13:14:48.317" v="34" actId="20577"/>
      <pc:docMkLst>
        <pc:docMk/>
      </pc:docMkLst>
      <pc:sldChg chg="modSp">
        <pc:chgData name="vishnu vardhan" userId="44d15e8d108b2ccf" providerId="Windows Live" clId="Web-{1524657A-DD7D-4CD7-9D60-5165C864982F}" dt="2025-10-28T13:14:48.317" v="34" actId="20577"/>
        <pc:sldMkLst>
          <pc:docMk/>
          <pc:sldMk cId="1816614792" sldId="257"/>
        </pc:sldMkLst>
        <pc:spChg chg="mod">
          <ac:chgData name="vishnu vardhan" userId="44d15e8d108b2ccf" providerId="Windows Live" clId="Web-{1524657A-DD7D-4CD7-9D60-5165C864982F}" dt="2025-10-28T13:14:48.317" v="34" actId="20577"/>
          <ac:spMkLst>
            <pc:docMk/>
            <pc:sldMk cId="1816614792" sldId="257"/>
            <ac:spMk id="3" creationId="{FAE17474-C476-1051-3F37-A2159E2BEE57}"/>
          </ac:spMkLst>
        </pc:spChg>
      </pc:sldChg>
      <pc:sldChg chg="modSp">
        <pc:chgData name="vishnu vardhan" userId="44d15e8d108b2ccf" providerId="Windows Live" clId="Web-{1524657A-DD7D-4CD7-9D60-5165C864982F}" dt="2025-10-28T13:12:07.474" v="23" actId="20577"/>
        <pc:sldMkLst>
          <pc:docMk/>
          <pc:sldMk cId="2832692384" sldId="259"/>
        </pc:sldMkLst>
        <pc:spChg chg="mod">
          <ac:chgData name="vishnu vardhan" userId="44d15e8d108b2ccf" providerId="Windows Live" clId="Web-{1524657A-DD7D-4CD7-9D60-5165C864982F}" dt="2025-10-28T13:12:07.474" v="23" actId="20577"/>
          <ac:spMkLst>
            <pc:docMk/>
            <pc:sldMk cId="2832692384" sldId="259"/>
            <ac:spMk id="3" creationId="{FE67243E-1300-82BE-9968-6837E801AFFC}"/>
          </ac:spMkLst>
        </pc:spChg>
      </pc:sldChg>
      <pc:sldChg chg="addSp delSp modSp">
        <pc:chgData name="vishnu vardhan" userId="44d15e8d108b2ccf" providerId="Windows Live" clId="Web-{1524657A-DD7D-4CD7-9D60-5165C864982F}" dt="2025-10-28T13:12:46.677" v="27" actId="1076"/>
        <pc:sldMkLst>
          <pc:docMk/>
          <pc:sldMk cId="2805269521" sldId="260"/>
        </pc:sldMkLst>
        <pc:spChg chg="add del mod">
          <ac:chgData name="vishnu vardhan" userId="44d15e8d108b2ccf" providerId="Windows Live" clId="Web-{1524657A-DD7D-4CD7-9D60-5165C864982F}" dt="2025-10-28T13:12:36.833" v="25"/>
          <ac:spMkLst>
            <pc:docMk/>
            <pc:sldMk cId="2805269521" sldId="260"/>
            <ac:spMk id="6" creationId="{BDC00A35-6F9E-B9F2-8819-FF04E3A0F054}"/>
          </ac:spMkLst>
        </pc:spChg>
        <pc:picChg chg="add mod ord">
          <ac:chgData name="vishnu vardhan" userId="44d15e8d108b2ccf" providerId="Windows Live" clId="Web-{1524657A-DD7D-4CD7-9D60-5165C864982F}" dt="2025-10-28T13:12:46.677" v="27" actId="1076"/>
          <ac:picMkLst>
            <pc:docMk/>
            <pc:sldMk cId="2805269521" sldId="260"/>
            <ac:picMk id="7" creationId="{CDD06044-F739-A543-59CC-761B78C9D67B}"/>
          </ac:picMkLst>
        </pc:picChg>
        <pc:picChg chg="del">
          <ac:chgData name="vishnu vardhan" userId="44d15e8d108b2ccf" providerId="Windows Live" clId="Web-{1524657A-DD7D-4CD7-9D60-5165C864982F}" dt="2025-10-28T13:12:25.255" v="24"/>
          <ac:picMkLst>
            <pc:docMk/>
            <pc:sldMk cId="2805269521" sldId="260"/>
            <ac:picMk id="15" creationId="{5A592736-D479-9C5A-D50F-88F8E43B9234}"/>
          </ac:picMkLst>
        </pc:picChg>
      </pc:sldChg>
      <pc:sldChg chg="modSp">
        <pc:chgData name="vishnu vardhan" userId="44d15e8d108b2ccf" providerId="Windows Live" clId="Web-{1524657A-DD7D-4CD7-9D60-5165C864982F}" dt="2025-10-28T13:14:21.958" v="31" actId="20577"/>
        <pc:sldMkLst>
          <pc:docMk/>
          <pc:sldMk cId="1263363521" sldId="261"/>
        </pc:sldMkLst>
        <pc:spChg chg="mod">
          <ac:chgData name="vishnu vardhan" userId="44d15e8d108b2ccf" providerId="Windows Live" clId="Web-{1524657A-DD7D-4CD7-9D60-5165C864982F}" dt="2025-10-28T13:14:21.958" v="31" actId="20577"/>
          <ac:spMkLst>
            <pc:docMk/>
            <pc:sldMk cId="1263363521" sldId="261"/>
            <ac:spMk id="3" creationId="{4B9409AF-1BD6-CFDC-B172-AD3D38536A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10/28/2025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10/28/2025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10/28/2025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10/28/2025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10/28/2025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10/28/2025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10/28/2025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10/28/2025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10/28/2025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10/28/2025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10/28/2025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10/28/2025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VardhanAtech/Aiminipr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&lt;TITLE OF THE PROJECT&gt;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212032419"/>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sz="2000" err="1"/>
                        <a:t>VishnuVardhan</a:t>
                      </a:r>
                      <a:r>
                        <a:rPr lang="en-US" sz="2000" dirty="0"/>
                        <a:t> A</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sz="2000"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F</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10/28/2025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lnSpcReduction="10000"/>
          </a:bodyPr>
          <a:lstStyle/>
          <a:p>
            <a:r>
              <a:rPr lang="en-US" sz="2400" dirty="0">
                <a:ea typeface="+mn-lt"/>
                <a:cs typeface="+mn-lt"/>
              </a:rPr>
              <a:t>Accurately diagnosing diseases based on patient symptoms is a challenging task due to overlapping symptoms, incomplete information, and inherent uncertainty in clinical data. Manual diagnosis processes are often time-consuming, subjective, and prone to errors, especially when dealing with rare or complex diseases. This project aims to develop a Probabilistic Disease Diagnosis System using Bayesian reasoning that takes patient symptoms as input and calculates the likelihoods of multiple possible diseases from a comprehensive and structured dataset.</a:t>
            </a:r>
          </a:p>
          <a:p>
            <a:r>
              <a:rPr lang="en-US" sz="2400" dirty="0">
                <a:ea typeface="+mn-lt"/>
                <a:cs typeface="+mn-lt"/>
              </a:rPr>
              <a:t>The system leverages probabilistic inference to quantify the uncertainty in diagnosis and present interpretable results that assist healthcare professionals in their decision-making process. By integrating statistical reasoning with medical datasets, the model aims to reduce diagnostic errors, improve efficiency, and support evidence-based medical practices. Furthermore, the system will offer a transparent diagnostic framework that can adapt and learn as more data becomes available, thus enhancing its reliability and accuracy over time.</a:t>
            </a:r>
          </a:p>
          <a:p>
            <a:pPr marL="0" indent="0">
              <a:buNone/>
            </a:pPr>
            <a:br>
              <a:rPr lang="en-US" dirty="0"/>
            </a:br>
            <a:endParaRPr lang="en-US" dirty="0">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vert="horz" lIns="91440" tIns="45720" rIns="91440" bIns="45720" rtlCol="0" anchor="t">
            <a:noAutofit/>
          </a:bodyPr>
          <a:lstStyle/>
          <a:p>
            <a:r>
              <a:rPr lang="en-US" sz="2000" b="1" dirty="0"/>
              <a:t>Theoretical Background</a:t>
            </a:r>
            <a:endParaRPr lang="en-US" sz="2000" b="1" dirty="0">
              <a:ea typeface="Calibri"/>
              <a:cs typeface="Calibri"/>
            </a:endParaRPr>
          </a:p>
          <a:p>
            <a:r>
              <a:rPr lang="en-US" sz="1600" dirty="0">
                <a:ea typeface="+mn-lt"/>
                <a:cs typeface="+mn-lt"/>
              </a:rPr>
              <a:t>Disease diagnosis involves uncertainty due to overlapping symptoms and incomplete data.</a:t>
            </a:r>
            <a:endParaRPr lang="en-US" sz="1600" dirty="0">
              <a:ea typeface="Calibri"/>
              <a:cs typeface="Calibri"/>
            </a:endParaRPr>
          </a:p>
          <a:p>
            <a:r>
              <a:rPr lang="en-US" sz="1600" dirty="0">
                <a:ea typeface="+mn-lt"/>
                <a:cs typeface="+mn-lt"/>
              </a:rPr>
              <a:t>Probabilistic reasoning helps manage this uncertainty.</a:t>
            </a:r>
            <a:endParaRPr lang="en-US" sz="1600" dirty="0">
              <a:ea typeface="Calibri"/>
              <a:cs typeface="Calibri"/>
            </a:endParaRPr>
          </a:p>
          <a:p>
            <a:r>
              <a:rPr lang="en-US" sz="1600" dirty="0">
                <a:ea typeface="+mn-lt"/>
                <a:cs typeface="+mn-lt"/>
              </a:rPr>
              <a:t>Bayes’ theorem updates disease likelihood based on observed symptoms.</a:t>
            </a:r>
            <a:endParaRPr lang="en-US" sz="1600" dirty="0">
              <a:ea typeface="Calibri"/>
              <a:cs typeface="Calibri"/>
            </a:endParaRPr>
          </a:p>
          <a:p>
            <a:r>
              <a:rPr lang="en-US" sz="1600" dirty="0">
                <a:ea typeface="+mn-lt"/>
                <a:cs typeface="+mn-lt"/>
              </a:rPr>
              <a:t>Bayesian reasoning combines prior knowledge (disease prevalence) with likelihoods for transparent and interpretable diagnosis.</a:t>
            </a:r>
            <a:endParaRPr lang="en-US" sz="1600" dirty="0">
              <a:ea typeface="Calibri"/>
              <a:cs typeface="Calibri"/>
            </a:endParaRPr>
          </a:p>
          <a:p>
            <a:r>
              <a:rPr lang="en-US" sz="2000" b="1" dirty="0"/>
              <a:t>Literature Survey</a:t>
            </a:r>
            <a:endParaRPr lang="en-US" sz="2000" b="1" dirty="0">
              <a:ea typeface="Calibri"/>
              <a:cs typeface="Calibri"/>
            </a:endParaRPr>
          </a:p>
          <a:p>
            <a:r>
              <a:rPr lang="en-US" sz="1600" dirty="0">
                <a:ea typeface="+mn-lt"/>
                <a:cs typeface="+mn-lt"/>
              </a:rPr>
              <a:t>AI methods used: Decision Trees, SVMs, Neural Networks, Bayesian Networks.</a:t>
            </a:r>
            <a:endParaRPr lang="en-US" sz="1600" dirty="0">
              <a:ea typeface="Calibri"/>
              <a:cs typeface="Calibri"/>
            </a:endParaRPr>
          </a:p>
          <a:p>
            <a:r>
              <a:rPr lang="en-US" sz="1600" dirty="0">
                <a:ea typeface="+mn-lt"/>
                <a:cs typeface="+mn-lt"/>
              </a:rPr>
              <a:t>Bayesian Networks effectively model uncertainty and causal relationships in medical data.</a:t>
            </a:r>
            <a:endParaRPr lang="en-US" sz="1600" dirty="0">
              <a:ea typeface="Calibri"/>
              <a:cs typeface="Calibri"/>
            </a:endParaRPr>
          </a:p>
          <a:p>
            <a:r>
              <a:rPr lang="en-US" sz="1600" dirty="0">
                <a:ea typeface="+mn-lt"/>
                <a:cs typeface="+mn-lt"/>
              </a:rPr>
              <a:t>Naive Bayes classifiers give good performance in small or noisy datasets.</a:t>
            </a:r>
            <a:endParaRPr lang="en-US" sz="1600" dirty="0">
              <a:ea typeface="Calibri"/>
              <a:cs typeface="Calibri"/>
            </a:endParaRPr>
          </a:p>
          <a:p>
            <a:r>
              <a:rPr lang="en-US" sz="1600" dirty="0">
                <a:ea typeface="+mn-lt"/>
                <a:cs typeface="+mn-lt"/>
              </a:rPr>
              <a:t>Advanced Bayesian models integrate data from multiple sources and expert knowledge.</a:t>
            </a:r>
            <a:endParaRPr lang="en-US" sz="1600" dirty="0">
              <a:ea typeface="Calibri"/>
              <a:cs typeface="Calibri"/>
            </a:endParaRPr>
          </a:p>
          <a:p>
            <a:r>
              <a:rPr lang="en-US" sz="2000" b="1" dirty="0"/>
              <a:t>Justification for Using Bayesian Theorem</a:t>
            </a:r>
            <a:endParaRPr lang="en-US" sz="2000" b="1" dirty="0">
              <a:ea typeface="Calibri"/>
              <a:cs typeface="Calibri"/>
            </a:endParaRPr>
          </a:p>
          <a:p>
            <a:r>
              <a:rPr lang="en-US" sz="1600" dirty="0">
                <a:ea typeface="+mn-lt"/>
                <a:cs typeface="+mn-lt"/>
              </a:rPr>
              <a:t>Interpretability: Clear probabilistic results aiding clinical understanding.</a:t>
            </a:r>
            <a:endParaRPr lang="en-US" sz="1600" dirty="0">
              <a:ea typeface="Calibri"/>
              <a:cs typeface="Calibri"/>
            </a:endParaRPr>
          </a:p>
          <a:p>
            <a:r>
              <a:rPr lang="en-US" sz="1600" dirty="0">
                <a:ea typeface="+mn-lt"/>
                <a:cs typeface="+mn-lt"/>
              </a:rPr>
              <a:t>Uncertainty Handling: Reliable reasoning even with incomplete data.</a:t>
            </a:r>
            <a:endParaRPr lang="en-US" sz="1600" dirty="0">
              <a:ea typeface="Calibri"/>
              <a:cs typeface="Calibri"/>
            </a:endParaRPr>
          </a:p>
          <a:p>
            <a:r>
              <a:rPr lang="en-US" sz="1600" dirty="0">
                <a:ea typeface="+mn-lt"/>
                <a:cs typeface="+mn-lt"/>
              </a:rPr>
              <a:t>Data Efficiency: Works well with limited labeled data; adaptable with new inputs.</a:t>
            </a:r>
            <a:endParaRPr lang="en-US" sz="1600" dirty="0">
              <a:ea typeface="Calibri"/>
              <a:cs typeface="Calibri"/>
            </a:endParaRPr>
          </a:p>
          <a:p>
            <a:r>
              <a:rPr lang="en-US" sz="1600" dirty="0">
                <a:ea typeface="+mn-lt"/>
                <a:cs typeface="+mn-lt"/>
              </a:rPr>
              <a:t>Modularity: Easily incorporates expert knowledge and complex relationships.</a:t>
            </a:r>
            <a:endParaRPr lang="en-US" sz="1600" dirty="0">
              <a:ea typeface="Calibri"/>
              <a:cs typeface="Calibri"/>
            </a:endParaRPr>
          </a:p>
          <a:p>
            <a:endParaRPr lang="en-US" sz="1600" dirty="0">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4282330139"/>
              </p:ext>
            </p:extLst>
          </p:nvPr>
        </p:nvGraphicFramePr>
        <p:xfrm>
          <a:off x="1854200" y="2205222"/>
          <a:ext cx="8128000" cy="2286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Content Placeholder 6" descr="A screenshot of a medical diagnosis&#10;&#10;AI-generated content may be incorrect.">
            <a:extLst>
              <a:ext uri="{FF2B5EF4-FFF2-40B4-BE49-F238E27FC236}">
                <a16:creationId xmlns:a16="http://schemas.microsoft.com/office/drawing/2014/main" id="{CDD06044-F739-A543-59CC-761B78C9D67B}"/>
              </a:ext>
            </a:extLst>
          </p:cNvPr>
          <p:cNvPicPr>
            <a:picLocks noGrp="1" noChangeAspect="1"/>
          </p:cNvPicPr>
          <p:nvPr>
            <p:ph idx="1"/>
          </p:nvPr>
        </p:nvPicPr>
        <p:blipFill>
          <a:blip r:embed="rId2"/>
          <a:stretch>
            <a:fillRect/>
          </a:stretch>
        </p:blipFill>
        <p:spPr>
          <a:xfrm>
            <a:off x="4149731" y="1502155"/>
            <a:ext cx="3777599" cy="4928586"/>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vert="horz" lIns="91440" tIns="45720" rIns="91440" bIns="45720" rtlCol="0" anchor="t">
            <a:normAutofit fontScale="92500" lnSpcReduction="10000"/>
          </a:bodyPr>
          <a:lstStyle/>
          <a:p>
            <a:r>
              <a:rPr lang="en-GB" sz="2000">
                <a:ea typeface="+mn-lt"/>
                <a:cs typeface="+mn-lt"/>
              </a:rPr>
              <a:t>The output of this Bayesian disease diagnosis system shows the top five most likely diseases based on the symptoms entered by the user. For each disease, the system calculates a posterior probability that quantifies how likely the disease is given the observed symptoms. These diseases are then ranked from the highest to the lowest probability.</a:t>
            </a:r>
            <a:endParaRPr lang="en-GB" sz="2000" dirty="0">
              <a:ea typeface="+mn-lt"/>
              <a:cs typeface="+mn-lt"/>
            </a:endParaRPr>
          </a:p>
          <a:p>
            <a:r>
              <a:rPr lang="en-GB" sz="2000" dirty="0">
                <a:ea typeface="+mn-lt"/>
                <a:cs typeface="+mn-lt"/>
              </a:rPr>
              <a:t>Along with the disease names, the system provides helpful clinical details such as recommended treatments, and indicators whether the disease is contagious or chronic. This additional information helps users and healthcare providers understand the potential impact and management of each possible diagnosis.</a:t>
            </a:r>
            <a:endParaRPr lang="en-GB" sz="2000" dirty="0">
              <a:ea typeface="Calibri"/>
              <a:cs typeface="Calibri"/>
            </a:endParaRPr>
          </a:p>
          <a:p>
            <a:r>
              <a:rPr lang="en-GB" sz="2000" dirty="0">
                <a:ea typeface="+mn-lt"/>
                <a:cs typeface="+mn-lt"/>
              </a:rPr>
              <a:t>The probabilistic results capture the uncertainty in medical diagnosis and the overlap of symptoms across diseases. When several diseases have close probabilities, it signals that further clinical tests or evaluations may be necessary. These transparent, data-driven results enable more informed and confident decision-making, ultimately improving diagnostic accuracy and patient care.</a:t>
            </a:r>
            <a:endParaRPr lang="en-GB" sz="2000" dirty="0">
              <a:ea typeface="Calibri"/>
              <a:cs typeface="Calibri"/>
            </a:endParaRPr>
          </a:p>
          <a:p>
            <a:r>
              <a:rPr lang="en-GB" sz="2000" dirty="0">
                <a:ea typeface="+mn-lt"/>
                <a:cs typeface="+mn-lt"/>
              </a:rPr>
              <a:t>Results:</a:t>
            </a:r>
            <a:endParaRPr lang="en-GB" sz="2000" dirty="0">
              <a:ea typeface="Calibri"/>
              <a:cs typeface="Calibri"/>
            </a:endParaRPr>
          </a:p>
          <a:p>
            <a:r>
              <a:rPr lang="en-GB" sz="2000" dirty="0">
                <a:ea typeface="+mn-lt"/>
                <a:cs typeface="+mn-lt"/>
              </a:rPr>
              <a:t>The Bayesian disease diagnosis system effectively predicts the top 5 probable diseases based on user-input symptoms by calculating posterior probabilities. It transparently handles symptom overlap and diagnostic uncertainty, providing clear and interpretable outputs including treatment recommendations, contagiousness, and chronic disease indicators. The system offers competitive, data-driven suggestions that aid clinical decision-making..</a:t>
            </a:r>
            <a:endParaRPr lang="en-GB" sz="2000" dirty="0">
              <a:ea typeface="Calibri"/>
              <a:cs typeface="Calibri"/>
            </a:endParaRPr>
          </a:p>
          <a:p>
            <a:pPr lvl="0"/>
            <a:endParaRPr lang="en-GB" sz="2000"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1400" dirty="0">
                <a:latin typeface="ui-sans-serif"/>
                <a:ea typeface="Calibri"/>
                <a:cs typeface="Calibri"/>
              </a:rPr>
              <a:t>Bayesian Biostatistics and Diagnostic Medicine</a:t>
            </a:r>
            <a:br>
              <a:rPr lang="en-GB" sz="1400" dirty="0">
                <a:latin typeface="ui-sans-serif"/>
                <a:ea typeface="Calibri"/>
                <a:cs typeface="Calibri"/>
              </a:rPr>
            </a:br>
            <a:r>
              <a:rPr lang="en-GB" sz="1400" dirty="0">
                <a:latin typeface="ui-sans-serif"/>
                <a:ea typeface="Calibri"/>
                <a:cs typeface="Calibri"/>
              </a:rPr>
              <a:t>Author: Lyle D. </a:t>
            </a:r>
            <a:r>
              <a:rPr lang="en-GB" sz="1400" dirty="0" err="1">
                <a:latin typeface="ui-sans-serif"/>
                <a:ea typeface="Calibri"/>
                <a:cs typeface="Calibri"/>
              </a:rPr>
              <a:t>Broemeling</a:t>
            </a:r>
            <a:br>
              <a:rPr lang="en-GB" sz="1400" dirty="0">
                <a:latin typeface="ui-sans-serif"/>
                <a:ea typeface="Calibri"/>
                <a:cs typeface="Calibri"/>
              </a:rPr>
            </a:br>
            <a:r>
              <a:rPr lang="en-GB" sz="1400" dirty="0">
                <a:latin typeface="ui-sans-serif"/>
                <a:ea typeface="Calibri"/>
                <a:cs typeface="Calibri"/>
              </a:rPr>
              <a:t>Publisher: CRC Press, 2007</a:t>
            </a:r>
            <a:br>
              <a:rPr lang="en-GB" sz="1400" dirty="0">
                <a:latin typeface="ui-sans-serif"/>
                <a:ea typeface="Calibri"/>
                <a:cs typeface="Calibri"/>
              </a:rPr>
            </a:br>
            <a:r>
              <a:rPr lang="en-GB" sz="1400" dirty="0">
                <a:latin typeface="ui-sans-serif"/>
                <a:ea typeface="Calibri"/>
                <a:cs typeface="Calibri"/>
              </a:rPr>
              <a:t>Overview: Introduction to Bayesian methods in diagnostic medicine, including applications, models, and case studies.</a:t>
            </a:r>
          </a:p>
          <a:p>
            <a:r>
              <a:rPr lang="en-GB" sz="1400" dirty="0">
                <a:latin typeface="ui-sans-serif"/>
                <a:ea typeface="Calibri"/>
                <a:cs typeface="Calibri"/>
              </a:rPr>
              <a:t>Bayesian Disease Mapping: Hierarchical </a:t>
            </a:r>
            <a:r>
              <a:rPr lang="en-GB" sz="1400" dirty="0" err="1">
                <a:latin typeface="ui-sans-serif"/>
                <a:ea typeface="Calibri"/>
                <a:cs typeface="Calibri"/>
              </a:rPr>
              <a:t>Modeling</a:t>
            </a:r>
            <a:r>
              <a:rPr lang="en-GB" sz="1400" dirty="0">
                <a:latin typeface="ui-sans-serif"/>
                <a:ea typeface="Calibri"/>
                <a:cs typeface="Calibri"/>
              </a:rPr>
              <a:t> in Spatial Epidemiology (Third Edition)</a:t>
            </a:r>
            <a:br>
              <a:rPr lang="en-GB" sz="1400" dirty="0">
                <a:latin typeface="ui-sans-serif"/>
                <a:ea typeface="Calibri"/>
                <a:cs typeface="Calibri"/>
              </a:rPr>
            </a:br>
            <a:r>
              <a:rPr lang="en-GB" sz="1400" dirty="0">
                <a:latin typeface="ui-sans-serif"/>
                <a:ea typeface="Calibri"/>
                <a:cs typeface="Calibri"/>
              </a:rPr>
              <a:t>Author: Andrew B. Lawson</a:t>
            </a:r>
            <a:br>
              <a:rPr lang="en-GB" sz="1400" dirty="0">
                <a:latin typeface="ui-sans-serif"/>
                <a:ea typeface="Calibri"/>
                <a:cs typeface="Calibri"/>
              </a:rPr>
            </a:br>
            <a:r>
              <a:rPr lang="en-GB" sz="1400" dirty="0">
                <a:latin typeface="ui-sans-serif"/>
                <a:ea typeface="Calibri"/>
                <a:cs typeface="Calibri"/>
              </a:rPr>
              <a:t>Publisher: Chapman &amp; Hall/CRC Interdisciplinary Statistics, 2021</a:t>
            </a:r>
            <a:br>
              <a:rPr lang="en-GB" sz="1400" dirty="0">
                <a:latin typeface="ui-sans-serif"/>
                <a:ea typeface="Calibri"/>
                <a:cs typeface="Calibri"/>
              </a:rPr>
            </a:br>
            <a:r>
              <a:rPr lang="en-GB" sz="1400" dirty="0">
                <a:latin typeface="ui-sans-serif"/>
                <a:ea typeface="Calibri"/>
                <a:cs typeface="Calibri"/>
              </a:rPr>
              <a:t>Overview: Comprehensive coverage of Bayesian hierarchical models applied to disease mapping and epidemiology.</a:t>
            </a:r>
          </a:p>
          <a:p>
            <a:r>
              <a:rPr lang="en-GB" sz="1400">
                <a:latin typeface="ui-sans-serif"/>
                <a:ea typeface="Calibri"/>
                <a:cs typeface="Calibri"/>
              </a:rPr>
              <a:t>Medical Diagnosis System: Based on Bayesian Decision Theory</a:t>
            </a:r>
            <a:br>
              <a:rPr lang="en-GB" sz="1400" dirty="0">
                <a:latin typeface="ui-sans-serif"/>
                <a:ea typeface="Calibri"/>
                <a:cs typeface="Calibri"/>
              </a:rPr>
            </a:br>
            <a:r>
              <a:rPr lang="en-GB" sz="1400">
                <a:latin typeface="ui-sans-serif"/>
                <a:ea typeface="Calibri"/>
                <a:cs typeface="Calibri"/>
              </a:rPr>
              <a:t>Author: Unknown (Look for similar titled works)</a:t>
            </a:r>
            <a:br>
              <a:rPr lang="en-GB" sz="1400" dirty="0">
                <a:latin typeface="ui-sans-serif"/>
                <a:ea typeface="Calibri"/>
                <a:cs typeface="Calibri"/>
              </a:rPr>
            </a:br>
            <a:r>
              <a:rPr lang="en-GB" sz="1400">
                <a:latin typeface="ui-sans-serif"/>
                <a:ea typeface="Calibri"/>
                <a:cs typeface="Calibri"/>
              </a:rPr>
              <a:t>Overview: Focus on applying Bayesian decision theory to improve clinical diagnostic accuracy.</a:t>
            </a:r>
            <a:endParaRPr lang="en-GB" sz="1400" dirty="0">
              <a:latin typeface="ui-sans-serif"/>
              <a:ea typeface="Calibri"/>
              <a:cs typeface="Calibri"/>
            </a:endParaRPr>
          </a:p>
          <a:p>
            <a:r>
              <a:rPr lang="en-GB" sz="1400">
                <a:latin typeface="ui-sans-serif"/>
                <a:ea typeface="Calibri"/>
                <a:cs typeface="Calibri"/>
              </a:rPr>
              <a:t>Bayesian Data Analysis</a:t>
            </a:r>
            <a:br>
              <a:rPr lang="en-GB" sz="1400" dirty="0">
                <a:latin typeface="ui-sans-serif"/>
                <a:ea typeface="Calibri"/>
                <a:cs typeface="Calibri"/>
              </a:rPr>
            </a:br>
            <a:r>
              <a:rPr lang="en-GB" sz="1400">
                <a:latin typeface="ui-sans-serif"/>
                <a:ea typeface="Calibri"/>
                <a:cs typeface="Calibri"/>
              </a:rPr>
              <a:t>Authors: Andrew Gelman, John B. Carlin, Hal S. Stern, David B. Dunson, Aki Vehtari, Donald B. Rubin</a:t>
            </a:r>
            <a:br>
              <a:rPr lang="en-GB" sz="1400" dirty="0">
                <a:latin typeface="ui-sans-serif"/>
                <a:ea typeface="Calibri"/>
                <a:cs typeface="Calibri"/>
              </a:rPr>
            </a:br>
            <a:r>
              <a:rPr lang="en-GB" sz="1400">
                <a:latin typeface="ui-sans-serif"/>
                <a:ea typeface="Calibri"/>
                <a:cs typeface="Calibri"/>
              </a:rPr>
              <a:t>Publisher: Chapman &amp; Hall/CRC, 2013</a:t>
            </a:r>
            <a:br>
              <a:rPr lang="en-GB" sz="1400" dirty="0">
                <a:latin typeface="ui-sans-serif"/>
                <a:ea typeface="Calibri"/>
                <a:cs typeface="Calibri"/>
              </a:rPr>
            </a:br>
            <a:r>
              <a:rPr lang="en-GB" sz="1400">
                <a:latin typeface="ui-sans-serif"/>
                <a:ea typeface="Calibri"/>
                <a:cs typeface="Calibri"/>
              </a:rPr>
              <a:t>Overview: Fundamental text on Bayesian inference methods, useful for understanding probabilistic modeling in medical diagnostics.</a:t>
            </a:r>
            <a:endParaRPr lang="en-GB" sz="1400" dirty="0">
              <a:latin typeface="ui-sans-serif"/>
              <a:ea typeface="Calibri"/>
              <a:cs typeface="Calibri"/>
            </a:endParaRPr>
          </a:p>
          <a:p>
            <a:r>
              <a:rPr lang="en-GB" sz="1400">
                <a:latin typeface="ui-sans-serif"/>
                <a:ea typeface="Calibri"/>
                <a:cs typeface="Calibri"/>
              </a:rPr>
              <a:t>Bayesian Networks: With Examples in R</a:t>
            </a:r>
            <a:br>
              <a:rPr lang="en-GB" sz="1400" dirty="0">
                <a:latin typeface="ui-sans-serif"/>
                <a:ea typeface="Calibri"/>
                <a:cs typeface="Calibri"/>
              </a:rPr>
            </a:br>
            <a:r>
              <a:rPr lang="en-GB" sz="1400">
                <a:latin typeface="ui-sans-serif"/>
                <a:ea typeface="Calibri"/>
                <a:cs typeface="Calibri"/>
              </a:rPr>
              <a:t>Authors: Marco Scutari, Jean-Baptiste Denis</a:t>
            </a:r>
            <a:br>
              <a:rPr lang="en-GB" sz="1400" dirty="0">
                <a:latin typeface="ui-sans-serif"/>
                <a:ea typeface="Calibri"/>
                <a:cs typeface="Calibri"/>
              </a:rPr>
            </a:br>
            <a:r>
              <a:rPr lang="en-GB" sz="1400">
                <a:latin typeface="ui-sans-serif"/>
                <a:ea typeface="Calibri"/>
                <a:cs typeface="Calibri"/>
              </a:rPr>
              <a:t>Publisher: CRC Press, 2021</a:t>
            </a:r>
            <a:br>
              <a:rPr lang="en-GB" sz="1400" dirty="0">
                <a:latin typeface="ui-sans-serif"/>
                <a:ea typeface="Calibri"/>
                <a:cs typeface="Calibri"/>
              </a:rPr>
            </a:br>
            <a:r>
              <a:rPr lang="en-GB" sz="1400">
                <a:latin typeface="ui-sans-serif"/>
                <a:ea typeface="Calibri"/>
                <a:cs typeface="Calibri"/>
              </a:rPr>
              <a:t>Overview: Practical guide to Bayesian networks, which are more advanced probabilistic graphical models relevant to disease diagnosis.</a:t>
            </a:r>
            <a:endParaRPr lang="en-GB" sz="1400" dirty="0">
              <a:latin typeface="ui-sans-serif"/>
              <a:ea typeface="Calibri"/>
              <a:cs typeface="Calibri"/>
            </a:endParaRPr>
          </a:p>
          <a:p>
            <a:endParaRPr lang="en-GB" sz="1400" dirty="0">
              <a:latin typeface="Times New Roman"/>
              <a:ea typeface="Calibri"/>
              <a:cs typeface="Times New Roman"/>
            </a:endParaRPr>
          </a:p>
          <a:p>
            <a:pPr lvl="0"/>
            <a:endParaRPr lang="en-GB" sz="1400"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223</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&lt;TITLE OF THE PROJECT&gt;</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SANKAR GANESH K</cp:lastModifiedBy>
  <cp:revision>109</cp:revision>
  <dcterms:created xsi:type="dcterms:W3CDTF">2025-10-18T08:57:34Z</dcterms:created>
  <dcterms:modified xsi:type="dcterms:W3CDTF">2025-10-28T13:14:53Z</dcterms:modified>
</cp:coreProperties>
</file>