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6" r:id="rId1"/>
  </p:sldMasterIdLst>
  <p:notesMasterIdLst>
    <p:notesMasterId r:id="rId25"/>
  </p:notesMasterIdLst>
  <p:sldIdLst>
    <p:sldId id="256" r:id="rId2"/>
    <p:sldId id="295" r:id="rId3"/>
    <p:sldId id="257" r:id="rId4"/>
    <p:sldId id="258" r:id="rId5"/>
    <p:sldId id="259" r:id="rId6"/>
    <p:sldId id="273" r:id="rId7"/>
    <p:sldId id="299" r:id="rId8"/>
    <p:sldId id="278" r:id="rId9"/>
    <p:sldId id="267" r:id="rId10"/>
    <p:sldId id="296" r:id="rId11"/>
    <p:sldId id="279" r:id="rId12"/>
    <p:sldId id="280" r:id="rId13"/>
    <p:sldId id="298" r:id="rId14"/>
    <p:sldId id="288" r:id="rId15"/>
    <p:sldId id="289" r:id="rId16"/>
    <p:sldId id="290" r:id="rId17"/>
    <p:sldId id="291" r:id="rId18"/>
    <p:sldId id="292" r:id="rId19"/>
    <p:sldId id="293" r:id="rId20"/>
    <p:sldId id="294" r:id="rId21"/>
    <p:sldId id="271" r:id="rId22"/>
    <p:sldId id="274" r:id="rId23"/>
    <p:sldId id="29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560569-286F-4733-AE4A-1CE105D7E2A9}">
          <p14:sldIdLst>
            <p14:sldId id="256"/>
            <p14:sldId id="295"/>
          </p14:sldIdLst>
        </p14:section>
        <p14:section name="Untitled Section" id="{7AAE987A-8DAF-4819-B73C-D81BE4718EF4}">
          <p14:sldIdLst>
            <p14:sldId id="257"/>
          </p14:sldIdLst>
        </p14:section>
        <p14:section name="Untitled Section" id="{33D98F70-53D8-4462-A250-AC2BB5FE4E04}">
          <p14:sldIdLst>
            <p14:sldId id="258"/>
            <p14:sldId id="259"/>
            <p14:sldId id="273"/>
            <p14:sldId id="299"/>
          </p14:sldIdLst>
        </p14:section>
        <p14:section name="Untitled Section" id="{06E5B986-7756-49B7-9691-668479CC0898}">
          <p14:sldIdLst>
            <p14:sldId id="278"/>
            <p14:sldId id="267"/>
            <p14:sldId id="296"/>
            <p14:sldId id="279"/>
            <p14:sldId id="280"/>
            <p14:sldId id="298"/>
            <p14:sldId id="288"/>
            <p14:sldId id="289"/>
            <p14:sldId id="290"/>
            <p14:sldId id="291"/>
            <p14:sldId id="292"/>
            <p14:sldId id="293"/>
            <p14:sldId id="294"/>
            <p14:sldId id="271"/>
            <p14:sldId id="274"/>
            <p14:sldId id="29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37" autoAdjust="0"/>
  </p:normalViewPr>
  <p:slideViewPr>
    <p:cSldViewPr snapToGrid="0" showGuides="1">
      <p:cViewPr varScale="1">
        <p:scale>
          <a:sx n="78" d="100"/>
          <a:sy n="78" d="100"/>
        </p:scale>
        <p:origin x="87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51C71-A9A5-4FC5-ACE7-4FB1F136E8CD}" type="datetimeFigureOut">
              <a:rPr lang="en-IN" smtClean="0"/>
              <a:t>30-05-2025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2F755-1DF5-4369-9695-5DF9FDD19E0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9EAE-F111-E536-ED2C-281B5D6AFE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DF9D74-BE9B-0AD8-4895-F360EEA86B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BCD51F-CA7C-F60B-0FD1-0D50703EBAA9}"/>
              </a:ext>
            </a:extLst>
          </p:cNvPr>
          <p:cNvSpPr>
            <a:spLocks noGrp="1"/>
          </p:cNvSpPr>
          <p:nvPr>
            <p:ph type="dt" sz="half" idx="10"/>
          </p:nvPr>
        </p:nvSpPr>
        <p:spPr/>
        <p:txBody>
          <a:bodyPr/>
          <a:lstStyle/>
          <a:p>
            <a:fld id="{B61BEF0D-F0BB-DE4B-95CE-6DB70DBA9567}" type="datetimeFigureOut">
              <a:rPr lang="en-US" smtClean="0"/>
              <a:t>5/30/2025</a:t>
            </a:fld>
            <a:endParaRPr lang="en-US" dirty="0"/>
          </a:p>
        </p:txBody>
      </p:sp>
      <p:sp>
        <p:nvSpPr>
          <p:cNvPr id="5" name="Footer Placeholder 4">
            <a:extLst>
              <a:ext uri="{FF2B5EF4-FFF2-40B4-BE49-F238E27FC236}">
                <a16:creationId xmlns:a16="http://schemas.microsoft.com/office/drawing/2014/main" id="{8D14C987-32BF-F57E-8B79-B7C0050565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5C0FB1-71DA-493E-8480-E28A3B1799FF}"/>
              </a:ext>
            </a:extLst>
          </p:cNvPr>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9829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D1F1-C136-0593-E775-0A8B84E139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07240B-36EB-908D-4B20-49783CA904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7E4F74-8DAB-E6B5-5F0A-E8E918728C57}"/>
              </a:ext>
            </a:extLst>
          </p:cNvPr>
          <p:cNvSpPr>
            <a:spLocks noGrp="1"/>
          </p:cNvSpPr>
          <p:nvPr>
            <p:ph type="dt" sz="half" idx="10"/>
          </p:nvPr>
        </p:nvSpPr>
        <p:spPr/>
        <p:txBody>
          <a:bodyPr/>
          <a:lstStyle/>
          <a:p>
            <a:fld id="{B61BEF0D-F0BB-DE4B-95CE-6DB70DBA9567}" type="datetimeFigureOut">
              <a:rPr lang="en-US" smtClean="0"/>
              <a:t>5/30/2025</a:t>
            </a:fld>
            <a:endParaRPr lang="en-US" dirty="0"/>
          </a:p>
        </p:txBody>
      </p:sp>
      <p:sp>
        <p:nvSpPr>
          <p:cNvPr id="5" name="Footer Placeholder 4">
            <a:extLst>
              <a:ext uri="{FF2B5EF4-FFF2-40B4-BE49-F238E27FC236}">
                <a16:creationId xmlns:a16="http://schemas.microsoft.com/office/drawing/2014/main" id="{9F001F40-84BF-D949-95C1-D6DB2959D5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13E79F-8366-B283-4B1F-472B79F68391}"/>
              </a:ext>
            </a:extLst>
          </p:cNvPr>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80730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52C46A-A23D-4170-355D-62C623A67E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FC0849-3A3B-0800-914A-F51E2642CA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5B8FF4-4CA9-BEFA-952C-FD924FA3564F}"/>
              </a:ext>
            </a:extLst>
          </p:cNvPr>
          <p:cNvSpPr>
            <a:spLocks noGrp="1"/>
          </p:cNvSpPr>
          <p:nvPr>
            <p:ph type="dt" sz="half" idx="10"/>
          </p:nvPr>
        </p:nvSpPr>
        <p:spPr/>
        <p:txBody>
          <a:bodyPr/>
          <a:lstStyle/>
          <a:p>
            <a:fld id="{B61BEF0D-F0BB-DE4B-95CE-6DB70DBA9567}" type="datetimeFigureOut">
              <a:rPr lang="en-US" smtClean="0"/>
              <a:t>5/30/2025</a:t>
            </a:fld>
            <a:endParaRPr lang="en-US" dirty="0"/>
          </a:p>
        </p:txBody>
      </p:sp>
      <p:sp>
        <p:nvSpPr>
          <p:cNvPr id="5" name="Footer Placeholder 4">
            <a:extLst>
              <a:ext uri="{FF2B5EF4-FFF2-40B4-BE49-F238E27FC236}">
                <a16:creationId xmlns:a16="http://schemas.microsoft.com/office/drawing/2014/main" id="{28AAA606-5A46-2B4F-62AF-A6A73AE375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0990FF-2CC0-AE05-B7FC-BDE395D79D8B}"/>
              </a:ext>
            </a:extLst>
          </p:cNvPr>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83096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D42F-DC43-A52A-7986-6D14E051A5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962FEB-D30E-97A7-D4FA-C9077EEED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D2A9D0-CAB7-481F-6136-7A26179DFDDB}"/>
              </a:ext>
            </a:extLst>
          </p:cNvPr>
          <p:cNvSpPr>
            <a:spLocks noGrp="1"/>
          </p:cNvSpPr>
          <p:nvPr>
            <p:ph type="dt" sz="half" idx="10"/>
          </p:nvPr>
        </p:nvSpPr>
        <p:spPr/>
        <p:txBody>
          <a:bodyPr/>
          <a:lstStyle/>
          <a:p>
            <a:fld id="{B61BEF0D-F0BB-DE4B-95CE-6DB70DBA9567}" type="datetimeFigureOut">
              <a:rPr lang="en-US" smtClean="0"/>
              <a:t>5/30/2025</a:t>
            </a:fld>
            <a:endParaRPr lang="en-US" dirty="0"/>
          </a:p>
        </p:txBody>
      </p:sp>
      <p:sp>
        <p:nvSpPr>
          <p:cNvPr id="5" name="Footer Placeholder 4">
            <a:extLst>
              <a:ext uri="{FF2B5EF4-FFF2-40B4-BE49-F238E27FC236}">
                <a16:creationId xmlns:a16="http://schemas.microsoft.com/office/drawing/2014/main" id="{90DB94DF-D281-8935-9C67-ED33ED776E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333D7D-D2C2-A4E9-AF1A-A54605639C02}"/>
              </a:ext>
            </a:extLst>
          </p:cNvPr>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86403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AE075-A38F-5C95-AB65-CA73F1028D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BE735E-CE4C-B793-6782-FB451F8EB9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0F360C-55E2-2C77-805E-108EF0671AC6}"/>
              </a:ext>
            </a:extLst>
          </p:cNvPr>
          <p:cNvSpPr>
            <a:spLocks noGrp="1"/>
          </p:cNvSpPr>
          <p:nvPr>
            <p:ph type="dt" sz="half" idx="10"/>
          </p:nvPr>
        </p:nvSpPr>
        <p:spPr/>
        <p:txBody>
          <a:bodyPr/>
          <a:lstStyle/>
          <a:p>
            <a:fld id="{B61BEF0D-F0BB-DE4B-95CE-6DB70DBA9567}" type="datetimeFigureOut">
              <a:rPr lang="en-US" smtClean="0"/>
              <a:t>5/30/2025</a:t>
            </a:fld>
            <a:endParaRPr lang="en-US" dirty="0"/>
          </a:p>
        </p:txBody>
      </p:sp>
      <p:sp>
        <p:nvSpPr>
          <p:cNvPr id="5" name="Footer Placeholder 4">
            <a:extLst>
              <a:ext uri="{FF2B5EF4-FFF2-40B4-BE49-F238E27FC236}">
                <a16:creationId xmlns:a16="http://schemas.microsoft.com/office/drawing/2014/main" id="{68E98C45-158C-B61A-58F7-401D6D257C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8E3ECB-DDA2-2D5A-322E-C38AAA6E42CE}"/>
              </a:ext>
            </a:extLst>
          </p:cNvPr>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345704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5AB4-E78D-3850-B009-CB0C5A8FF0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D66088-D878-0838-F6EE-39BB97887E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326DFF-29B4-EED1-50ED-31D9A0CBB8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2FA959-36E5-AC75-0B11-3A2BB5137B68}"/>
              </a:ext>
            </a:extLst>
          </p:cNvPr>
          <p:cNvSpPr>
            <a:spLocks noGrp="1"/>
          </p:cNvSpPr>
          <p:nvPr>
            <p:ph type="dt" sz="half" idx="10"/>
          </p:nvPr>
        </p:nvSpPr>
        <p:spPr/>
        <p:txBody>
          <a:bodyPr/>
          <a:lstStyle/>
          <a:p>
            <a:fld id="{B61BEF0D-F0BB-DE4B-95CE-6DB70DBA9567}" type="datetimeFigureOut">
              <a:rPr lang="en-US" smtClean="0"/>
              <a:t>5/30/2025</a:t>
            </a:fld>
            <a:endParaRPr lang="en-US" dirty="0"/>
          </a:p>
        </p:txBody>
      </p:sp>
      <p:sp>
        <p:nvSpPr>
          <p:cNvPr id="6" name="Footer Placeholder 5">
            <a:extLst>
              <a:ext uri="{FF2B5EF4-FFF2-40B4-BE49-F238E27FC236}">
                <a16:creationId xmlns:a16="http://schemas.microsoft.com/office/drawing/2014/main" id="{FFAA3F48-309B-D9F9-7E69-A5A6D79AD5C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C0D9526-A013-DAD3-1CCB-6089389203C4}"/>
              </a:ext>
            </a:extLst>
          </p:cNvPr>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98377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FE2F-AFAD-4907-AF55-3C91DA864E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11C4AA-ADD3-D4EB-78B9-F61E529FB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90C84-EED5-4A94-C2CE-27B7AD27C7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FAA2D2-4E1F-5738-D4BC-6FEAB1BBCF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E6C6D5-D355-1996-D584-CCD83C5715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71A2F8-79B1-2758-9A1F-38BC15E5389C}"/>
              </a:ext>
            </a:extLst>
          </p:cNvPr>
          <p:cNvSpPr>
            <a:spLocks noGrp="1"/>
          </p:cNvSpPr>
          <p:nvPr>
            <p:ph type="dt" sz="half" idx="10"/>
          </p:nvPr>
        </p:nvSpPr>
        <p:spPr/>
        <p:txBody>
          <a:bodyPr/>
          <a:lstStyle/>
          <a:p>
            <a:fld id="{B61BEF0D-F0BB-DE4B-95CE-6DB70DBA9567}" type="datetimeFigureOut">
              <a:rPr lang="en-US" smtClean="0"/>
              <a:t>5/30/2025</a:t>
            </a:fld>
            <a:endParaRPr lang="en-US" dirty="0"/>
          </a:p>
        </p:txBody>
      </p:sp>
      <p:sp>
        <p:nvSpPr>
          <p:cNvPr id="8" name="Footer Placeholder 7">
            <a:extLst>
              <a:ext uri="{FF2B5EF4-FFF2-40B4-BE49-F238E27FC236}">
                <a16:creationId xmlns:a16="http://schemas.microsoft.com/office/drawing/2014/main" id="{3E4DA686-2439-1E62-EDCA-7759BF4FC5C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7ED8236-4E19-7A6A-917A-075648BD37A6}"/>
              </a:ext>
            </a:extLst>
          </p:cNvPr>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92037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705E-EEF1-08A8-6E6F-5D60AF0B54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BA6A1B-B1F0-187C-644F-A2E33B109C67}"/>
              </a:ext>
            </a:extLst>
          </p:cNvPr>
          <p:cNvSpPr>
            <a:spLocks noGrp="1"/>
          </p:cNvSpPr>
          <p:nvPr>
            <p:ph type="dt" sz="half" idx="10"/>
          </p:nvPr>
        </p:nvSpPr>
        <p:spPr/>
        <p:txBody>
          <a:bodyPr/>
          <a:lstStyle/>
          <a:p>
            <a:fld id="{B61BEF0D-F0BB-DE4B-95CE-6DB70DBA9567}" type="datetimeFigureOut">
              <a:rPr lang="en-US" smtClean="0"/>
              <a:t>5/30/2025</a:t>
            </a:fld>
            <a:endParaRPr lang="en-US" dirty="0"/>
          </a:p>
        </p:txBody>
      </p:sp>
      <p:sp>
        <p:nvSpPr>
          <p:cNvPr id="4" name="Footer Placeholder 3">
            <a:extLst>
              <a:ext uri="{FF2B5EF4-FFF2-40B4-BE49-F238E27FC236}">
                <a16:creationId xmlns:a16="http://schemas.microsoft.com/office/drawing/2014/main" id="{36B1D234-4131-FE8D-8E6A-0BF94ACF2C1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8802227-04F2-8A0D-768F-B3BD0B26394B}"/>
              </a:ext>
            </a:extLst>
          </p:cNvPr>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12913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035ABE-AF78-F34D-6856-FC491894A32D}"/>
              </a:ext>
            </a:extLst>
          </p:cNvPr>
          <p:cNvSpPr>
            <a:spLocks noGrp="1"/>
          </p:cNvSpPr>
          <p:nvPr>
            <p:ph type="dt" sz="half" idx="10"/>
          </p:nvPr>
        </p:nvSpPr>
        <p:spPr/>
        <p:txBody>
          <a:bodyPr/>
          <a:lstStyle/>
          <a:p>
            <a:fld id="{B61BEF0D-F0BB-DE4B-95CE-6DB70DBA9567}" type="datetimeFigureOut">
              <a:rPr lang="en-US" smtClean="0"/>
              <a:t>5/30/2025</a:t>
            </a:fld>
            <a:endParaRPr lang="en-US" dirty="0"/>
          </a:p>
        </p:txBody>
      </p:sp>
      <p:sp>
        <p:nvSpPr>
          <p:cNvPr id="3" name="Footer Placeholder 2">
            <a:extLst>
              <a:ext uri="{FF2B5EF4-FFF2-40B4-BE49-F238E27FC236}">
                <a16:creationId xmlns:a16="http://schemas.microsoft.com/office/drawing/2014/main" id="{99D24484-6A70-69E2-39FE-E9926C84C0E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5CA64D1-292F-7955-D5B2-CEB9989EB3F3}"/>
              </a:ext>
            </a:extLst>
          </p:cNvPr>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19004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0C84-152E-2EA9-1620-A8734E2E0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8876A9-AB8C-3C0A-8E68-AA7AE8126E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236A8D-425D-AC73-AAC7-4E08F8EB7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38D17-E5EA-B208-A8EC-7FA50A2ED84D}"/>
              </a:ext>
            </a:extLst>
          </p:cNvPr>
          <p:cNvSpPr>
            <a:spLocks noGrp="1"/>
          </p:cNvSpPr>
          <p:nvPr>
            <p:ph type="dt" sz="half" idx="10"/>
          </p:nvPr>
        </p:nvSpPr>
        <p:spPr/>
        <p:txBody>
          <a:bodyPr/>
          <a:lstStyle/>
          <a:p>
            <a:fld id="{B61BEF0D-F0BB-DE4B-95CE-6DB70DBA9567}" type="datetimeFigureOut">
              <a:rPr lang="en-US" smtClean="0"/>
              <a:t>5/30/2025</a:t>
            </a:fld>
            <a:endParaRPr lang="en-US" dirty="0"/>
          </a:p>
        </p:txBody>
      </p:sp>
      <p:sp>
        <p:nvSpPr>
          <p:cNvPr id="6" name="Footer Placeholder 5">
            <a:extLst>
              <a:ext uri="{FF2B5EF4-FFF2-40B4-BE49-F238E27FC236}">
                <a16:creationId xmlns:a16="http://schemas.microsoft.com/office/drawing/2014/main" id="{39E20626-5D37-F125-08B1-F6C0949B92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00C123-A2BF-CFF7-F223-F767F1B2FA59}"/>
              </a:ext>
            </a:extLst>
          </p:cNvPr>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97734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7A3F-F33F-9F17-FCA5-9D46EA03E5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D98665-A96D-B2D9-8593-2D83132033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4F3158-008D-7601-1548-C5F068CF5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9771D-7A7A-FAE9-5044-A57FFB1CB5AE}"/>
              </a:ext>
            </a:extLst>
          </p:cNvPr>
          <p:cNvSpPr>
            <a:spLocks noGrp="1"/>
          </p:cNvSpPr>
          <p:nvPr>
            <p:ph type="dt" sz="half" idx="10"/>
          </p:nvPr>
        </p:nvSpPr>
        <p:spPr/>
        <p:txBody>
          <a:bodyPr/>
          <a:lstStyle/>
          <a:p>
            <a:fld id="{B61BEF0D-F0BB-DE4B-95CE-6DB70DBA9567}" type="datetimeFigureOut">
              <a:rPr lang="en-US" smtClean="0"/>
              <a:t>5/30/2025</a:t>
            </a:fld>
            <a:endParaRPr lang="en-US" dirty="0"/>
          </a:p>
        </p:txBody>
      </p:sp>
      <p:sp>
        <p:nvSpPr>
          <p:cNvPr id="6" name="Footer Placeholder 5">
            <a:extLst>
              <a:ext uri="{FF2B5EF4-FFF2-40B4-BE49-F238E27FC236}">
                <a16:creationId xmlns:a16="http://schemas.microsoft.com/office/drawing/2014/main" id="{E4FB29BC-9806-84C2-487C-68CF1172DB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BF17FCE-8178-A9B6-3552-D3884A27060D}"/>
              </a:ext>
            </a:extLst>
          </p:cNvPr>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26905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C95496-6D18-52D4-13FC-0FF6E56EBD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80DB66-AA07-A511-7550-AD0467AB5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7612D5-DEBF-80AF-CAA8-38D16A4FF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t>5/30/2025</a:t>
            </a:fld>
            <a:endParaRPr lang="en-US" dirty="0"/>
          </a:p>
        </p:txBody>
      </p:sp>
      <p:sp>
        <p:nvSpPr>
          <p:cNvPr id="5" name="Footer Placeholder 4">
            <a:extLst>
              <a:ext uri="{FF2B5EF4-FFF2-40B4-BE49-F238E27FC236}">
                <a16:creationId xmlns:a16="http://schemas.microsoft.com/office/drawing/2014/main" id="{BB2AC866-D77B-ACB3-2045-BEBBF6E86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51F3CE7-C49C-250B-6EFC-FF1A0C45D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198999491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87337" y="-366125"/>
            <a:ext cx="11617325" cy="3368676"/>
          </a:xfrm>
        </p:spPr>
        <p:txBody>
          <a:bodyPr>
            <a:noAutofit/>
          </a:bodyPr>
          <a:lstStyle/>
          <a:p>
            <a:pPr algn="ct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solidFill>
                  <a:srgbClr val="9900CC"/>
                </a:solidFill>
                <a:latin typeface="Times New Roman" panose="02020603050405020304" pitchFamily="18" charset="0"/>
                <a:cs typeface="Times New Roman" panose="02020603050405020304" pitchFamily="18" charset="0"/>
              </a:rPr>
              <a:t>ERODE SENGUNTHAR ENGINEERING </a:t>
            </a:r>
            <a:br>
              <a:rPr lang="en-US" sz="2400" b="1" dirty="0">
                <a:solidFill>
                  <a:srgbClr val="9900CC"/>
                </a:solidFill>
                <a:latin typeface="Times New Roman" panose="02020603050405020304" pitchFamily="18" charset="0"/>
                <a:cs typeface="Times New Roman" panose="02020603050405020304" pitchFamily="18" charset="0"/>
              </a:rPr>
            </a:br>
            <a:r>
              <a:rPr lang="en-US" sz="2400" b="1" dirty="0">
                <a:solidFill>
                  <a:srgbClr val="9900CC"/>
                </a:solidFill>
                <a:latin typeface="Times New Roman" panose="02020603050405020304" pitchFamily="18" charset="0"/>
                <a:cs typeface="Times New Roman" panose="02020603050405020304" pitchFamily="18" charset="0"/>
              </a:rPr>
              <a:t>COLLEGE</a:t>
            </a:r>
            <a:br>
              <a:rPr lang="en-US" sz="2800" b="1" dirty="0">
                <a:solidFill>
                  <a:srgbClr val="9900CC"/>
                </a:solidFill>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a:solidFill>
                  <a:schemeClr val="accent4"/>
                </a:solidFill>
                <a:latin typeface="Times New Roman" panose="02020603050405020304" pitchFamily="18" charset="0"/>
                <a:cs typeface="Times New Roman" panose="02020603050405020304" pitchFamily="18" charset="0"/>
              </a:rPr>
              <a:t>(</a:t>
            </a:r>
            <a:r>
              <a:rPr lang="en-US" sz="1600" b="1" dirty="0">
                <a:solidFill>
                  <a:schemeClr val="accent4"/>
                </a:solidFill>
                <a:latin typeface="Times New Roman" panose="02020603050405020304" pitchFamily="18" charset="0"/>
                <a:cs typeface="Times New Roman" panose="02020603050405020304" pitchFamily="18" charset="0"/>
              </a:rPr>
              <a:t>An Autonomous Institution</a:t>
            </a:r>
            <a:r>
              <a:rPr lang="en-US" sz="1600" dirty="0">
                <a:solidFill>
                  <a:schemeClr val="accent4"/>
                </a:solidFill>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Approved by AICTE ,New Delhi ,Permanently Affiliated to Anna University-Chennai, </a:t>
            </a: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Accredited by National Board of Accreditation (NBA), New Delhi &amp;</a:t>
            </a: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National Assessment and Accreditation Council(NAAC),Bangalore with ‘A’ Grade</a:t>
            </a:r>
            <a:br>
              <a:rPr lang="en-US" sz="1300" dirty="0">
                <a:latin typeface="Times New Roman" panose="02020603050405020304" pitchFamily="18" charset="0"/>
                <a:cs typeface="Times New Roman" panose="02020603050405020304" pitchFamily="18" charset="0"/>
              </a:rPr>
            </a:br>
            <a:r>
              <a:rPr lang="en-US" sz="1600" dirty="0"/>
              <a:t> </a:t>
            </a:r>
            <a:r>
              <a:rPr lang="en-US" sz="1500" b="1" dirty="0">
                <a:solidFill>
                  <a:srgbClr val="CC3300"/>
                </a:solidFill>
                <a:latin typeface="Times New Roman" panose="02020603050405020304" pitchFamily="18" charset="0"/>
                <a:cs typeface="Times New Roman" panose="02020603050405020304" pitchFamily="18" charset="0"/>
              </a:rPr>
              <a:t>PERUNDURAI-638 057,TAMILNADU,INDIA. </a:t>
            </a:r>
            <a:br>
              <a:rPr lang="en-US" sz="16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1942325" y="2537644"/>
            <a:ext cx="8274050" cy="1301750"/>
          </a:xfrm>
        </p:spPr>
        <p:txBody>
          <a:bodyPr>
            <a:noAutofit/>
          </a:bodyPr>
          <a:lstStyle/>
          <a:p>
            <a:pPr marL="0" indent="0" algn="ctr">
              <a:lnSpc>
                <a:spcPct val="150000"/>
              </a:lnSpc>
              <a:buNone/>
            </a:pPr>
            <a:r>
              <a:rPr lang="en-IN" sz="2000" b="1" u="sng" dirty="0">
                <a:latin typeface="Times New Roman" panose="02020603050405020304" pitchFamily="18" charset="0"/>
                <a:cs typeface="Times New Roman" panose="02020603050405020304" pitchFamily="18" charset="0"/>
              </a:rPr>
              <a:t>DEPARTMENT OF COMPUTER SCIENCE AND ENGINEERING</a:t>
            </a:r>
          </a:p>
          <a:p>
            <a:pPr marL="0" indent="0" algn="ctr">
              <a:lnSpc>
                <a:spcPct val="150000"/>
              </a:lnSpc>
              <a:buNone/>
            </a:pPr>
            <a:r>
              <a:rPr lang="en-IN" sz="2000" b="1" u="sng" dirty="0">
                <a:latin typeface="Times New Roman" panose="02020603050405020304" pitchFamily="18" charset="0"/>
                <a:cs typeface="Times New Roman" panose="02020603050405020304" pitchFamily="18" charset="0"/>
              </a:rPr>
              <a:t>TITLE</a:t>
            </a:r>
            <a:r>
              <a:rPr lang="en-IN" sz="2000" b="1" dirty="0">
                <a:latin typeface="Times New Roman" panose="02020603050405020304" pitchFamily="18" charset="0"/>
                <a:cs typeface="Times New Roman" panose="02020603050405020304" pitchFamily="18" charset="0"/>
              </a:rPr>
              <a:t>: SERVERLESS FILE SHARING PLATFORM USING AWS</a:t>
            </a:r>
          </a:p>
          <a:p>
            <a:pPr marL="0" indent="0" algn="ctr">
              <a:lnSpc>
                <a:spcPct val="150000"/>
              </a:lnSpc>
              <a:buNone/>
            </a:pPr>
            <a:r>
              <a:rPr lang="en-IN" sz="2000" b="1" dirty="0">
                <a:latin typeface="Times New Roman" panose="02020603050405020304" pitchFamily="18" charset="0"/>
                <a:cs typeface="Times New Roman" panose="02020603050405020304" pitchFamily="18" charset="0"/>
              </a:rPr>
              <a:t>BATCH NO : 16</a:t>
            </a:r>
          </a:p>
          <a:p>
            <a:pPr marL="0" indent="0" algn="ctr">
              <a:lnSpc>
                <a:spcPct val="150000"/>
              </a:lnSpc>
              <a:buNone/>
            </a:pPr>
            <a:r>
              <a:rPr lang="en-IN" sz="2000" b="1" dirty="0">
                <a:latin typeface="Times New Roman" panose="02020603050405020304" pitchFamily="18" charset="0"/>
                <a:cs typeface="Times New Roman" panose="02020603050405020304" pitchFamily="18" charset="0"/>
              </a:rPr>
              <a:t>MODAL REVIEW</a:t>
            </a:r>
          </a:p>
        </p:txBody>
      </p:sp>
      <p:pic>
        <p:nvPicPr>
          <p:cNvPr id="1031" name="Picture 7" descr="C:\Users\Asus\Downloads\Picture1-removebg-preview.png"/>
          <p:cNvPicPr>
            <a:picLocks noChangeAspect="1" noChangeArrowheads="1"/>
          </p:cNvPicPr>
          <p:nvPr/>
        </p:nvPicPr>
        <p:blipFill>
          <a:blip r:embed="rId2"/>
          <a:srcRect/>
          <a:stretch>
            <a:fillRect/>
          </a:stretch>
        </p:blipFill>
        <p:spPr bwMode="auto">
          <a:xfrm>
            <a:off x="9736549" y="306822"/>
            <a:ext cx="1667577" cy="1771801"/>
          </a:xfrm>
          <a:prstGeom prst="rect">
            <a:avLst/>
          </a:prstGeom>
          <a:noFill/>
        </p:spPr>
      </p:pic>
      <p:pic>
        <p:nvPicPr>
          <p:cNvPr id="1032" name="Picture 8" descr="C:\Users\Asus\Downloads\logo-removebg-preview.png"/>
          <p:cNvPicPr>
            <a:picLocks noChangeAspect="1" noChangeArrowheads="1"/>
          </p:cNvPicPr>
          <p:nvPr/>
        </p:nvPicPr>
        <p:blipFill>
          <a:blip r:embed="rId3"/>
          <a:srcRect/>
          <a:stretch>
            <a:fillRect/>
          </a:stretch>
        </p:blipFill>
        <p:spPr bwMode="auto">
          <a:xfrm>
            <a:off x="970957" y="176839"/>
            <a:ext cx="1667600" cy="1539323"/>
          </a:xfrm>
          <a:prstGeom prst="rect">
            <a:avLst/>
          </a:prstGeom>
          <a:noFill/>
        </p:spPr>
      </p:pic>
      <p:sp>
        <p:nvSpPr>
          <p:cNvPr id="4" name="TextBox 3"/>
          <p:cNvSpPr txBox="1"/>
          <p:nvPr/>
        </p:nvSpPr>
        <p:spPr>
          <a:xfrm>
            <a:off x="8320734" y="5125783"/>
            <a:ext cx="3791283" cy="1200329"/>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TEAM MEMBERS:</a:t>
            </a:r>
          </a:p>
          <a:p>
            <a:r>
              <a:rPr lang="en-US" b="1" dirty="0">
                <a:latin typeface="Times New Roman" panose="02020603050405020304" pitchFamily="18" charset="0"/>
                <a:cs typeface="Times New Roman" panose="02020603050405020304" pitchFamily="18" charset="0"/>
              </a:rPr>
              <a:t>MARISELVAM M(ES22CS68)</a:t>
            </a:r>
          </a:p>
          <a:p>
            <a:r>
              <a:rPr lang="en-US" b="1" dirty="0">
                <a:latin typeface="Times New Roman" panose="02020603050405020304" pitchFamily="18" charset="0"/>
                <a:cs typeface="Times New Roman" panose="02020603050405020304" pitchFamily="18" charset="0"/>
              </a:rPr>
              <a:t>MOHAMED IRFAN M(ES22CS71)</a:t>
            </a:r>
          </a:p>
          <a:p>
            <a:r>
              <a:rPr lang="en-US" b="1" dirty="0">
                <a:latin typeface="Times New Roman" panose="02020603050405020304" pitchFamily="18" charset="0"/>
                <a:cs typeface="Times New Roman" panose="02020603050405020304" pitchFamily="18" charset="0"/>
              </a:rPr>
              <a:t>VISHNU V(ES22CS124)</a:t>
            </a:r>
            <a:endParaRPr lang="en-IN"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77357" y="5372005"/>
            <a:ext cx="4583864" cy="707886"/>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GUIDED BY:</a:t>
            </a:r>
          </a:p>
          <a:p>
            <a:r>
              <a:rPr lang="en-US" sz="2000" b="1" dirty="0">
                <a:latin typeface="Times New Roman" panose="02020603050405020304" pitchFamily="18" charset="0"/>
                <a:cs typeface="Times New Roman" panose="02020603050405020304" pitchFamily="18" charset="0"/>
              </a:rPr>
              <a:t>V.THIRUMURUGAN (AP/CSE)</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66684" y="343720"/>
            <a:ext cx="9458632" cy="646331"/>
          </a:xfrm>
          <a:prstGeom prst="rect">
            <a:avLst/>
          </a:prstGeom>
          <a:noFill/>
        </p:spPr>
        <p:txBody>
          <a:bodyPr wrap="square" rtlCol="0" anchor="t">
            <a:spAutoFit/>
          </a:bodyPr>
          <a:lstStyle/>
          <a:p>
            <a:r>
              <a:rPr lang="en-IN" sz="3600" b="1" u="sng" dirty="0">
                <a:latin typeface="Times New Roman" panose="02020603050405020304" pitchFamily="18" charset="0"/>
                <a:cs typeface="Times New Roman" panose="02020603050405020304" pitchFamily="18" charset="0"/>
                <a:sym typeface="+mn-ea"/>
              </a:rPr>
              <a:t>SERVERLESS FILE SHARING PLATFORM</a:t>
            </a:r>
            <a:endParaRPr lang="en-US" altLang="en-US" sz="3300" b="1" u="sng"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3154045" y="4930140"/>
            <a:ext cx="6096000" cy="521970"/>
          </a:xfrm>
          <a:prstGeom prst="rect">
            <a:avLst/>
          </a:prstGeom>
          <a:noFill/>
        </p:spPr>
        <p:txBody>
          <a:bodyPr wrap="square" rtlCol="0" anchor="t">
            <a:spAutoFit/>
          </a:bodyPr>
          <a:lstStyle/>
          <a:p>
            <a:endParaRPr lang="en-IN" altLang="en-US" sz="2800" b="1" dirty="0">
              <a:latin typeface="Times New Roman" panose="02020603050405020304" pitchFamily="18" charset="0"/>
              <a:cs typeface="Times New Roman" panose="02020603050405020304" pitchFamily="18" charset="0"/>
              <a:sym typeface="+mn-ea"/>
            </a:endParaRPr>
          </a:p>
        </p:txBody>
      </p:sp>
      <p:sp>
        <p:nvSpPr>
          <p:cNvPr id="9" name="Text Box 8"/>
          <p:cNvSpPr txBox="1"/>
          <p:nvPr/>
        </p:nvSpPr>
        <p:spPr>
          <a:xfrm>
            <a:off x="3154045" y="5441950"/>
            <a:ext cx="6096000" cy="521970"/>
          </a:xfrm>
          <a:prstGeom prst="rect">
            <a:avLst/>
          </a:prstGeom>
          <a:noFill/>
        </p:spPr>
        <p:txBody>
          <a:bodyPr wrap="square" rtlCol="0" anchor="t">
            <a:spAutoFit/>
          </a:bodyPr>
          <a:lstStyle/>
          <a:p>
            <a:endParaRPr lang="en-US" altLang="en-US" sz="2800" b="1" dirty="0">
              <a:latin typeface="Times New Roman" panose="02020603050405020304" pitchFamily="18" charset="0"/>
              <a:cs typeface="Times New Roman" panose="02020603050405020304" pitchFamily="18" charset="0"/>
              <a:sym typeface="+mn-ea"/>
            </a:endParaRPr>
          </a:p>
        </p:txBody>
      </p:sp>
      <p:sp>
        <p:nvSpPr>
          <p:cNvPr id="10" name="Text Box 9"/>
          <p:cNvSpPr txBox="1"/>
          <p:nvPr/>
        </p:nvSpPr>
        <p:spPr>
          <a:xfrm>
            <a:off x="2400914" y="2171214"/>
            <a:ext cx="6096000" cy="3065145"/>
          </a:xfrm>
          <a:prstGeom prst="rect">
            <a:avLst/>
          </a:prstGeom>
          <a:noFill/>
        </p:spPr>
        <p:txBody>
          <a:bodyPr wrap="square" rtlCol="0" anchor="t">
            <a:noAutofit/>
          </a:bodyPr>
          <a:lstStyle/>
          <a:p>
            <a:pPr marL="342900" indent="-342900" algn="just">
              <a:lnSpc>
                <a:spcPct val="170000"/>
              </a:lnSpc>
              <a:buFont typeface="Wingdings" panose="05000000000000000000" charset="0"/>
              <a:buChar char="Ø"/>
            </a:pPr>
            <a:r>
              <a:rPr lang="en-US" altLang="en-GB" sz="2000" b="1" dirty="0">
                <a:latin typeface="Times New Roman" panose="02020603050405020304" pitchFamily="18" charset="0"/>
                <a:cs typeface="Times New Roman" panose="02020603050405020304" pitchFamily="18" charset="0"/>
                <a:sym typeface="+mn-ea"/>
              </a:rPr>
              <a:t>Module 1: </a:t>
            </a:r>
            <a:r>
              <a:rPr lang="en-US" altLang="en-GB" sz="2000" dirty="0">
                <a:latin typeface="Times New Roman" panose="02020603050405020304" pitchFamily="18" charset="0"/>
                <a:cs typeface="Times New Roman" panose="02020603050405020304" pitchFamily="18" charset="0"/>
                <a:sym typeface="+mn-ea"/>
              </a:rPr>
              <a:t>User Authentication System</a:t>
            </a:r>
          </a:p>
          <a:p>
            <a:pPr marL="342900" indent="-342900" algn="just">
              <a:lnSpc>
                <a:spcPct val="170000"/>
              </a:lnSpc>
              <a:buFont typeface="Wingdings" panose="05000000000000000000" charset="0"/>
              <a:buChar char="Ø"/>
            </a:pPr>
            <a:r>
              <a:rPr lang="en-US" altLang="en-GB" sz="2000" b="1" dirty="0">
                <a:latin typeface="Times New Roman" panose="02020603050405020304" pitchFamily="18" charset="0"/>
                <a:cs typeface="Times New Roman" panose="02020603050405020304" pitchFamily="18" charset="0"/>
                <a:sym typeface="+mn-ea"/>
              </a:rPr>
              <a:t>Module 2: </a:t>
            </a:r>
            <a:r>
              <a:rPr lang="en-IN" altLang="en-US" sz="2000" dirty="0">
                <a:latin typeface="Times New Roman" panose="02020603050405020304" pitchFamily="18" charset="0"/>
                <a:cs typeface="Times New Roman" panose="02020603050405020304" pitchFamily="18" charset="0"/>
              </a:rPr>
              <a:t>File Management Module</a:t>
            </a:r>
            <a:endParaRPr lang="en-US" altLang="en-GB" sz="2000" dirty="0">
              <a:latin typeface="Times New Roman" panose="02020603050405020304" pitchFamily="18" charset="0"/>
              <a:cs typeface="Times New Roman" panose="02020603050405020304" pitchFamily="18" charset="0"/>
              <a:sym typeface="+mn-ea"/>
            </a:endParaRPr>
          </a:p>
          <a:p>
            <a:pPr marL="342900" indent="-342900" algn="just">
              <a:lnSpc>
                <a:spcPct val="170000"/>
              </a:lnSpc>
              <a:buFont typeface="Wingdings" panose="05000000000000000000" charset="0"/>
              <a:buChar char="Ø"/>
            </a:pPr>
            <a:r>
              <a:rPr lang="en-US" altLang="en-GB" sz="2000" b="1" dirty="0">
                <a:latin typeface="Times New Roman" panose="02020603050405020304" pitchFamily="18" charset="0"/>
                <a:cs typeface="Times New Roman" panose="02020603050405020304" pitchFamily="18" charset="0"/>
                <a:sym typeface="+mn-ea"/>
              </a:rPr>
              <a:t>Module 3: </a:t>
            </a:r>
            <a:r>
              <a:rPr lang="en-US" altLang="en-US" sz="2000" dirty="0">
                <a:latin typeface="Times New Roman" panose="02020603050405020304" pitchFamily="18" charset="0"/>
                <a:cs typeface="Times New Roman" panose="02020603050405020304" pitchFamily="18" charset="0"/>
              </a:rPr>
              <a:t>File Sharing Module</a:t>
            </a:r>
            <a:endParaRPr lang="en-US" altLang="en-GB" sz="2000" dirty="0">
              <a:latin typeface="Times New Roman" panose="02020603050405020304" pitchFamily="18" charset="0"/>
              <a:cs typeface="Times New Roman" panose="02020603050405020304" pitchFamily="18" charset="0"/>
              <a:sym typeface="+mn-ea"/>
            </a:endParaRPr>
          </a:p>
          <a:p>
            <a:pPr marL="342900" indent="-342900" algn="just">
              <a:lnSpc>
                <a:spcPct val="170000"/>
              </a:lnSpc>
              <a:buFont typeface="Wingdings" panose="05000000000000000000" charset="0"/>
              <a:buChar char="Ø"/>
            </a:pPr>
            <a:r>
              <a:rPr lang="en-US" altLang="en-GB" sz="2000" b="1" dirty="0">
                <a:latin typeface="Times New Roman" panose="02020603050405020304" pitchFamily="18" charset="0"/>
                <a:cs typeface="Times New Roman" panose="02020603050405020304" pitchFamily="18" charset="0"/>
                <a:sym typeface="+mn-ea"/>
              </a:rPr>
              <a:t>Module 4:</a:t>
            </a:r>
            <a:r>
              <a:rPr lang="en-US" altLang="en-GB" sz="2000" dirty="0">
                <a:latin typeface="Times New Roman" panose="02020603050405020304" pitchFamily="18" charset="0"/>
                <a:cs typeface="Times New Roman" panose="02020603050405020304" pitchFamily="18" charset="0"/>
                <a:sym typeface="+mn-ea"/>
              </a:rPr>
              <a:t> </a:t>
            </a:r>
            <a:r>
              <a:rPr lang="en-US" altLang="en-US" sz="2000" dirty="0">
                <a:latin typeface="Times New Roman" panose="02020603050405020304" pitchFamily="18" charset="0"/>
                <a:cs typeface="Times New Roman" panose="02020603050405020304" pitchFamily="18" charset="0"/>
              </a:rPr>
              <a:t>Metadata &amp; Search Module</a:t>
            </a:r>
            <a:endParaRPr lang="en-US" altLang="en-GB" sz="2000" dirty="0">
              <a:latin typeface="Times New Roman" panose="02020603050405020304" pitchFamily="18" charset="0"/>
              <a:cs typeface="Times New Roman" panose="02020603050405020304" pitchFamily="18" charset="0"/>
              <a:sym typeface="+mn-ea"/>
            </a:endParaRPr>
          </a:p>
          <a:p>
            <a:pPr marL="342900" indent="-342900" algn="just">
              <a:lnSpc>
                <a:spcPct val="170000"/>
              </a:lnSpc>
              <a:buFont typeface="Wingdings" panose="05000000000000000000" charset="0"/>
              <a:buChar char="Ø"/>
            </a:pPr>
            <a:r>
              <a:rPr lang="en-US" altLang="en-GB" sz="2000" b="1" dirty="0">
                <a:latin typeface="Times New Roman" panose="02020603050405020304" pitchFamily="18" charset="0"/>
                <a:cs typeface="Times New Roman" panose="02020603050405020304" pitchFamily="18" charset="0"/>
                <a:sym typeface="+mn-ea"/>
              </a:rPr>
              <a:t>Module 5: </a:t>
            </a:r>
            <a:r>
              <a:rPr lang="en-US" altLang="en-US" sz="2000" dirty="0">
                <a:latin typeface="Times New Roman" panose="02020603050405020304" pitchFamily="18" charset="0"/>
                <a:cs typeface="Times New Roman" panose="02020603050405020304" pitchFamily="18" charset="0"/>
              </a:rPr>
              <a:t>Notification Module</a:t>
            </a:r>
            <a:endParaRPr lang="en-US" altLang="en-GB" sz="2000" dirty="0">
              <a:latin typeface="Times New Roman" panose="02020603050405020304" pitchFamily="18" charset="0"/>
              <a:cs typeface="Times New Roman" panose="02020603050405020304" pitchFamily="18" charset="0"/>
              <a:sym typeface="+mn-ea"/>
            </a:endParaRPr>
          </a:p>
          <a:p>
            <a:pPr marL="342900" indent="-342900" algn="just">
              <a:lnSpc>
                <a:spcPct val="170000"/>
              </a:lnSpc>
              <a:buFont typeface="Wingdings" panose="05000000000000000000" charset="0"/>
              <a:buChar char="Ø"/>
            </a:pPr>
            <a:r>
              <a:rPr lang="en-US" altLang="en-GB" sz="2000" b="1" dirty="0">
                <a:latin typeface="Times New Roman" panose="02020603050405020304" pitchFamily="18" charset="0"/>
                <a:cs typeface="Times New Roman" panose="02020603050405020304" pitchFamily="18" charset="0"/>
                <a:sym typeface="+mn-ea"/>
              </a:rPr>
              <a:t>Module 6: </a:t>
            </a:r>
            <a:r>
              <a:rPr lang="en-US" altLang="en-US" sz="2000" dirty="0">
                <a:latin typeface="Times New Roman" panose="02020603050405020304" pitchFamily="18" charset="0"/>
                <a:cs typeface="Times New Roman" panose="02020603050405020304" pitchFamily="18" charset="0"/>
              </a:rPr>
              <a:t>Admin &amp; Analytics Module</a:t>
            </a:r>
            <a:endParaRPr lang="en-US" altLang="en-GB" sz="2000" dirty="0">
              <a:latin typeface="Times New Roman" panose="02020603050405020304" pitchFamily="18" charset="0"/>
              <a:cs typeface="Times New Roman" panose="02020603050405020304" pitchFamily="18" charset="0"/>
              <a:sym typeface="+mn-ea"/>
            </a:endParaRPr>
          </a:p>
          <a:p>
            <a:pPr marL="342900" indent="-342900" algn="just">
              <a:lnSpc>
                <a:spcPct val="170000"/>
              </a:lnSpc>
              <a:buFont typeface="Wingdings" panose="05000000000000000000" charset="0"/>
              <a:buChar char="Ø"/>
            </a:pPr>
            <a:endParaRPr lang="en-US" altLang="en-GB" sz="2000" dirty="0">
              <a:latin typeface="Times New Roman" panose="02020603050405020304" pitchFamily="18" charset="0"/>
              <a:cs typeface="Times New Roman" panose="02020603050405020304" pitchFamily="18" charset="0"/>
              <a:sym typeface="+mn-ea"/>
            </a:endParaRPr>
          </a:p>
        </p:txBody>
      </p:sp>
      <p:sp>
        <p:nvSpPr>
          <p:cNvPr id="11" name="Text Box 10"/>
          <p:cNvSpPr txBox="1"/>
          <p:nvPr/>
        </p:nvSpPr>
        <p:spPr>
          <a:xfrm>
            <a:off x="1499666" y="1391645"/>
            <a:ext cx="3115310" cy="583565"/>
          </a:xfrm>
          <a:prstGeom prst="rect">
            <a:avLst/>
          </a:prstGeom>
          <a:noFill/>
        </p:spPr>
        <p:txBody>
          <a:bodyPr wrap="square" rtlCol="0" anchor="t">
            <a:spAutoFit/>
          </a:bodyPr>
          <a:lstStyle/>
          <a:p>
            <a:r>
              <a:rPr lang="en-GB" altLang="en-US" sz="3200" b="1" dirty="0">
                <a:latin typeface="Times New Roman" panose="02020603050405020304" pitchFamily="18" charset="0"/>
                <a:cs typeface="Times New Roman" panose="02020603050405020304" pitchFamily="18" charset="0"/>
                <a:sym typeface="+mn-ea"/>
              </a:rPr>
              <a:t>Modules: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736" y="115976"/>
            <a:ext cx="10018713" cy="670560"/>
          </a:xfrm>
        </p:spPr>
        <p:txBody>
          <a:bodyPr>
            <a:normAutofit fontScale="90000"/>
          </a:bodyPr>
          <a:lstStyle/>
          <a:p>
            <a:r>
              <a:rPr lang="en-IN" sz="4000" b="1" u="sng" dirty="0">
                <a:latin typeface="Times New Roman" panose="02020603050405020304" pitchFamily="18" charset="0"/>
                <a:cs typeface="Times New Roman" panose="02020603050405020304" pitchFamily="18" charset="0"/>
                <a:sym typeface="+mn-ea"/>
              </a:rPr>
              <a:t>SERVERLESS FILE SHARING PLATFORM</a:t>
            </a:r>
            <a:endParaRPr lang="en-US" altLang="en-US" sz="4000" b="1" u="sng" dirty="0">
              <a:latin typeface="Times New Roman" panose="02020603050405020304" pitchFamily="18" charset="0"/>
              <a:cs typeface="Times New Roman" panose="02020603050405020304" pitchFamily="18" charset="0"/>
              <a:sym typeface="+mn-ea"/>
            </a:endParaRPr>
          </a:p>
        </p:txBody>
      </p:sp>
      <p:sp>
        <p:nvSpPr>
          <p:cNvPr id="11" name="TextBox 10">
            <a:extLst>
              <a:ext uri="{FF2B5EF4-FFF2-40B4-BE49-F238E27FC236}">
                <a16:creationId xmlns:a16="http://schemas.microsoft.com/office/drawing/2014/main" id="{A01BA244-79C5-AC85-FF8E-7DF78E04E0B6}"/>
              </a:ext>
            </a:extLst>
          </p:cNvPr>
          <p:cNvSpPr txBox="1"/>
          <p:nvPr/>
        </p:nvSpPr>
        <p:spPr>
          <a:xfrm>
            <a:off x="1335085" y="1293223"/>
            <a:ext cx="5783470" cy="2246769"/>
          </a:xfrm>
          <a:prstGeom prst="rect">
            <a:avLst/>
          </a:prstGeom>
          <a:noFill/>
        </p:spPr>
        <p:txBody>
          <a:bodyPr wrap="square">
            <a:spAutoFit/>
          </a:bodyPr>
          <a:lstStyle/>
          <a:p>
            <a:pPr marL="342900" indent="-342900">
              <a:buFont typeface="Wingdings" panose="05000000000000000000" pitchFamily="2" charset="2"/>
              <a:buChar char="Ø"/>
              <a:defRPr/>
            </a:pPr>
            <a:r>
              <a:rPr lang="en-IN" sz="2000" b="1" dirty="0">
                <a:latin typeface="Times New Roman" panose="02020603050405020304" pitchFamily="18" charset="0"/>
                <a:cs typeface="Times New Roman" panose="02020603050405020304" pitchFamily="18" charset="0"/>
              </a:rPr>
              <a:t>MODULE 1: User Management Module</a:t>
            </a:r>
          </a:p>
          <a:p>
            <a:pPr>
              <a:defRPr/>
            </a:pPr>
            <a:endParaRPr lang="en-IN"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defRPr/>
            </a:pPr>
            <a:r>
              <a:rPr lang="en-IN" sz="2000" b="1" dirty="0">
                <a:latin typeface="Times New Roman" panose="02020603050405020304" pitchFamily="18" charset="0"/>
                <a:cs typeface="Times New Roman" panose="02020603050405020304" pitchFamily="18" charset="0"/>
              </a:rPr>
              <a:t>Objective</a:t>
            </a:r>
            <a:r>
              <a:rPr lang="en-IN" sz="2000" dirty="0">
                <a:latin typeface="Times New Roman" panose="02020603050405020304" pitchFamily="18" charset="0"/>
                <a:cs typeface="Times New Roman" panose="02020603050405020304" pitchFamily="18" charset="0"/>
              </a:rPr>
              <a:t>: Handle user registration, login, and role-based access</a:t>
            </a:r>
          </a:p>
          <a:p>
            <a:pPr>
              <a:buFont typeface="Arial" panose="020B0604020202020204" pitchFamily="34" charset="0"/>
              <a:buChar char="•"/>
              <a:defRPr/>
            </a:pPr>
            <a:r>
              <a:rPr lang="en-IN" sz="2000" b="1" dirty="0">
                <a:latin typeface="Times New Roman" panose="02020603050405020304" pitchFamily="18" charset="0"/>
                <a:cs typeface="Times New Roman" panose="02020603050405020304" pitchFamily="18" charset="0"/>
              </a:rPr>
              <a:t>Features</a:t>
            </a:r>
            <a:r>
              <a:rPr lang="en-IN"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defRPr/>
            </a:pPr>
            <a:r>
              <a:rPr lang="en-IN" sz="2000" dirty="0">
                <a:latin typeface="Times New Roman" panose="02020603050405020304" pitchFamily="18" charset="0"/>
                <a:cs typeface="Times New Roman" panose="02020603050405020304" pitchFamily="18" charset="0"/>
              </a:rPr>
              <a:t>Sign up/login using Cognito</a:t>
            </a:r>
          </a:p>
          <a:p>
            <a:pPr marL="742950" lvl="1" indent="-285750">
              <a:buFont typeface="Arial" panose="020B0604020202020204" pitchFamily="34" charset="0"/>
              <a:buChar char="•"/>
              <a:defRPr/>
            </a:pPr>
            <a:r>
              <a:rPr lang="en-IN" sz="2000" dirty="0">
                <a:latin typeface="Times New Roman" panose="02020603050405020304" pitchFamily="18" charset="0"/>
                <a:cs typeface="Times New Roman" panose="02020603050405020304" pitchFamily="18" charset="0"/>
              </a:rPr>
              <a:t>Assign user roles (admin, standard)</a:t>
            </a:r>
          </a:p>
        </p:txBody>
      </p:sp>
      <p:sp>
        <p:nvSpPr>
          <p:cNvPr id="13" name="TextBox 12">
            <a:extLst>
              <a:ext uri="{FF2B5EF4-FFF2-40B4-BE49-F238E27FC236}">
                <a16:creationId xmlns:a16="http://schemas.microsoft.com/office/drawing/2014/main" id="{A691D6B2-17FC-87A2-8E58-A9458DF3A43D}"/>
              </a:ext>
            </a:extLst>
          </p:cNvPr>
          <p:cNvSpPr txBox="1"/>
          <p:nvPr/>
        </p:nvSpPr>
        <p:spPr>
          <a:xfrm>
            <a:off x="1335085" y="3687901"/>
            <a:ext cx="6096000" cy="2862322"/>
          </a:xfrm>
          <a:prstGeom prst="rect">
            <a:avLst/>
          </a:prstGeom>
          <a:noFill/>
        </p:spPr>
        <p:txBody>
          <a:bodyPr wrap="square">
            <a:spAutoFit/>
          </a:bodyPr>
          <a:lstStyle/>
          <a:p>
            <a:pPr marL="342900" indent="-342900">
              <a:buFont typeface="Wingdings" panose="05000000000000000000" pitchFamily="2" charset="2"/>
              <a:buChar char="Ø"/>
            </a:pPr>
            <a:r>
              <a:rPr lang="en-IN" altLang="en-US" sz="2000" b="1" dirty="0">
                <a:latin typeface="Times New Roman" panose="02020603050405020304" pitchFamily="18" charset="0"/>
                <a:cs typeface="Times New Roman" panose="02020603050405020304" pitchFamily="18" charset="0"/>
              </a:rPr>
              <a:t>MODULE 2: File Management Module</a:t>
            </a:r>
          </a:p>
          <a:p>
            <a:endParaRPr lang="en-IN" alt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2000" b="1" dirty="0">
                <a:latin typeface="Times New Roman" panose="02020603050405020304" pitchFamily="18" charset="0"/>
                <a:cs typeface="Times New Roman" panose="02020603050405020304" pitchFamily="18" charset="0"/>
              </a:rPr>
              <a:t>Objective</a:t>
            </a:r>
            <a:r>
              <a:rPr lang="en-IN" altLang="en-US" sz="2000" dirty="0">
                <a:latin typeface="Times New Roman" panose="02020603050405020304" pitchFamily="18" charset="0"/>
                <a:cs typeface="Times New Roman" panose="02020603050405020304" pitchFamily="18" charset="0"/>
              </a:rPr>
              <a:t>: Allow users to upload, </a:t>
            </a:r>
            <a:r>
              <a:rPr lang="en-IN" altLang="en-US" sz="2000" dirty="0" err="1">
                <a:latin typeface="Times New Roman" panose="02020603050405020304" pitchFamily="18" charset="0"/>
                <a:cs typeface="Times New Roman" panose="02020603050405020304" pitchFamily="18" charset="0"/>
              </a:rPr>
              <a:t>download,delete</a:t>
            </a:r>
            <a:r>
              <a:rPr lang="en-IN" altLang="en-US" sz="2000" dirty="0">
                <a:latin typeface="Times New Roman" panose="02020603050405020304" pitchFamily="18" charset="0"/>
                <a:cs typeface="Times New Roman" panose="02020603050405020304" pitchFamily="18" charset="0"/>
              </a:rPr>
              <a:t> and manage files</a:t>
            </a:r>
          </a:p>
          <a:p>
            <a:pPr>
              <a:buFont typeface="Arial" panose="020B0604020202020204" pitchFamily="34" charset="0"/>
              <a:buChar char="•"/>
            </a:pPr>
            <a:r>
              <a:rPr lang="en-IN" altLang="en-US" sz="2000" b="1" dirty="0">
                <a:latin typeface="Times New Roman" panose="02020603050405020304" pitchFamily="18" charset="0"/>
                <a:cs typeface="Times New Roman" panose="02020603050405020304" pitchFamily="18" charset="0"/>
              </a:rPr>
              <a:t>Features</a:t>
            </a:r>
            <a:r>
              <a:rPr lang="en-IN" altLang="en-US" sz="2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Upload files to S3 via Lambda</a:t>
            </a:r>
          </a:p>
          <a:p>
            <a:pPr lvl="1">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Generate pre-signed URLs for secure downloads</a:t>
            </a:r>
          </a:p>
          <a:p>
            <a:pPr lvl="1">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Delete and rename files</a:t>
            </a:r>
          </a:p>
          <a:p>
            <a:pPr lvl="1">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List user files with metadata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783" y="456050"/>
            <a:ext cx="10018713" cy="506392"/>
          </a:xfrm>
        </p:spPr>
        <p:txBody>
          <a:bodyPr>
            <a:normAutofit fontScale="90000"/>
          </a:bodyPr>
          <a:lstStyle/>
          <a:p>
            <a:r>
              <a:rPr lang="en-IN" sz="4000" b="1" u="sng" dirty="0">
                <a:latin typeface="Times New Roman" panose="02020603050405020304" pitchFamily="18" charset="0"/>
                <a:cs typeface="Times New Roman" panose="02020603050405020304" pitchFamily="18" charset="0"/>
                <a:sym typeface="+mn-ea"/>
              </a:rPr>
              <a:t>SERVERLESS FILE SHARING PLATFORM</a:t>
            </a:r>
            <a:endParaRPr lang="en-IN" dirty="0"/>
          </a:p>
        </p:txBody>
      </p:sp>
      <p:sp>
        <p:nvSpPr>
          <p:cNvPr id="7" name="TextBox 6">
            <a:extLst>
              <a:ext uri="{FF2B5EF4-FFF2-40B4-BE49-F238E27FC236}">
                <a16:creationId xmlns:a16="http://schemas.microsoft.com/office/drawing/2014/main" id="{B11E2E27-5E10-7E5E-44CC-B5875B3D0F9E}"/>
              </a:ext>
            </a:extLst>
          </p:cNvPr>
          <p:cNvSpPr txBox="1"/>
          <p:nvPr/>
        </p:nvSpPr>
        <p:spPr>
          <a:xfrm>
            <a:off x="1524000" y="1323567"/>
            <a:ext cx="6096000" cy="2554545"/>
          </a:xfrm>
          <a:prstGeom prst="rect">
            <a:avLst/>
          </a:prstGeom>
          <a:noFill/>
        </p:spPr>
        <p:txBody>
          <a:bodyPr wrap="square">
            <a:spAutoFit/>
          </a:bodyPr>
          <a:lstStyle/>
          <a:p>
            <a:pPr marL="342900" indent="-342900">
              <a:buFont typeface="Wingdings" panose="05000000000000000000" pitchFamily="2" charset="2"/>
              <a:buChar char="Ø"/>
            </a:pPr>
            <a:r>
              <a:rPr lang="en-US" altLang="en-US" sz="2000" b="1" dirty="0">
                <a:latin typeface="Times New Roman" panose="02020603050405020304" pitchFamily="18" charset="0"/>
                <a:cs typeface="Times New Roman" panose="02020603050405020304" pitchFamily="18" charset="0"/>
              </a:rPr>
              <a:t>MODULE 3: File Sharing Module</a:t>
            </a:r>
          </a:p>
          <a:p>
            <a:endParaRPr lang="en-US" alt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Objective</a:t>
            </a:r>
            <a:r>
              <a:rPr lang="en-US" altLang="en-US" sz="2000" dirty="0">
                <a:latin typeface="Times New Roman" panose="02020603050405020304" pitchFamily="18" charset="0"/>
                <a:cs typeface="Times New Roman" panose="02020603050405020304" pitchFamily="18" charset="0"/>
              </a:rPr>
              <a:t>: Enable time-bound and access-restricted sharing.</a:t>
            </a:r>
          </a:p>
          <a:p>
            <a:pPr>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Features</a:t>
            </a:r>
            <a:r>
              <a:rPr lang="en-US" altLang="en-US" sz="2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Generate sharing links (valid for X minutes)</a:t>
            </a:r>
          </a:p>
          <a:p>
            <a:pPr lvl="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Limit number of downloads</a:t>
            </a:r>
          </a:p>
          <a:p>
            <a:pPr lvl="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Optional password protection for shared links</a:t>
            </a:r>
          </a:p>
        </p:txBody>
      </p:sp>
      <p:sp>
        <p:nvSpPr>
          <p:cNvPr id="9" name="TextBox 8">
            <a:extLst>
              <a:ext uri="{FF2B5EF4-FFF2-40B4-BE49-F238E27FC236}">
                <a16:creationId xmlns:a16="http://schemas.microsoft.com/office/drawing/2014/main" id="{4231B463-3DAD-9FA1-F844-284643AA410B}"/>
              </a:ext>
            </a:extLst>
          </p:cNvPr>
          <p:cNvSpPr txBox="1"/>
          <p:nvPr/>
        </p:nvSpPr>
        <p:spPr>
          <a:xfrm>
            <a:off x="1524000" y="3966603"/>
            <a:ext cx="6096000" cy="2246769"/>
          </a:xfrm>
          <a:prstGeom prst="rect">
            <a:avLst/>
          </a:prstGeom>
          <a:noFill/>
        </p:spPr>
        <p:txBody>
          <a:bodyPr wrap="square">
            <a:spAutoFit/>
          </a:bodyPr>
          <a:lstStyle/>
          <a:p>
            <a:pPr marL="342900" indent="-342900">
              <a:buFont typeface="Wingdings" panose="05000000000000000000" pitchFamily="2" charset="2"/>
              <a:buChar char="Ø"/>
            </a:pPr>
            <a:r>
              <a:rPr lang="en-US" altLang="en-US" sz="2000" b="1" dirty="0">
                <a:latin typeface="Times New Roman" panose="02020603050405020304" pitchFamily="18" charset="0"/>
                <a:cs typeface="Times New Roman" panose="02020603050405020304" pitchFamily="18" charset="0"/>
              </a:rPr>
              <a:t>MODULE 4: Metadata &amp; Search Module</a:t>
            </a:r>
          </a:p>
          <a:p>
            <a:endParaRPr lang="en-US" alt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Objective</a:t>
            </a:r>
            <a:r>
              <a:rPr lang="en-US" altLang="en-US" sz="2000" dirty="0">
                <a:latin typeface="Times New Roman" panose="02020603050405020304" pitchFamily="18" charset="0"/>
                <a:cs typeface="Times New Roman" panose="02020603050405020304" pitchFamily="18" charset="0"/>
              </a:rPr>
              <a:t>: Track file-related info and allow quick access</a:t>
            </a:r>
          </a:p>
          <a:p>
            <a:pPr>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Features</a:t>
            </a:r>
            <a:r>
              <a:rPr lang="en-US" altLang="en-US" sz="2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Store file metadata (owner, size, type, timestamp) in DynamoDB</a:t>
            </a:r>
          </a:p>
          <a:p>
            <a:pPr lvl="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Search by filename, type, date,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1B6B-286E-14EF-07EC-562F3115BCA7}"/>
              </a:ext>
            </a:extLst>
          </p:cNvPr>
          <p:cNvSpPr>
            <a:spLocks noGrp="1"/>
          </p:cNvSpPr>
          <p:nvPr>
            <p:ph type="title"/>
          </p:nvPr>
        </p:nvSpPr>
        <p:spPr>
          <a:xfrm>
            <a:off x="1192161" y="357238"/>
            <a:ext cx="10515601" cy="647598"/>
          </a:xfrm>
        </p:spPr>
        <p:txBody>
          <a:bodyPr>
            <a:normAutofit/>
          </a:bodyPr>
          <a:lstStyle/>
          <a:p>
            <a:r>
              <a:rPr lang="en-IN" sz="3600" b="1" u="sng" dirty="0">
                <a:latin typeface="Times New Roman" panose="02020603050405020304" pitchFamily="18" charset="0"/>
                <a:cs typeface="Times New Roman" panose="02020603050405020304" pitchFamily="18" charset="0"/>
                <a:sym typeface="+mn-ea"/>
              </a:rPr>
              <a:t>SERVERLESS FILE SHARING PLATFORM</a:t>
            </a:r>
            <a:endParaRPr lang="en-IN" sz="3600" dirty="0"/>
          </a:p>
        </p:txBody>
      </p:sp>
      <p:sp>
        <p:nvSpPr>
          <p:cNvPr id="5" name="TextBox 4">
            <a:extLst>
              <a:ext uri="{FF2B5EF4-FFF2-40B4-BE49-F238E27FC236}">
                <a16:creationId xmlns:a16="http://schemas.microsoft.com/office/drawing/2014/main" id="{63ADB8B9-5425-BB60-09C9-DFB84822F732}"/>
              </a:ext>
            </a:extLst>
          </p:cNvPr>
          <p:cNvSpPr txBox="1"/>
          <p:nvPr/>
        </p:nvSpPr>
        <p:spPr>
          <a:xfrm>
            <a:off x="1337187" y="1253893"/>
            <a:ext cx="6096000" cy="2554545"/>
          </a:xfrm>
          <a:prstGeom prst="rect">
            <a:avLst/>
          </a:prstGeom>
          <a:noFill/>
        </p:spPr>
        <p:txBody>
          <a:bodyPr wrap="square">
            <a:spAutoFit/>
          </a:bodyPr>
          <a:lstStyle/>
          <a:p>
            <a:pPr marL="342900" indent="-342900">
              <a:buFont typeface="Wingdings" panose="05000000000000000000" pitchFamily="2" charset="2"/>
              <a:buChar char="Ø"/>
            </a:pPr>
            <a:r>
              <a:rPr lang="en-US" altLang="en-US" sz="2000" b="1" dirty="0">
                <a:latin typeface="Times New Roman" panose="02020603050405020304" pitchFamily="18" charset="0"/>
                <a:cs typeface="Times New Roman" panose="02020603050405020304" pitchFamily="18" charset="0"/>
              </a:rPr>
              <a:t>MODULE 5: Notification Module</a:t>
            </a:r>
          </a:p>
          <a:p>
            <a:endParaRPr lang="en-US" alt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Objective</a:t>
            </a:r>
            <a:r>
              <a:rPr lang="en-US" altLang="en-US" sz="2000" dirty="0">
                <a:latin typeface="Times New Roman" panose="02020603050405020304" pitchFamily="18" charset="0"/>
                <a:cs typeface="Times New Roman" panose="02020603050405020304" pitchFamily="18" charset="0"/>
              </a:rPr>
              <a:t>: Alert users about file uploads, downloads, or shares</a:t>
            </a:r>
          </a:p>
          <a:p>
            <a:pPr>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Features</a:t>
            </a:r>
            <a:r>
              <a:rPr lang="en-US" altLang="en-US" sz="2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Use SNS to send email notifications</a:t>
            </a:r>
          </a:p>
          <a:p>
            <a:pPr lvl="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Optional SMS alerts</a:t>
            </a:r>
          </a:p>
          <a:p>
            <a:pPr lvl="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Real-time frontend notifications (API Gateway)</a:t>
            </a:r>
          </a:p>
        </p:txBody>
      </p:sp>
      <p:sp>
        <p:nvSpPr>
          <p:cNvPr id="7" name="TextBox 6">
            <a:extLst>
              <a:ext uri="{FF2B5EF4-FFF2-40B4-BE49-F238E27FC236}">
                <a16:creationId xmlns:a16="http://schemas.microsoft.com/office/drawing/2014/main" id="{5A4A6432-1714-F775-33F3-7CC02491862D}"/>
              </a:ext>
            </a:extLst>
          </p:cNvPr>
          <p:cNvSpPr txBox="1"/>
          <p:nvPr/>
        </p:nvSpPr>
        <p:spPr>
          <a:xfrm>
            <a:off x="1337187" y="3946217"/>
            <a:ext cx="6096000" cy="2554545"/>
          </a:xfrm>
          <a:prstGeom prst="rect">
            <a:avLst/>
          </a:prstGeom>
          <a:noFill/>
        </p:spPr>
        <p:txBody>
          <a:bodyPr wrap="square">
            <a:spAutoFit/>
          </a:bodyPr>
          <a:lstStyle/>
          <a:p>
            <a:pPr marL="342900" indent="-342900">
              <a:buFont typeface="Wingdings" panose="05000000000000000000" pitchFamily="2" charset="2"/>
              <a:buChar char="Ø"/>
            </a:pPr>
            <a:r>
              <a:rPr lang="en-US" altLang="en-US" sz="2000" b="1" dirty="0">
                <a:latin typeface="Times New Roman" panose="02020603050405020304" pitchFamily="18" charset="0"/>
                <a:cs typeface="Times New Roman" panose="02020603050405020304" pitchFamily="18" charset="0"/>
              </a:rPr>
              <a:t>MODULE 6: Admin &amp; Analytics Module</a:t>
            </a:r>
          </a:p>
          <a:p>
            <a:endParaRPr lang="en-US" alt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Objective</a:t>
            </a:r>
            <a:r>
              <a:rPr lang="en-US" altLang="en-US" sz="2000" dirty="0">
                <a:latin typeface="Times New Roman" panose="02020603050405020304" pitchFamily="18" charset="0"/>
                <a:cs typeface="Times New Roman" panose="02020603050405020304" pitchFamily="18" charset="0"/>
              </a:rPr>
              <a:t>: Allow admin to monitor and analyze platform usage</a:t>
            </a:r>
          </a:p>
          <a:p>
            <a:pPr>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Features</a:t>
            </a:r>
            <a:r>
              <a:rPr lang="en-US" altLang="en-US" sz="2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CloudWatch metrics (file uploads, traffic, errors)</a:t>
            </a:r>
          </a:p>
          <a:p>
            <a:pPr lvl="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List all users and their activity</a:t>
            </a:r>
          </a:p>
          <a:p>
            <a:pPr lvl="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File storage statistics</a:t>
            </a:r>
          </a:p>
        </p:txBody>
      </p:sp>
    </p:spTree>
    <p:extLst>
      <p:ext uri="{BB962C8B-B14F-4D97-AF65-F5344CB8AC3E}">
        <p14:creationId xmlns:p14="http://schemas.microsoft.com/office/powerpoint/2010/main" val="3459446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873" y="77777"/>
            <a:ext cx="9745345" cy="934945"/>
          </a:xfrm>
        </p:spPr>
        <p:txBody>
          <a:bodyPr>
            <a:normAutofit/>
          </a:bodyPr>
          <a:lstStyle/>
          <a:p>
            <a:r>
              <a:rPr lang="en-IN" sz="3600" b="1" u="sng" dirty="0">
                <a:latin typeface="Times New Roman" panose="02020603050405020304" pitchFamily="18" charset="0"/>
                <a:cs typeface="Times New Roman" panose="02020603050405020304" pitchFamily="18" charset="0"/>
                <a:sym typeface="+mn-ea"/>
              </a:rPr>
              <a:t>SERVERLESS FILE SHARING PLATFORM</a:t>
            </a:r>
            <a:endParaRPr lang="en-IN" sz="3100" b="1" u="sng" dirty="0">
              <a:latin typeface="Times New Roman" panose="02020603050405020304" pitchFamily="18" charset="0"/>
              <a:cs typeface="Times New Roman" panose="02020603050405020304" pitchFamily="18" charset="0"/>
              <a:sym typeface="+mn-ea"/>
            </a:endParaRPr>
          </a:p>
        </p:txBody>
      </p:sp>
      <p:pic>
        <p:nvPicPr>
          <p:cNvPr id="8" name="Content Placeholder 7" descr="w1.jpg"/>
          <p:cNvPicPr>
            <a:picLocks noGrp="1" noChangeAspect="1"/>
          </p:cNvPicPr>
          <p:nvPr>
            <p:ph idx="1"/>
          </p:nvPr>
        </p:nvPicPr>
        <p:blipFill>
          <a:blip r:embed="rId2"/>
          <a:stretch>
            <a:fillRect/>
          </a:stretch>
        </p:blipFill>
        <p:spPr>
          <a:xfrm>
            <a:off x="2934282" y="2033270"/>
            <a:ext cx="7391996" cy="41580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2092" y="0"/>
            <a:ext cx="10018713" cy="1317522"/>
          </a:xfrm>
        </p:spPr>
        <p:txBody>
          <a:bodyPr>
            <a:normAutofit/>
          </a:bodyPr>
          <a:lstStyle/>
          <a:p>
            <a:r>
              <a:rPr lang="en-IN" sz="3600" b="1" u="sng" dirty="0">
                <a:latin typeface="Times New Roman" panose="02020603050405020304" pitchFamily="18" charset="0"/>
                <a:cs typeface="Times New Roman" panose="02020603050405020304" pitchFamily="18" charset="0"/>
                <a:sym typeface="+mn-ea"/>
              </a:rPr>
              <a:t>SERVERLESS FILE SHARING PLATFORM</a:t>
            </a:r>
            <a:endParaRPr lang="en-IN" sz="3100" b="1" u="sng" dirty="0">
              <a:latin typeface="Times New Roman" panose="02020603050405020304" pitchFamily="18" charset="0"/>
              <a:cs typeface="Times New Roman" panose="02020603050405020304" pitchFamily="18" charset="0"/>
              <a:sym typeface="+mn-ea"/>
            </a:endParaRPr>
          </a:p>
        </p:txBody>
      </p:sp>
      <p:pic>
        <p:nvPicPr>
          <p:cNvPr id="4" name="Content Placeholder 3" descr="w2.jpg"/>
          <p:cNvPicPr>
            <a:picLocks noGrp="1" noChangeAspect="1"/>
          </p:cNvPicPr>
          <p:nvPr>
            <p:ph idx="1"/>
          </p:nvPr>
        </p:nvPicPr>
        <p:blipFill>
          <a:blip r:embed="rId2"/>
          <a:stretch>
            <a:fillRect/>
          </a:stretch>
        </p:blipFill>
        <p:spPr>
          <a:xfrm>
            <a:off x="3193997" y="2012315"/>
            <a:ext cx="6948000" cy="390825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356852"/>
          </a:xfrm>
        </p:spPr>
        <p:txBody>
          <a:bodyPr>
            <a:normAutofit/>
          </a:bodyPr>
          <a:lstStyle/>
          <a:p>
            <a:r>
              <a:rPr lang="en-IN" sz="3600" b="1" u="sng" dirty="0">
                <a:latin typeface="Times New Roman" panose="02020603050405020304" pitchFamily="18" charset="0"/>
                <a:cs typeface="Times New Roman" panose="02020603050405020304" pitchFamily="18" charset="0"/>
                <a:sym typeface="+mn-ea"/>
              </a:rPr>
              <a:t>SERVERLESS FILE SHARING PLATFORM</a:t>
            </a:r>
            <a:endParaRPr lang="en-IN" sz="3100" b="1" u="sng" dirty="0">
              <a:latin typeface="Times New Roman" panose="02020603050405020304" pitchFamily="18" charset="0"/>
              <a:cs typeface="Times New Roman" panose="02020603050405020304" pitchFamily="18" charset="0"/>
              <a:sym typeface="+mn-ea"/>
            </a:endParaRPr>
          </a:p>
        </p:txBody>
      </p:sp>
      <p:pic>
        <p:nvPicPr>
          <p:cNvPr id="4" name="Content Placeholder 3" descr="w3.jpg"/>
          <p:cNvPicPr>
            <a:picLocks noGrp="1" noChangeAspect="1"/>
          </p:cNvPicPr>
          <p:nvPr>
            <p:ph idx="1"/>
          </p:nvPr>
        </p:nvPicPr>
        <p:blipFill>
          <a:blip r:embed="rId2"/>
          <a:stretch>
            <a:fillRect/>
          </a:stretch>
        </p:blipFill>
        <p:spPr>
          <a:xfrm>
            <a:off x="3120390" y="2016125"/>
            <a:ext cx="6890385" cy="411353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811" y="0"/>
            <a:ext cx="10018713" cy="1752599"/>
          </a:xfrm>
        </p:spPr>
        <p:txBody>
          <a:bodyPr>
            <a:normAutofit fontScale="90000"/>
          </a:bodyPr>
          <a:lstStyle/>
          <a:p>
            <a:br>
              <a:rPr lang="en-US" sz="3600" b="1" u="sng" dirty="0">
                <a:latin typeface="Times New Roman" panose="02020603050405020304" pitchFamily="18" charset="0"/>
                <a:cs typeface="Times New Roman" panose="02020603050405020304" pitchFamily="18" charset="0"/>
                <a:sym typeface="+mn-ea"/>
              </a:rPr>
            </a:br>
            <a:r>
              <a:rPr lang="en-US" b="1" u="sng" dirty="0">
                <a:latin typeface="Times New Roman" panose="02020603050405020304" pitchFamily="18" charset="0"/>
                <a:cs typeface="Times New Roman" panose="02020603050405020304" pitchFamily="18" charset="0"/>
                <a:sym typeface="+mn-ea"/>
              </a:rPr>
              <a:t>Smart Railway Information System</a:t>
            </a:r>
            <a:br>
              <a:rPr lang="en-US" b="1" u="sng" dirty="0">
                <a:latin typeface="Times New Roman" panose="02020603050405020304" pitchFamily="18" charset="0"/>
                <a:cs typeface="Times New Roman" panose="02020603050405020304" pitchFamily="18" charset="0"/>
                <a:sym typeface="+mn-ea"/>
              </a:rPr>
            </a:br>
            <a:br>
              <a:rPr lang="en-IN" b="1" u="sng" dirty="0">
                <a:latin typeface="Times New Roman" panose="02020603050405020304" pitchFamily="18" charset="0"/>
                <a:cs typeface="Times New Roman" panose="02020603050405020304" pitchFamily="18" charset="0"/>
                <a:sym typeface="+mn-ea"/>
              </a:rPr>
            </a:br>
            <a:r>
              <a:rPr lang="en-IN" sz="3100" b="1" dirty="0">
                <a:latin typeface="Times New Roman" panose="02020603050405020304" pitchFamily="18" charset="0"/>
                <a:cs typeface="Times New Roman" panose="02020603050405020304" pitchFamily="18" charset="0"/>
                <a:sym typeface="+mn-ea"/>
              </a:rPr>
              <a:t>Output Screenshot </a:t>
            </a:r>
            <a:endParaRPr lang="en-IN" sz="3100" b="1" u="sng" dirty="0">
              <a:latin typeface="Times New Roman" panose="02020603050405020304" pitchFamily="18" charset="0"/>
              <a:cs typeface="Times New Roman" panose="02020603050405020304" pitchFamily="18" charset="0"/>
              <a:sym typeface="+mn-ea"/>
            </a:endParaRPr>
          </a:p>
        </p:txBody>
      </p:sp>
      <p:pic>
        <p:nvPicPr>
          <p:cNvPr id="4" name="Content Placeholder 3" descr="w4.jpg"/>
          <p:cNvPicPr>
            <a:picLocks noGrp="1" noChangeAspect="1"/>
          </p:cNvPicPr>
          <p:nvPr>
            <p:ph idx="1"/>
          </p:nvPr>
        </p:nvPicPr>
        <p:blipFill>
          <a:blip r:embed="rId2"/>
          <a:stretch>
            <a:fillRect/>
          </a:stretch>
        </p:blipFill>
        <p:spPr>
          <a:xfrm>
            <a:off x="3100705" y="2030095"/>
            <a:ext cx="6912000" cy="4126861"/>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606" y="0"/>
            <a:ext cx="10018713" cy="1752599"/>
          </a:xfrm>
        </p:spPr>
        <p:txBody>
          <a:bodyPr>
            <a:normAutofit fontScale="90000"/>
          </a:bodyPr>
          <a:lstStyle/>
          <a:p>
            <a:br>
              <a:rPr lang="en-US" sz="3600" b="1" u="sng" dirty="0">
                <a:latin typeface="Times New Roman" panose="02020603050405020304" pitchFamily="18" charset="0"/>
                <a:cs typeface="Times New Roman" panose="02020603050405020304" pitchFamily="18" charset="0"/>
                <a:sym typeface="+mn-ea"/>
              </a:rPr>
            </a:br>
            <a:r>
              <a:rPr lang="en-US" b="1" u="sng" dirty="0">
                <a:latin typeface="Times New Roman" panose="02020603050405020304" pitchFamily="18" charset="0"/>
                <a:cs typeface="Times New Roman" panose="02020603050405020304" pitchFamily="18" charset="0"/>
                <a:sym typeface="+mn-ea"/>
              </a:rPr>
              <a:t>Smart Railway Information System</a:t>
            </a:r>
            <a:br>
              <a:rPr lang="en-US" sz="3600" b="1" u="sng" dirty="0">
                <a:latin typeface="Times New Roman" panose="02020603050405020304" pitchFamily="18" charset="0"/>
                <a:cs typeface="Times New Roman" panose="02020603050405020304" pitchFamily="18" charset="0"/>
                <a:sym typeface="+mn-ea"/>
              </a:rPr>
            </a:br>
            <a:br>
              <a:rPr lang="en-IN" sz="3600" b="1" u="sng" dirty="0">
                <a:latin typeface="Times New Roman" panose="02020603050405020304" pitchFamily="18" charset="0"/>
                <a:cs typeface="Times New Roman" panose="02020603050405020304" pitchFamily="18" charset="0"/>
                <a:sym typeface="+mn-ea"/>
              </a:rPr>
            </a:br>
            <a:r>
              <a:rPr lang="en-IN" sz="3100" b="1" dirty="0">
                <a:latin typeface="Times New Roman" panose="02020603050405020304" pitchFamily="18" charset="0"/>
                <a:cs typeface="Times New Roman" panose="02020603050405020304" pitchFamily="18" charset="0"/>
                <a:sym typeface="+mn-ea"/>
              </a:rPr>
              <a:t>Output Screenshot </a:t>
            </a:r>
            <a:endParaRPr lang="en-IN" sz="3100" b="1" u="sng" dirty="0">
              <a:latin typeface="Times New Roman" panose="02020603050405020304" pitchFamily="18" charset="0"/>
              <a:cs typeface="Times New Roman" panose="02020603050405020304" pitchFamily="18" charset="0"/>
              <a:sym typeface="+mn-ea"/>
            </a:endParaRPr>
          </a:p>
        </p:txBody>
      </p:sp>
      <p:pic>
        <p:nvPicPr>
          <p:cNvPr id="4" name="Content Placeholder 3" descr="w5.jpg"/>
          <p:cNvPicPr>
            <a:picLocks noGrp="1" noChangeAspect="1"/>
          </p:cNvPicPr>
          <p:nvPr>
            <p:ph idx="1"/>
          </p:nvPr>
        </p:nvPicPr>
        <p:blipFill>
          <a:blip r:embed="rId2"/>
          <a:stretch>
            <a:fillRect/>
          </a:stretch>
        </p:blipFill>
        <p:spPr>
          <a:xfrm>
            <a:off x="3111500" y="2060575"/>
            <a:ext cx="6912000" cy="416891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normAutofit fontScale="90000"/>
          </a:bodyPr>
          <a:lstStyle/>
          <a:p>
            <a:br>
              <a:rPr lang="en-US" sz="3600" b="1" u="sng" dirty="0">
                <a:latin typeface="Times New Roman" panose="02020603050405020304" pitchFamily="18" charset="0"/>
                <a:cs typeface="Times New Roman" panose="02020603050405020304" pitchFamily="18" charset="0"/>
                <a:sym typeface="+mn-ea"/>
              </a:rPr>
            </a:br>
            <a:r>
              <a:rPr lang="en-US" b="1" u="sng" dirty="0">
                <a:latin typeface="Times New Roman" panose="02020603050405020304" pitchFamily="18" charset="0"/>
                <a:cs typeface="Times New Roman" panose="02020603050405020304" pitchFamily="18" charset="0"/>
                <a:sym typeface="+mn-ea"/>
              </a:rPr>
              <a:t>Smart Railway Information System</a:t>
            </a:r>
            <a:br>
              <a:rPr lang="en-US" sz="3600" b="1" u="sng" dirty="0">
                <a:latin typeface="Times New Roman" panose="02020603050405020304" pitchFamily="18" charset="0"/>
                <a:cs typeface="Times New Roman" panose="02020603050405020304" pitchFamily="18" charset="0"/>
                <a:sym typeface="+mn-ea"/>
              </a:rPr>
            </a:br>
            <a:br>
              <a:rPr lang="en-IN" sz="3600" b="1" u="sng" dirty="0">
                <a:latin typeface="Times New Roman" panose="02020603050405020304" pitchFamily="18" charset="0"/>
                <a:cs typeface="Times New Roman" panose="02020603050405020304" pitchFamily="18" charset="0"/>
                <a:sym typeface="+mn-ea"/>
              </a:rPr>
            </a:br>
            <a:r>
              <a:rPr lang="en-IN" sz="3100" b="1" dirty="0">
                <a:latin typeface="Times New Roman" panose="02020603050405020304" pitchFamily="18" charset="0"/>
                <a:cs typeface="Times New Roman" panose="02020603050405020304" pitchFamily="18" charset="0"/>
                <a:sym typeface="+mn-ea"/>
              </a:rPr>
              <a:t>Output Screenshot </a:t>
            </a:r>
            <a:endParaRPr lang="en-IN" sz="3100" b="1" u="sng" dirty="0">
              <a:latin typeface="Times New Roman" panose="02020603050405020304" pitchFamily="18" charset="0"/>
              <a:cs typeface="Times New Roman" panose="02020603050405020304" pitchFamily="18" charset="0"/>
              <a:sym typeface="+mn-ea"/>
            </a:endParaRPr>
          </a:p>
        </p:txBody>
      </p:sp>
      <p:pic>
        <p:nvPicPr>
          <p:cNvPr id="4" name="Content Placeholder 3" descr="w6.jpg"/>
          <p:cNvPicPr>
            <a:picLocks noGrp="1" noChangeAspect="1"/>
          </p:cNvPicPr>
          <p:nvPr>
            <p:ph idx="1"/>
          </p:nvPr>
        </p:nvPicPr>
        <p:blipFill>
          <a:blip r:embed="rId2"/>
          <a:stretch>
            <a:fillRect/>
          </a:stretch>
        </p:blipFill>
        <p:spPr>
          <a:xfrm>
            <a:off x="3037840" y="2092325"/>
            <a:ext cx="6912000" cy="417048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234965" y="437981"/>
            <a:ext cx="9722069" cy="646331"/>
          </a:xfrm>
          <a:prstGeom prst="rect">
            <a:avLst/>
          </a:prstGeom>
          <a:noFill/>
        </p:spPr>
        <p:txBody>
          <a:bodyPr wrap="square" rtlCol="0" anchor="t">
            <a:spAutoFit/>
          </a:bodyPr>
          <a:lstStyle/>
          <a:p>
            <a:r>
              <a:rPr lang="en-IN" sz="3600" b="1" u="sng" dirty="0">
                <a:latin typeface="Times New Roman" panose="02020603050405020304" pitchFamily="18" charset="0"/>
                <a:cs typeface="Times New Roman" panose="02020603050405020304" pitchFamily="18" charset="0"/>
                <a:sym typeface="+mn-ea"/>
              </a:rPr>
              <a:t>SERVERLESS FILE SHARING PLATFORM</a:t>
            </a:r>
            <a:endParaRPr lang="en-IN" altLang="en-US" sz="3600" b="1" u="sng" dirty="0">
              <a:latin typeface="Times New Roman" panose="02020603050405020304" pitchFamily="18" charset="0"/>
              <a:cs typeface="Times New Roman" panose="02020603050405020304" pitchFamily="18" charset="0"/>
              <a:sym typeface="+mn-ea"/>
            </a:endParaRPr>
          </a:p>
        </p:txBody>
      </p:sp>
      <p:sp>
        <p:nvSpPr>
          <p:cNvPr id="6" name="Text Box 5"/>
          <p:cNvSpPr txBox="1"/>
          <p:nvPr/>
        </p:nvSpPr>
        <p:spPr>
          <a:xfrm>
            <a:off x="1278911" y="1699260"/>
            <a:ext cx="2454910" cy="583565"/>
          </a:xfrm>
          <a:prstGeom prst="rect">
            <a:avLst/>
          </a:prstGeom>
          <a:noFill/>
        </p:spPr>
        <p:txBody>
          <a:bodyPr wrap="square" rtlCol="0" anchor="t">
            <a:spAutoFit/>
          </a:bodyPr>
          <a:lstStyle/>
          <a:p>
            <a:r>
              <a:rPr lang="en-GB" altLang="en-US" sz="3200" b="1" dirty="0">
                <a:latin typeface="Times New Roman" panose="02020603050405020304" pitchFamily="18" charset="0"/>
                <a:cs typeface="Times New Roman" panose="02020603050405020304" pitchFamily="18" charset="0"/>
                <a:sym typeface="+mn-ea"/>
              </a:rPr>
              <a:t>Contents </a:t>
            </a:r>
            <a:r>
              <a:rPr lang="en-US" sz="3200" b="1" dirty="0">
                <a:latin typeface="Times New Roman" panose="02020603050405020304" pitchFamily="18" charset="0"/>
                <a:cs typeface="Times New Roman" panose="02020603050405020304" pitchFamily="18" charset="0"/>
                <a:sym typeface="+mn-ea"/>
              </a:rPr>
              <a:t>:</a:t>
            </a:r>
            <a:endParaRPr lang="en-US" altLang="en-US" sz="3200" b="1" dirty="0">
              <a:latin typeface="Times New Roman" panose="02020603050405020304" pitchFamily="18" charset="0"/>
              <a:cs typeface="Times New Roman" panose="02020603050405020304" pitchFamily="18" charset="0"/>
              <a:sym typeface="+mn-ea"/>
            </a:endParaRPr>
          </a:p>
        </p:txBody>
      </p:sp>
      <p:sp>
        <p:nvSpPr>
          <p:cNvPr id="7" name="Text Box 6"/>
          <p:cNvSpPr txBox="1"/>
          <p:nvPr/>
        </p:nvSpPr>
        <p:spPr>
          <a:xfrm>
            <a:off x="2506366" y="2198742"/>
            <a:ext cx="6096000" cy="5115311"/>
          </a:xfrm>
          <a:prstGeom prst="rect">
            <a:avLst/>
          </a:prstGeom>
          <a:noFill/>
        </p:spPr>
        <p:txBody>
          <a:bodyPr wrap="square" rtlCol="0" anchor="t">
            <a:spAutoFit/>
          </a:bodyPr>
          <a:lstStyle/>
          <a:p>
            <a:pPr marL="285750" indent="-285750" algn="just">
              <a:lnSpc>
                <a:spcPct val="150000"/>
              </a:lnSpc>
              <a:buClr>
                <a:srgbClr val="1287C3"/>
              </a:buClr>
              <a:buSzPct val="150000"/>
              <a:buFont typeface="Arial" panose="020B0604020202020204" pitchFamily="34" charset="0"/>
              <a:buChar char="•"/>
            </a:pPr>
            <a:r>
              <a:rPr lang="en-US" altLang="en-GB" sz="2000" dirty="0">
                <a:latin typeface="Times New Roman" panose="02020603050405020304" pitchFamily="18" charset="0"/>
                <a:cs typeface="Times New Roman" panose="02020603050405020304" pitchFamily="18" charset="0"/>
              </a:rPr>
              <a:t>Abstract</a:t>
            </a:r>
          </a:p>
          <a:p>
            <a:pPr marL="285750" indent="-285750" algn="just">
              <a:lnSpc>
                <a:spcPct val="150000"/>
              </a:lnSpc>
              <a:buClr>
                <a:srgbClr val="1287C3"/>
              </a:buClr>
              <a:buSzPct val="150000"/>
              <a:buFont typeface="Arial" panose="020B0604020202020204" pitchFamily="34" charset="0"/>
              <a:buChar char="•"/>
            </a:pPr>
            <a:r>
              <a:rPr lang="en-US" altLang="en-GB" sz="2000" dirty="0">
                <a:latin typeface="Times New Roman" panose="02020603050405020304" pitchFamily="18" charset="0"/>
                <a:cs typeface="Times New Roman" panose="02020603050405020304" pitchFamily="18" charset="0"/>
              </a:rPr>
              <a:t>Existing System</a:t>
            </a:r>
          </a:p>
          <a:p>
            <a:pPr marL="285750" indent="-285750" algn="just">
              <a:lnSpc>
                <a:spcPct val="150000"/>
              </a:lnSpc>
              <a:buClr>
                <a:srgbClr val="1287C3"/>
              </a:buClr>
              <a:buSzPct val="150000"/>
              <a:buFont typeface="Arial" panose="020B0604020202020204" pitchFamily="34" charset="0"/>
              <a:buChar char="•"/>
            </a:pPr>
            <a:r>
              <a:rPr lang="en-US" altLang="en-GB" sz="2000" dirty="0">
                <a:latin typeface="Times New Roman" panose="02020603050405020304" pitchFamily="18" charset="0"/>
                <a:cs typeface="Times New Roman" panose="02020603050405020304" pitchFamily="18" charset="0"/>
              </a:rPr>
              <a:t>Problem Statement</a:t>
            </a:r>
          </a:p>
          <a:p>
            <a:pPr marL="285750" indent="-285750" algn="just">
              <a:lnSpc>
                <a:spcPct val="150000"/>
              </a:lnSpc>
              <a:buClr>
                <a:srgbClr val="1287C3"/>
              </a:buClr>
              <a:buSzPct val="150000"/>
              <a:buFont typeface="Arial" panose="020B0604020202020204" pitchFamily="34" charset="0"/>
              <a:buChar char="•"/>
            </a:pPr>
            <a:r>
              <a:rPr lang="en-US" altLang="en-GB" sz="2000" dirty="0">
                <a:latin typeface="Times New Roman" panose="02020603050405020304" pitchFamily="18" charset="0"/>
                <a:cs typeface="Times New Roman" panose="02020603050405020304" pitchFamily="18" charset="0"/>
              </a:rPr>
              <a:t>Proposed System</a:t>
            </a:r>
          </a:p>
          <a:p>
            <a:pPr marL="285750" indent="-285750" algn="just">
              <a:lnSpc>
                <a:spcPct val="150000"/>
              </a:lnSpc>
              <a:buClr>
                <a:srgbClr val="1287C3"/>
              </a:buClr>
              <a:buSzPct val="150000"/>
              <a:buFont typeface="Arial" panose="020B0604020202020204" pitchFamily="34" charset="0"/>
              <a:buChar char="•"/>
            </a:pPr>
            <a:r>
              <a:rPr lang="en-US" altLang="en-GB" sz="2000" dirty="0">
                <a:latin typeface="Times New Roman" panose="02020603050405020304" pitchFamily="18" charset="0"/>
                <a:cs typeface="Times New Roman" panose="02020603050405020304" pitchFamily="18" charset="0"/>
              </a:rPr>
              <a:t>Advantages</a:t>
            </a:r>
          </a:p>
          <a:p>
            <a:pPr marL="285750" indent="-285750" algn="just">
              <a:lnSpc>
                <a:spcPct val="150000"/>
              </a:lnSpc>
              <a:buClr>
                <a:srgbClr val="1287C3"/>
              </a:buClr>
              <a:buSzPct val="150000"/>
              <a:buFont typeface="Arial" panose="020B0604020202020204" pitchFamily="34" charset="0"/>
              <a:buChar char="•"/>
            </a:pPr>
            <a:r>
              <a:rPr lang="en-US" altLang="en-GB" sz="2000" dirty="0">
                <a:latin typeface="Times New Roman" panose="02020603050405020304" pitchFamily="18" charset="0"/>
                <a:cs typeface="Times New Roman" panose="02020603050405020304" pitchFamily="18" charset="0"/>
              </a:rPr>
              <a:t>Flowchart</a:t>
            </a:r>
          </a:p>
          <a:p>
            <a:pPr marL="285750" indent="-285750" algn="just">
              <a:lnSpc>
                <a:spcPct val="150000"/>
              </a:lnSpc>
              <a:buClr>
                <a:srgbClr val="1287C3"/>
              </a:buClr>
              <a:buSzPct val="150000"/>
              <a:buFont typeface="Arial" panose="020B0604020202020204" pitchFamily="34" charset="0"/>
              <a:buChar char="•"/>
            </a:pPr>
            <a:r>
              <a:rPr lang="en-US" altLang="en-GB" sz="2000" dirty="0">
                <a:latin typeface="Times New Roman" panose="02020603050405020304" pitchFamily="18" charset="0"/>
                <a:cs typeface="Times New Roman" panose="02020603050405020304" pitchFamily="18" charset="0"/>
              </a:rPr>
              <a:t>Modules</a:t>
            </a:r>
          </a:p>
          <a:p>
            <a:pPr marL="285750" indent="-285750" algn="just">
              <a:lnSpc>
                <a:spcPct val="150000"/>
              </a:lnSpc>
              <a:buClr>
                <a:srgbClr val="1287C3"/>
              </a:buClr>
              <a:buSzPct val="150000"/>
              <a:buFont typeface="Arial" panose="020B0604020202020204" pitchFamily="34" charset="0"/>
              <a:buChar char="•"/>
            </a:pPr>
            <a:r>
              <a:rPr lang="en-US" altLang="en-GB" sz="2000" dirty="0">
                <a:latin typeface="Times New Roman" panose="02020603050405020304" pitchFamily="18" charset="0"/>
                <a:cs typeface="Times New Roman" panose="02020603050405020304" pitchFamily="18" charset="0"/>
              </a:rPr>
              <a:t>Output Screenshot</a:t>
            </a:r>
          </a:p>
          <a:p>
            <a:pPr marL="285750" indent="-285750" algn="just">
              <a:lnSpc>
                <a:spcPct val="150000"/>
              </a:lnSpc>
              <a:buClr>
                <a:srgbClr val="1287C3"/>
              </a:buClr>
              <a:buSzPct val="150000"/>
              <a:buFont typeface="Arial" panose="020B0604020202020204" pitchFamily="34" charset="0"/>
              <a:buChar char="•"/>
            </a:pPr>
            <a:r>
              <a:rPr lang="en-US" altLang="en-GB" sz="2000" dirty="0">
                <a:latin typeface="Times New Roman" panose="02020603050405020304" pitchFamily="18" charset="0"/>
                <a:cs typeface="Times New Roman" panose="02020603050405020304" pitchFamily="18" charset="0"/>
              </a:rPr>
              <a:t>References</a:t>
            </a:r>
          </a:p>
          <a:p>
            <a:pPr marL="285750" indent="-285750" algn="just">
              <a:lnSpc>
                <a:spcPct val="150000"/>
              </a:lnSpc>
              <a:buClr>
                <a:srgbClr val="1287C3"/>
              </a:buClr>
              <a:buSzPct val="150000"/>
              <a:buFont typeface="Arial" panose="020B0604020202020204" pitchFamily="34" charset="0"/>
              <a:buChar char="•"/>
            </a:pPr>
            <a:endParaRPr lang="en-US" altLang="en-GB" sz="2000" dirty="0">
              <a:latin typeface="Times New Roman" panose="02020603050405020304" pitchFamily="18" charset="0"/>
              <a:cs typeface="Times New Roman" panose="02020603050405020304" pitchFamily="18" charset="0"/>
            </a:endParaRPr>
          </a:p>
          <a:p>
            <a:pPr marL="285750" indent="-285750" algn="just">
              <a:lnSpc>
                <a:spcPct val="150000"/>
              </a:lnSpc>
              <a:buClr>
                <a:srgbClr val="1287C3"/>
              </a:buClr>
              <a:buSzPct val="150000"/>
              <a:buFont typeface="Arial" panose="020B0604020202020204" pitchFamily="34" charset="0"/>
              <a:buChar char="•"/>
            </a:pPr>
            <a:endParaRPr lang="en-US" alt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130" y="-64135"/>
            <a:ext cx="10019030" cy="1774190"/>
          </a:xfrm>
        </p:spPr>
        <p:txBody>
          <a:bodyPr>
            <a:normAutofit fontScale="90000"/>
          </a:bodyPr>
          <a:lstStyle/>
          <a:p>
            <a:br>
              <a:rPr lang="en-US" sz="3600" b="1" u="sng" dirty="0">
                <a:latin typeface="Times New Roman" panose="02020603050405020304" pitchFamily="18" charset="0"/>
                <a:cs typeface="Times New Roman" panose="02020603050405020304" pitchFamily="18" charset="0"/>
                <a:sym typeface="+mn-ea"/>
              </a:rPr>
            </a:br>
            <a:r>
              <a:rPr lang="en-US" b="1" u="sng" dirty="0">
                <a:latin typeface="Times New Roman" panose="02020603050405020304" pitchFamily="18" charset="0"/>
                <a:cs typeface="Times New Roman" panose="02020603050405020304" pitchFamily="18" charset="0"/>
                <a:sym typeface="+mn-ea"/>
              </a:rPr>
              <a:t>Smart Railway Information System</a:t>
            </a:r>
            <a:br>
              <a:rPr lang="en-US" sz="3600" b="1" u="sng" dirty="0">
                <a:latin typeface="Times New Roman" panose="02020603050405020304" pitchFamily="18" charset="0"/>
                <a:cs typeface="Times New Roman" panose="02020603050405020304" pitchFamily="18" charset="0"/>
                <a:sym typeface="+mn-ea"/>
              </a:rPr>
            </a:br>
            <a:br>
              <a:rPr lang="en-IN" sz="3600" b="1" u="sng" dirty="0">
                <a:latin typeface="Times New Roman" panose="02020603050405020304" pitchFamily="18" charset="0"/>
                <a:cs typeface="Times New Roman" panose="02020603050405020304" pitchFamily="18" charset="0"/>
              </a:rPr>
            </a:br>
            <a:r>
              <a:rPr lang="en-IN" sz="3100" b="1" dirty="0">
                <a:latin typeface="Times New Roman" panose="02020603050405020304" pitchFamily="18" charset="0"/>
                <a:cs typeface="Times New Roman" panose="02020603050405020304" pitchFamily="18" charset="0"/>
              </a:rPr>
              <a:t>Output Screenshot </a:t>
            </a:r>
          </a:p>
        </p:txBody>
      </p:sp>
      <p:pic>
        <p:nvPicPr>
          <p:cNvPr id="4" name="Content Placeholder 3" descr="w7.jpg"/>
          <p:cNvPicPr>
            <a:picLocks noGrp="1" noChangeAspect="1"/>
          </p:cNvPicPr>
          <p:nvPr>
            <p:ph idx="1"/>
          </p:nvPr>
        </p:nvPicPr>
        <p:blipFill>
          <a:blip r:embed="rId2"/>
          <a:stretch>
            <a:fillRect/>
          </a:stretch>
        </p:blipFill>
        <p:spPr>
          <a:xfrm>
            <a:off x="3119755" y="2007235"/>
            <a:ext cx="6876000" cy="419977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019" y="179797"/>
            <a:ext cx="9497961" cy="562897"/>
          </a:xfrm>
        </p:spPr>
        <p:txBody>
          <a:bodyPr>
            <a:noAutofit/>
          </a:bodyPr>
          <a:lstStyle/>
          <a:p>
            <a:r>
              <a:rPr lang="en-IN" sz="3600" b="1" u="sng" dirty="0">
                <a:latin typeface="Times New Roman" panose="02020603050405020304" pitchFamily="18" charset="0"/>
                <a:cs typeface="Times New Roman" panose="02020603050405020304" pitchFamily="18" charset="0"/>
                <a:sym typeface="+mn-ea"/>
              </a:rPr>
              <a:t>SERVERLESS FILE SHARING PLATFORM</a:t>
            </a:r>
            <a:endParaRPr lang="en-US" sz="36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70040" y="934065"/>
            <a:ext cx="2222090" cy="156966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a:p>
            <a:endParaRPr lang="en-IN" sz="3200" b="1" dirty="0"/>
          </a:p>
          <a:p>
            <a:endParaRPr lang="en-IN" sz="3200" b="1" dirty="0"/>
          </a:p>
        </p:txBody>
      </p:sp>
      <p:sp>
        <p:nvSpPr>
          <p:cNvPr id="8" name="Rectangle 2">
            <a:extLst>
              <a:ext uri="{FF2B5EF4-FFF2-40B4-BE49-F238E27FC236}">
                <a16:creationId xmlns:a16="http://schemas.microsoft.com/office/drawing/2014/main" id="{E9B6B2D2-DF22-D7D8-FC03-5DA5D4398367}"/>
              </a:ext>
            </a:extLst>
          </p:cNvPr>
          <p:cNvSpPr>
            <a:spLocks noChangeArrowheads="1"/>
          </p:cNvSpPr>
          <p:nvPr/>
        </p:nvSpPr>
        <p:spPr bwMode="auto">
          <a:xfrm>
            <a:off x="660400" y="1963465"/>
            <a:ext cx="1104981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Silva, M.N. and Carvalho, M. (2018)</a:t>
            </a:r>
            <a:r>
              <a:rPr kumimoji="0" lang="en-US" altLang="en-US" sz="1800" b="0" i="0" u="none" strike="noStrike" cap="none" normalizeH="0" baseline="0" dirty="0">
                <a:ln>
                  <a:noFill/>
                </a:ln>
                <a:solidFill>
                  <a:schemeClr val="tx1"/>
                </a:solidFill>
                <a:effectLst/>
                <a:latin typeface="Arial" panose="020B0604020202020204" pitchFamily="34" charset="0"/>
              </a:rPr>
              <a:t> Implementation and analysis of a serverless shared drive with AWS Lambda. </a:t>
            </a:r>
            <a:r>
              <a:rPr kumimoji="0" lang="en-US" altLang="en-US" sz="1800" b="0" i="1" u="none" strike="noStrike" cap="none" normalizeH="0" baseline="0" dirty="0">
                <a:ln>
                  <a:noFill/>
                </a:ln>
                <a:solidFill>
                  <a:schemeClr val="tx1"/>
                </a:solidFill>
                <a:effectLst/>
                <a:latin typeface="Arial" panose="020B0604020202020204" pitchFamily="34" charset="0"/>
              </a:rPr>
              <a:t>Proc. Int. Conf. Convergence Technol. (I2CT)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4</a:t>
            </a:r>
            <a:r>
              <a:rPr kumimoji="0" lang="en-US" altLang="en-US" sz="1800" b="0" i="0" u="none" strike="noStrike" cap="none" normalizeH="0" baseline="0" dirty="0">
                <a:ln>
                  <a:noFill/>
                </a:ln>
                <a:solidFill>
                  <a:schemeClr val="tx1"/>
                </a:solidFill>
                <a:effectLst/>
                <a:latin typeface="Arial" panose="020B0604020202020204" pitchFamily="34" charset="0"/>
              </a:rPr>
              <a:t>, 1–5.</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Schleier-Smith, J., Holz, L., Pemberton, N. and Hellerstein, J.M. (2020)</a:t>
            </a:r>
            <a:r>
              <a:rPr kumimoji="0" lang="en-US" altLang="en-US" sz="1800" b="0" i="0" u="none" strike="noStrike" cap="none" normalizeH="0" baseline="0" dirty="0">
                <a:ln>
                  <a:noFill/>
                </a:ln>
                <a:solidFill>
                  <a:schemeClr val="tx1"/>
                </a:solidFill>
                <a:effectLst/>
                <a:latin typeface="Arial" panose="020B0604020202020204" pitchFamily="34" charset="0"/>
              </a:rPr>
              <a:t> A </a:t>
            </a:r>
            <a:r>
              <a:rPr kumimoji="0" lang="en-US" altLang="en-US" sz="1800" b="0" i="0" u="none" strike="noStrike" cap="none" normalizeH="0" baseline="0" dirty="0" err="1">
                <a:ln>
                  <a:noFill/>
                </a:ln>
                <a:solidFill>
                  <a:schemeClr val="tx1"/>
                </a:solidFill>
                <a:effectLst/>
                <a:latin typeface="Arial" panose="020B0604020202020204" pitchFamily="34" charset="0"/>
              </a:rPr>
              <a:t>FaaS</a:t>
            </a:r>
            <a:r>
              <a:rPr kumimoji="0" lang="en-US" altLang="en-US" sz="1800" b="0" i="0" u="none" strike="noStrike" cap="none" normalizeH="0" baseline="0" dirty="0">
                <a:ln>
                  <a:noFill/>
                </a:ln>
                <a:solidFill>
                  <a:schemeClr val="tx1"/>
                </a:solidFill>
                <a:effectLst/>
                <a:latin typeface="Arial" panose="020B0604020202020204" pitchFamily="34" charset="0"/>
              </a:rPr>
              <a:t> file system for serverless computing. </a:t>
            </a:r>
            <a:r>
              <a:rPr kumimoji="0" lang="en-US" altLang="en-US" sz="1800" b="0" i="1" u="none" strike="noStrike" cap="none" normalizeH="0" baseline="0" dirty="0">
                <a:ln>
                  <a:noFill/>
                </a:ln>
                <a:solidFill>
                  <a:schemeClr val="tx1"/>
                </a:solidFill>
                <a:effectLst/>
                <a:latin typeface="Arial" panose="020B0604020202020204" pitchFamily="34" charset="0"/>
              </a:rPr>
              <a:t>Proc. ACM SIGOPS</a:t>
            </a:r>
            <a:r>
              <a:rPr kumimoji="0" lang="en-US" altLang="en-US" sz="1800" b="0" i="0" u="none" strike="noStrike" cap="none" normalizeH="0" baseline="0" dirty="0">
                <a:ln>
                  <a:noFill/>
                </a:ln>
                <a:solidFill>
                  <a:schemeClr val="tx1"/>
                </a:solidFill>
                <a:effectLst/>
                <a:latin typeface="Arial" panose="020B0604020202020204" pitchFamily="34" charset="0"/>
              </a:rPr>
              <a:t>, Preprint, arXiv:2009.09845.</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Zhang, J., Wang, A., Ma, X., Carver, B., Newman, N.J., Anwar, A., Rupprecht, L., </a:t>
            </a:r>
            <a:r>
              <a:rPr kumimoji="0" lang="en-US" altLang="en-US" sz="1800" b="1" i="0" u="none" strike="noStrike" cap="none" normalizeH="0" baseline="0" dirty="0" err="1">
                <a:ln>
                  <a:noFill/>
                </a:ln>
                <a:solidFill>
                  <a:schemeClr val="tx1"/>
                </a:solidFill>
                <a:effectLst/>
                <a:latin typeface="Arial" panose="020B0604020202020204" pitchFamily="34" charset="0"/>
              </a:rPr>
              <a:t>Skourtis</a:t>
            </a:r>
            <a:r>
              <a:rPr kumimoji="0" lang="en-US" altLang="en-US" sz="1800" b="1" i="0" u="none" strike="noStrike" cap="none" normalizeH="0" baseline="0" dirty="0">
                <a:ln>
                  <a:noFill/>
                </a:ln>
                <a:solidFill>
                  <a:schemeClr val="tx1"/>
                </a:solidFill>
                <a:effectLst/>
                <a:latin typeface="Arial" panose="020B0604020202020204" pitchFamily="34" charset="0"/>
              </a:rPr>
              <a:t>, D., Tarasov, V., Yan, F. and Cheng, Y. (2022)</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InfiniStore</a:t>
            </a:r>
            <a:r>
              <a:rPr kumimoji="0" lang="en-US" altLang="en-US" sz="1800" b="0" i="0" u="none" strike="noStrike" cap="none" normalizeH="0" baseline="0" dirty="0">
                <a:ln>
                  <a:noFill/>
                </a:ln>
                <a:solidFill>
                  <a:schemeClr val="tx1"/>
                </a:solidFill>
                <a:effectLst/>
                <a:latin typeface="Arial" panose="020B0604020202020204" pitchFamily="34" charset="0"/>
              </a:rPr>
              <a:t>: Elastic serverless cloud storage. </a:t>
            </a:r>
            <a:r>
              <a:rPr kumimoji="0" lang="en-US" altLang="en-US" sz="1800" b="0" i="1" u="none" strike="noStrike" cap="none" normalizeH="0" baseline="0" dirty="0">
                <a:ln>
                  <a:noFill/>
                </a:ln>
                <a:solidFill>
                  <a:schemeClr val="tx1"/>
                </a:solidFill>
                <a:effectLst/>
                <a:latin typeface="Arial" panose="020B0604020202020204" pitchFamily="34" charset="0"/>
              </a:rPr>
              <a:t>IEEE Trans. Cloud </a:t>
            </a:r>
            <a:r>
              <a:rPr kumimoji="0" lang="en-US" altLang="en-US" sz="1800" b="0" i="1" u="none" strike="noStrike" cap="none" normalizeH="0" baseline="0" dirty="0" err="1">
                <a:ln>
                  <a:noFill/>
                </a:ln>
                <a:solidFill>
                  <a:schemeClr val="tx1"/>
                </a:solidFill>
                <a:effectLst/>
                <a:latin typeface="Arial" panose="020B0604020202020204" pitchFamily="34" charset="0"/>
              </a:rPr>
              <a:t>Comput</a:t>
            </a:r>
            <a:r>
              <a:rPr kumimoji="0" lang="en-US" altLang="en-US" sz="1800" b="0" i="1"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Preprint, arXiv:2209.01496.</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Juve, G., </a:t>
            </a:r>
            <a:r>
              <a:rPr kumimoji="0" lang="en-US" altLang="en-US" sz="1800" b="1" i="0" u="none" strike="noStrike" cap="none" normalizeH="0" baseline="0" dirty="0" err="1">
                <a:ln>
                  <a:noFill/>
                </a:ln>
                <a:solidFill>
                  <a:schemeClr val="tx1"/>
                </a:solidFill>
                <a:effectLst/>
                <a:latin typeface="Arial" panose="020B0604020202020204" pitchFamily="34" charset="0"/>
              </a:rPr>
              <a:t>Deelman</a:t>
            </a:r>
            <a:r>
              <a:rPr kumimoji="0" lang="en-US" altLang="en-US" sz="1800" b="1" i="0" u="none" strike="noStrike" cap="none" normalizeH="0" baseline="0" dirty="0">
                <a:ln>
                  <a:noFill/>
                </a:ln>
                <a:solidFill>
                  <a:schemeClr val="tx1"/>
                </a:solidFill>
                <a:effectLst/>
                <a:latin typeface="Arial" panose="020B0604020202020204" pitchFamily="34" charset="0"/>
              </a:rPr>
              <a:t>, E., Vahi, K., Mehta, G., Berriman, B., Berman, B.P. and </a:t>
            </a:r>
            <a:r>
              <a:rPr kumimoji="0" lang="en-US" altLang="en-US" sz="1800" b="1" i="0" u="none" strike="noStrike" cap="none" normalizeH="0" baseline="0" dirty="0" err="1">
                <a:ln>
                  <a:noFill/>
                </a:ln>
                <a:solidFill>
                  <a:schemeClr val="tx1"/>
                </a:solidFill>
                <a:effectLst/>
                <a:latin typeface="Arial" panose="020B0604020202020204" pitchFamily="34" charset="0"/>
              </a:rPr>
              <a:t>Maechling</a:t>
            </a:r>
            <a:r>
              <a:rPr kumimoji="0" lang="en-US" altLang="en-US" sz="1800" b="1" i="0" u="none" strike="noStrike" cap="none" normalizeH="0" baseline="0" dirty="0">
                <a:ln>
                  <a:noFill/>
                </a:ln>
                <a:solidFill>
                  <a:schemeClr val="tx1"/>
                </a:solidFill>
                <a:effectLst/>
                <a:latin typeface="Arial" panose="020B0604020202020204" pitchFamily="34" charset="0"/>
              </a:rPr>
              <a:t>, P. (2010)</a:t>
            </a:r>
            <a:r>
              <a:rPr kumimoji="0" lang="en-US" altLang="en-US" sz="1800" b="0" i="0" u="none" strike="noStrike" cap="none" normalizeH="0" baseline="0" dirty="0">
                <a:ln>
                  <a:noFill/>
                </a:ln>
                <a:solidFill>
                  <a:schemeClr val="tx1"/>
                </a:solidFill>
                <a:effectLst/>
                <a:latin typeface="Arial" panose="020B0604020202020204" pitchFamily="34" charset="0"/>
              </a:rPr>
              <a:t> Data sharing options for </a:t>
            </a:r>
            <a:r>
              <a:rPr kumimoji="0" lang="en-US" altLang="en-US" sz="1800" b="0" i="1" u="none" strike="noStrike" cap="none" normalizeH="0" baseline="0" dirty="0">
                <a:ln>
                  <a:noFill/>
                </a:ln>
                <a:solidFill>
                  <a:schemeClr val="tx1"/>
                </a:solidFill>
                <a:effectLst/>
                <a:latin typeface="Arial" panose="020B0604020202020204" pitchFamily="34" charset="0"/>
              </a:rPr>
              <a:t>loud Compute.</a:t>
            </a:r>
            <a:r>
              <a:rPr kumimoji="0" lang="en-US" altLang="en-US" sz="1800" b="0" i="0" u="none" strike="noStrike" cap="none" normalizeH="0" baseline="0" dirty="0">
                <a:ln>
                  <a:noFill/>
                </a:ln>
                <a:solidFill>
                  <a:schemeClr val="tx1"/>
                </a:solidFill>
                <a:effectLst/>
                <a:latin typeface="Arial" panose="020B0604020202020204" pitchFamily="34" charset="0"/>
              </a:rPr>
              <a:t>, 1–8.</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9320CB-FB5E-1294-084C-A0B9B4337811}"/>
              </a:ext>
            </a:extLst>
          </p:cNvPr>
          <p:cNvSpPr txBox="1"/>
          <p:nvPr/>
        </p:nvSpPr>
        <p:spPr>
          <a:xfrm>
            <a:off x="1319980" y="168885"/>
            <a:ext cx="9552040" cy="646331"/>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sym typeface="+mn-ea"/>
              </a:rPr>
              <a:t>SERVERLESS FILE SHARING PLATFORM</a:t>
            </a:r>
            <a:endParaRPr lang="en-IN" sz="3600" dirty="0"/>
          </a:p>
        </p:txBody>
      </p:sp>
      <p:sp>
        <p:nvSpPr>
          <p:cNvPr id="5" name="TextBox 4">
            <a:extLst>
              <a:ext uri="{FF2B5EF4-FFF2-40B4-BE49-F238E27FC236}">
                <a16:creationId xmlns:a16="http://schemas.microsoft.com/office/drawing/2014/main" id="{0B1D03E6-0DA5-E83E-4884-DF964415CAFB}"/>
              </a:ext>
            </a:extLst>
          </p:cNvPr>
          <p:cNvSpPr txBox="1"/>
          <p:nvPr/>
        </p:nvSpPr>
        <p:spPr>
          <a:xfrm>
            <a:off x="344129" y="1584799"/>
            <a:ext cx="11847871" cy="3139321"/>
          </a:xfrm>
          <a:prstGeom prst="rect">
            <a:avLst/>
          </a:prstGeom>
          <a:noFill/>
        </p:spPr>
        <p:txBody>
          <a:bodyPr wrap="square">
            <a:spAutoFit/>
          </a:bodyPr>
          <a:lstStyle/>
          <a:p>
            <a:pPr marL="285750" indent="-285750">
              <a:buFont typeface="Arial" panose="020B0604020202020204" pitchFamily="34" charset="0"/>
              <a:buChar char="•"/>
            </a:pPr>
            <a:r>
              <a:rPr lang="en-IN" b="1" dirty="0"/>
              <a:t>Das, A., Imai, S., Wittie, M.P. and Patterson, S. (2020)</a:t>
            </a:r>
            <a:r>
              <a:rPr lang="en-IN" dirty="0"/>
              <a:t> Performance optimization for edge-cloud serverless platforms via dynamic task placement. </a:t>
            </a:r>
            <a:r>
              <a:rPr lang="en-IN" i="1" dirty="0"/>
              <a:t>Proc. IEEE/ACM Int. Symp. Edge </a:t>
            </a:r>
            <a:r>
              <a:rPr lang="en-IN" i="1" dirty="0" err="1"/>
              <a:t>Comput</a:t>
            </a:r>
            <a:r>
              <a:rPr lang="en-IN" i="1" dirty="0"/>
              <a:t>.</a:t>
            </a:r>
            <a:r>
              <a:rPr lang="en-IN" dirty="0"/>
              <a:t>, Preprint, arXiv:2003.01310.</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Pelle, I., Czentye, J., Dóka, J. and Sonkoly, B. (2020)</a:t>
            </a:r>
            <a:r>
              <a:rPr lang="en-IN" dirty="0"/>
              <a:t> Dynamic latency control of serverless applications operated on AWS Lambda and Greengrass. </a:t>
            </a:r>
            <a:r>
              <a:rPr lang="en-IN" i="1" dirty="0"/>
              <a:t>Proc. ACM SIGCOMM</a:t>
            </a:r>
            <a:r>
              <a:rPr lang="en-IN" dirty="0"/>
              <a:t>, Poster Session.</a:t>
            </a:r>
          </a:p>
          <a:p>
            <a:pPr>
              <a:buFont typeface="+mj-lt"/>
              <a:buAutoNum type="arabicPeriod"/>
            </a:pPr>
            <a:endParaRPr lang="en-IN" dirty="0"/>
          </a:p>
          <a:p>
            <a:pPr marL="285750" indent="-285750">
              <a:buFont typeface="Arial" panose="020B0604020202020204" pitchFamily="34" charset="0"/>
              <a:buChar char="•"/>
            </a:pPr>
            <a:r>
              <a:rPr lang="en-IN" b="1" dirty="0"/>
              <a:t>Ortiz, A. (2019)</a:t>
            </a:r>
            <a:r>
              <a:rPr lang="en-IN" dirty="0"/>
              <a:t> Architecting serverless microservices on the cloud with AWS. </a:t>
            </a:r>
            <a:r>
              <a:rPr lang="en-IN" i="1" dirty="0"/>
              <a:t>Proc. 50th ACM Tech. Symp. Computer Sci. Educ. (SIGCSE)</a:t>
            </a:r>
            <a:r>
              <a:rPr lang="en-IN" dirty="0"/>
              <a:t>, 1275–1275.</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Rinta-Jaskari, E., Allen, C., Meghla, T. and Taibi, D. (2022)</a:t>
            </a:r>
            <a:r>
              <a:rPr lang="en-IN" dirty="0"/>
              <a:t> Testing approaches and tools for AWS Lambda serverless-based applications. </a:t>
            </a:r>
            <a:r>
              <a:rPr lang="en-IN" i="1" dirty="0"/>
              <a:t>Proc. IEEE </a:t>
            </a:r>
            <a:r>
              <a:rPr lang="en-IN" i="1" dirty="0" err="1"/>
              <a:t>PerCom</a:t>
            </a:r>
            <a:r>
              <a:rPr lang="en-IN" i="1" dirty="0"/>
              <a:t> Workshops</a:t>
            </a:r>
            <a:r>
              <a:rPr lang="en-IN" dirty="0"/>
              <a:t>, 286–291.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AD0A26-81DE-CF75-389E-7D3587E3C45E}"/>
              </a:ext>
            </a:extLst>
          </p:cNvPr>
          <p:cNvSpPr txBox="1"/>
          <p:nvPr/>
        </p:nvSpPr>
        <p:spPr>
          <a:xfrm>
            <a:off x="3775584" y="2659559"/>
            <a:ext cx="4984955"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358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54795" y="1331253"/>
            <a:ext cx="2473172" cy="580104"/>
          </a:xfrm>
        </p:spPr>
        <p:txBody>
          <a:bodyPr>
            <a:noAutofit/>
          </a:bodyPr>
          <a:lstStyle/>
          <a:p>
            <a:r>
              <a:rPr lang="en-US" sz="2800" b="1" dirty="0">
                <a:latin typeface="Times New Roman" panose="02020603050405020304" pitchFamily="18" charset="0"/>
                <a:cs typeface="Times New Roman" panose="02020603050405020304" pitchFamily="18" charset="0"/>
              </a:rPr>
              <a:t>Abstract :</a:t>
            </a:r>
            <a:endParaRPr lang="en-IN" sz="28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726070" y="2268791"/>
            <a:ext cx="9251437" cy="4026905"/>
          </a:xfrm>
        </p:spPr>
        <p:txBody>
          <a:bodyPr>
            <a:noAutofit/>
          </a:bodyPr>
          <a:lstStyle/>
          <a:p>
            <a:pPr algn="just">
              <a:buFont typeface="Arial" panose="020B0604020202020204" pitchFamily="34" charset="0"/>
              <a:buChar char="•"/>
            </a:pPr>
            <a:r>
              <a:rPr lang="en-US" altLang="en-US" sz="2000" dirty="0">
                <a:solidFill>
                  <a:schemeClr val="tx1"/>
                </a:solidFill>
                <a:latin typeface="Times New Roman" panose="02020603050405020304" pitchFamily="18" charset="0"/>
                <a:cs typeface="Times New Roman" panose="02020603050405020304" pitchFamily="18" charset="0"/>
              </a:rPr>
              <a:t>The increasing demand for scalable and cost-efficient File-sharing solutions highlights the limitations of traditional platforms that rely on complex server management, high operational costs, and limited scalability.</a:t>
            </a:r>
            <a:endParaRPr lang="en-US" sz="2000" dirty="0">
              <a:latin typeface="Times New Roman" panose="02020603050405020304" pitchFamily="18" charset="0"/>
              <a:cs typeface="Times New Roman" panose="02020603050405020304" pitchFamily="18" charset="0"/>
            </a:endParaRPr>
          </a:p>
          <a:p>
            <a:pPr algn="just" eaLnBrk="1" hangingPunct="1">
              <a:spcBef>
                <a:spcPct val="0"/>
              </a:spcBef>
              <a:buClrTx/>
              <a:buSzTx/>
              <a:buFont typeface="Arial" panose="020B0604020202020204" pitchFamily="34" charset="0"/>
              <a:buChar char="•"/>
            </a:pPr>
            <a:r>
              <a:rPr lang="en-US" altLang="en-US" sz="2000" dirty="0">
                <a:solidFill>
                  <a:schemeClr val="tx1"/>
                </a:solidFill>
                <a:latin typeface="Times New Roman" panose="02020603050405020304" pitchFamily="18" charset="0"/>
                <a:cs typeface="Times New Roman" panose="02020603050405020304" pitchFamily="18" charset="0"/>
              </a:rPr>
              <a:t>By utilizing serverless services such as AWS Lambda, Amazon S3, API Gateway, and DynamoDB, the platform enables users to securely upload, store, and share files without worrying about infrastructure maintenance. The solution ensures automatic scalability to handle fluctuating workloads while optimizing costs by eliminating the need for manual server provisioning.</a:t>
            </a:r>
          </a:p>
          <a:p>
            <a:pPr algn="just">
              <a:buFont typeface="Arial" panose="020B0604020202020204" pitchFamily="34" charset="0"/>
              <a:buChar char="•"/>
            </a:pPr>
            <a:r>
              <a:rPr lang="en-US" altLang="en-US" sz="2000" dirty="0">
                <a:solidFill>
                  <a:schemeClr val="tx1"/>
                </a:solidFill>
                <a:latin typeface="Times New Roman" panose="02020603050405020304" pitchFamily="18" charset="0"/>
                <a:cs typeface="Times New Roman" panose="02020603050405020304" pitchFamily="18" charset="0"/>
              </a:rPr>
              <a:t>Additionally, security is implemented through AWS Cognito for user authentication and access control. The project demonstrates how a serverless architecture can provide a reliable, secure, and cost-effective filesharing platform that scales with user demand and ensures high availability, making it an ideal solution for modern businesses and developers seeking an efficient file management system.</a:t>
            </a:r>
            <a:endParaRPr lang="en-IN" sz="2000" dirty="0">
              <a:latin typeface="Times New Roman" panose="02020603050405020304" pitchFamily="18" charset="0"/>
              <a:cs typeface="Times New Roman" panose="02020603050405020304" pitchFamily="18" charset="0"/>
            </a:endParaRPr>
          </a:p>
        </p:txBody>
      </p:sp>
      <p:sp>
        <p:nvSpPr>
          <p:cNvPr id="6" name="Title 3"/>
          <p:cNvSpPr txBox="1"/>
          <p:nvPr/>
        </p:nvSpPr>
        <p:spPr>
          <a:xfrm>
            <a:off x="1163746" y="469915"/>
            <a:ext cx="9498320" cy="503903"/>
          </a:xfrm>
          <a:prstGeom prst="rect">
            <a:avLst/>
          </a:prstGeom>
          <a:effectLst/>
        </p:spPr>
        <p:txBody>
          <a:bodyPr vert="horz" lIns="91440" tIns="45720" rIns="91440" bIns="45720" rtlCol="0" anchor="ct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u="sng" dirty="0">
                <a:latin typeface="Times New Roman" panose="02020603050405020304" pitchFamily="18" charset="0"/>
                <a:cs typeface="Times New Roman" panose="02020603050405020304" pitchFamily="18" charset="0"/>
                <a:sym typeface="+mn-ea"/>
              </a:rPr>
              <a:t>SERVERLESS FILE SHARING PLATFORM</a:t>
            </a:r>
            <a:endParaRPr lang="en-IN" altLang="en-US" sz="3600" b="1" u="sng"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635" y="301749"/>
            <a:ext cx="10018713" cy="776749"/>
          </a:xfrm>
        </p:spPr>
        <p:txBody>
          <a:bodyPr>
            <a:noAutofit/>
          </a:bodyPr>
          <a:lstStyle/>
          <a:p>
            <a:r>
              <a:rPr lang="en-IN" sz="3600" b="1" u="sng" dirty="0">
                <a:latin typeface="Times New Roman" panose="02020603050405020304" pitchFamily="18" charset="0"/>
                <a:cs typeface="Times New Roman" panose="02020603050405020304" pitchFamily="18" charset="0"/>
                <a:sym typeface="+mn-ea"/>
              </a:rPr>
              <a:t>SERVERLESS FILE SHARING PLATFORM</a:t>
            </a:r>
            <a:endParaRPr lang="en-IN" altLang="en-US" sz="3600" b="1" u="sng" dirty="0">
              <a:latin typeface="Times New Roman" panose="02020603050405020304" pitchFamily="18" charset="0"/>
              <a:cs typeface="Times New Roman" panose="02020603050405020304" pitchFamily="18" charset="0"/>
              <a:sym typeface="+mn-ea"/>
            </a:endParaRPr>
          </a:p>
        </p:txBody>
      </p:sp>
      <p:sp>
        <p:nvSpPr>
          <p:cNvPr id="4" name="Title 1"/>
          <p:cNvSpPr txBox="1"/>
          <p:nvPr/>
        </p:nvSpPr>
        <p:spPr>
          <a:xfrm>
            <a:off x="867652" y="1028452"/>
            <a:ext cx="3052707" cy="73922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Existing System:</a:t>
            </a:r>
            <a:endParaRPr lang="en-IN" sz="2800" dirty="0"/>
          </a:p>
        </p:txBody>
      </p:sp>
      <p:sp>
        <p:nvSpPr>
          <p:cNvPr id="8" name="Rectangle 2">
            <a:extLst>
              <a:ext uri="{FF2B5EF4-FFF2-40B4-BE49-F238E27FC236}">
                <a16:creationId xmlns:a16="http://schemas.microsoft.com/office/drawing/2014/main" id="{367DD78F-2AAE-98C2-A81C-7FD899568205}"/>
              </a:ext>
            </a:extLst>
          </p:cNvPr>
          <p:cNvSpPr>
            <a:spLocks noChangeArrowheads="1"/>
          </p:cNvSpPr>
          <p:nvPr/>
        </p:nvSpPr>
        <p:spPr bwMode="auto">
          <a:xfrm>
            <a:off x="1305635" y="1810400"/>
            <a:ext cx="8321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spcAft>
                <a:spcPts val="1475"/>
              </a:spcAft>
              <a:buClrTx/>
              <a:buSzTx/>
              <a:buFontTx/>
              <a:buNone/>
            </a:pPr>
            <a:r>
              <a:rPr lang="en-US" altLang="en-US" sz="2000" b="1" dirty="0">
                <a:solidFill>
                  <a:schemeClr val="tx1"/>
                </a:solidFill>
                <a:latin typeface="Times New Roman" panose="02020603050405020304" pitchFamily="18" charset="0"/>
              </a:rPr>
              <a:t>On-Premise or Traditional File Sharing</a:t>
            </a:r>
          </a:p>
        </p:txBody>
      </p:sp>
      <p:sp>
        <p:nvSpPr>
          <p:cNvPr id="9" name="Rectangle 3">
            <a:extLst>
              <a:ext uri="{FF2B5EF4-FFF2-40B4-BE49-F238E27FC236}">
                <a16:creationId xmlns:a16="http://schemas.microsoft.com/office/drawing/2014/main" id="{84100FFA-1DBA-C0AC-B744-7029D22B9042}"/>
              </a:ext>
            </a:extLst>
          </p:cNvPr>
          <p:cNvSpPr>
            <a:spLocks noChangeArrowheads="1"/>
          </p:cNvSpPr>
          <p:nvPr/>
        </p:nvSpPr>
        <p:spPr bwMode="auto">
          <a:xfrm>
            <a:off x="1075175" y="4157663"/>
            <a:ext cx="782637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ts val="2525"/>
              </a:spcBef>
              <a:spcAft>
                <a:spcPts val="2100"/>
              </a:spcAft>
              <a:buClrTx/>
              <a:buSzTx/>
              <a:buFontTx/>
              <a:buNone/>
            </a:pPr>
            <a:r>
              <a:rPr lang="en-US" altLang="en-US" sz="1900" b="1" dirty="0">
                <a:solidFill>
                  <a:schemeClr val="tx1"/>
                </a:solidFill>
                <a:latin typeface="Times New Roman" panose="02020603050405020304" pitchFamily="18" charset="0"/>
                <a:cs typeface="Times New Roman" panose="02020603050405020304" pitchFamily="18" charset="0"/>
              </a:rPr>
              <a:t>Limitations :</a:t>
            </a:r>
          </a:p>
        </p:txBody>
      </p:sp>
      <p:sp>
        <p:nvSpPr>
          <p:cNvPr id="10" name="Rectangle 9">
            <a:extLst>
              <a:ext uri="{FF2B5EF4-FFF2-40B4-BE49-F238E27FC236}">
                <a16:creationId xmlns:a16="http://schemas.microsoft.com/office/drawing/2014/main" id="{0582441A-BE50-7163-E54A-F461F6C23DB1}"/>
              </a:ext>
            </a:extLst>
          </p:cNvPr>
          <p:cNvSpPr/>
          <p:nvPr/>
        </p:nvSpPr>
        <p:spPr>
          <a:xfrm>
            <a:off x="542925" y="5532438"/>
            <a:ext cx="42863" cy="41275"/>
          </a:xfrm>
          <a:prstGeom prst="rect">
            <a:avLst/>
          </a:prstGeom>
        </p:spPr>
        <p:txBody>
          <a:bodyPr wrap="none" lIns="0" tIns="0" rIns="0" bIns="0"/>
          <a:lstStyle/>
          <a:p>
            <a:pPr algn="just" eaLnBrk="1" fontAlgn="auto" hangingPunct="1">
              <a:spcBef>
                <a:spcPts val="0"/>
              </a:spcBef>
              <a:spcAft>
                <a:spcPts val="0"/>
              </a:spcAft>
              <a:defRPr/>
            </a:pPr>
            <a:endParaRPr lang="en-US" sz="450" i="1" dirty="0">
              <a:latin typeface="Consolas"/>
            </a:endParaRPr>
          </a:p>
        </p:txBody>
      </p:sp>
      <p:sp>
        <p:nvSpPr>
          <p:cNvPr id="11" name="Rectangle 7">
            <a:extLst>
              <a:ext uri="{FF2B5EF4-FFF2-40B4-BE49-F238E27FC236}">
                <a16:creationId xmlns:a16="http://schemas.microsoft.com/office/drawing/2014/main" id="{4C5C8859-7767-AF68-4B09-742BEEB33F9E}"/>
              </a:ext>
            </a:extLst>
          </p:cNvPr>
          <p:cNvSpPr>
            <a:spLocks noChangeArrowheads="1"/>
          </p:cNvSpPr>
          <p:nvPr/>
        </p:nvSpPr>
        <p:spPr bwMode="auto">
          <a:xfrm>
            <a:off x="542925" y="6135688"/>
            <a:ext cx="42863"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sz="500" i="1">
              <a:solidFill>
                <a:schemeClr val="tx1"/>
              </a:solidFill>
              <a:latin typeface="Consolas" panose="020B0609020204030204" pitchFamily="49" charset="0"/>
            </a:endParaRPr>
          </a:p>
        </p:txBody>
      </p:sp>
      <p:sp>
        <p:nvSpPr>
          <p:cNvPr id="12" name="Rectangle 10">
            <a:extLst>
              <a:ext uri="{FF2B5EF4-FFF2-40B4-BE49-F238E27FC236}">
                <a16:creationId xmlns:a16="http://schemas.microsoft.com/office/drawing/2014/main" id="{A4198707-0BC9-9000-07EB-C7013B294F86}"/>
              </a:ext>
            </a:extLst>
          </p:cNvPr>
          <p:cNvSpPr>
            <a:spLocks noChangeArrowheads="1"/>
          </p:cNvSpPr>
          <p:nvPr/>
        </p:nvSpPr>
        <p:spPr bwMode="auto">
          <a:xfrm>
            <a:off x="1438274" y="2239098"/>
            <a:ext cx="722826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defTabSz="914400" eaLnBrk="1" hangingPunct="1">
              <a:spcBef>
                <a:spcPct val="0"/>
              </a:spcBef>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Files are stored on physical servers or virtual machines.</a:t>
            </a:r>
          </a:p>
          <a:p>
            <a:pPr defTabSz="914400">
              <a:spcBef>
                <a:spcPct val="0"/>
              </a:spcBef>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Requires manual management of infrastructure.</a:t>
            </a:r>
          </a:p>
          <a:p>
            <a:pPr defTabSz="914400">
              <a:spcBef>
                <a:spcPct val="0"/>
              </a:spcBef>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Commonly uses FTP, SMB, or local shared drives.</a:t>
            </a:r>
          </a:p>
          <a:p>
            <a:pPr defTabSz="914400">
              <a:spcBef>
                <a:spcPct val="0"/>
              </a:spcBef>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Authentication is managed using in-house systems or basic access controls.</a:t>
            </a:r>
          </a:p>
          <a:p>
            <a:pPr defTabSz="914400">
              <a:spcBef>
                <a:spcPct val="0"/>
              </a:spcBef>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Limited or no scalability.</a:t>
            </a:r>
          </a:p>
          <a:p>
            <a:pPr defTabSz="914400">
              <a:spcBef>
                <a:spcPct val="0"/>
              </a:spcBef>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High maintenance cost and low fault tolerance.</a:t>
            </a:r>
          </a:p>
        </p:txBody>
      </p:sp>
      <p:sp>
        <p:nvSpPr>
          <p:cNvPr id="13" name="Rectangle 11">
            <a:extLst>
              <a:ext uri="{FF2B5EF4-FFF2-40B4-BE49-F238E27FC236}">
                <a16:creationId xmlns:a16="http://schemas.microsoft.com/office/drawing/2014/main" id="{86BBACB9-156B-0B61-DC33-CA6DE955DD78}"/>
              </a:ext>
            </a:extLst>
          </p:cNvPr>
          <p:cNvSpPr>
            <a:spLocks noChangeArrowheads="1"/>
          </p:cNvSpPr>
          <p:nvPr/>
        </p:nvSpPr>
        <p:spPr bwMode="auto">
          <a:xfrm>
            <a:off x="1438274" y="4610100"/>
            <a:ext cx="6646863"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defTabSz="914400" eaLnBrk="1" hangingPunct="1">
              <a:spcBef>
                <a:spcPct val="0"/>
              </a:spcBef>
              <a:buClrTx/>
              <a:buSzTx/>
              <a:buFontTx/>
              <a:buChar char="•"/>
            </a:pPr>
            <a:r>
              <a:rPr lang="en-US" altLang="en-US" b="1" dirty="0">
                <a:solidFill>
                  <a:schemeClr val="tx1"/>
                </a:solidFill>
                <a:latin typeface="Times New Roman" panose="02020603050405020304" pitchFamily="18" charset="0"/>
                <a:cs typeface="Times New Roman" panose="02020603050405020304" pitchFamily="18" charset="0"/>
              </a:rPr>
              <a:t>Scalability: </a:t>
            </a:r>
            <a:r>
              <a:rPr lang="en-US" altLang="en-US" dirty="0">
                <a:solidFill>
                  <a:schemeClr val="tx1"/>
                </a:solidFill>
                <a:latin typeface="Times New Roman" panose="02020603050405020304" pitchFamily="18" charset="0"/>
                <a:cs typeface="Times New Roman" panose="02020603050405020304" pitchFamily="18" charset="0"/>
              </a:rPr>
              <a:t>Cannot handle sudden traffic spikes.</a:t>
            </a:r>
          </a:p>
          <a:p>
            <a:pPr defTabSz="914400" eaLnBrk="1" hangingPunct="1">
              <a:spcBef>
                <a:spcPct val="0"/>
              </a:spcBef>
              <a:buClrTx/>
              <a:buSzTx/>
              <a:buFontTx/>
              <a:buChar char="•"/>
            </a:pPr>
            <a:endParaRPr lang="en-US" altLang="en-US" dirty="0">
              <a:solidFill>
                <a:schemeClr val="tx1"/>
              </a:solidFill>
              <a:latin typeface="Times New Roman" panose="02020603050405020304" pitchFamily="18" charset="0"/>
              <a:cs typeface="Times New Roman" panose="02020603050405020304" pitchFamily="18" charset="0"/>
            </a:endParaRPr>
          </a:p>
          <a:p>
            <a:pPr defTabSz="914400">
              <a:spcBef>
                <a:spcPct val="0"/>
              </a:spcBef>
              <a:buClrTx/>
              <a:buSzTx/>
              <a:buFontTx/>
              <a:buChar char="•"/>
            </a:pPr>
            <a:r>
              <a:rPr lang="en-US" altLang="en-US" b="1" dirty="0">
                <a:solidFill>
                  <a:schemeClr val="tx1"/>
                </a:solidFill>
                <a:latin typeface="Times New Roman" panose="02020603050405020304" pitchFamily="18" charset="0"/>
                <a:cs typeface="Times New Roman" panose="02020603050405020304" pitchFamily="18" charset="0"/>
              </a:rPr>
              <a:t>Availability: </a:t>
            </a:r>
            <a:r>
              <a:rPr lang="en-US" altLang="en-US" dirty="0">
                <a:solidFill>
                  <a:schemeClr val="tx1"/>
                </a:solidFill>
                <a:latin typeface="Times New Roman" panose="02020603050405020304" pitchFamily="18" charset="0"/>
                <a:cs typeface="Times New Roman" panose="02020603050405020304" pitchFamily="18" charset="0"/>
              </a:rPr>
              <a:t>Single points of failure lead to downtime.</a:t>
            </a:r>
          </a:p>
          <a:p>
            <a:pPr defTabSz="914400">
              <a:spcBef>
                <a:spcPct val="0"/>
              </a:spcBef>
              <a:buClrTx/>
              <a:buSzTx/>
              <a:buFontTx/>
              <a:buChar char="•"/>
            </a:pPr>
            <a:endParaRPr lang="en-US" altLang="en-US" dirty="0">
              <a:solidFill>
                <a:schemeClr val="tx1"/>
              </a:solidFill>
              <a:latin typeface="Times New Roman" panose="02020603050405020304" pitchFamily="18" charset="0"/>
              <a:cs typeface="Times New Roman" panose="02020603050405020304" pitchFamily="18" charset="0"/>
            </a:endParaRPr>
          </a:p>
          <a:p>
            <a:pPr defTabSz="914400">
              <a:spcBef>
                <a:spcPct val="0"/>
              </a:spcBef>
              <a:buClrTx/>
              <a:buSzTx/>
              <a:buFontTx/>
              <a:buChar char="•"/>
            </a:pPr>
            <a:r>
              <a:rPr lang="en-US" altLang="en-US" b="1" dirty="0">
                <a:solidFill>
                  <a:schemeClr val="tx1"/>
                </a:solidFill>
                <a:latin typeface="Times New Roman" panose="02020603050405020304" pitchFamily="18" charset="0"/>
                <a:cs typeface="Times New Roman" panose="02020603050405020304" pitchFamily="18" charset="0"/>
              </a:rPr>
              <a:t>Security: </a:t>
            </a:r>
            <a:r>
              <a:rPr lang="en-US" altLang="en-US" dirty="0">
                <a:solidFill>
                  <a:schemeClr val="tx1"/>
                </a:solidFill>
                <a:latin typeface="Times New Roman" panose="02020603050405020304" pitchFamily="18" charset="0"/>
                <a:cs typeface="Times New Roman" panose="02020603050405020304" pitchFamily="18" charset="0"/>
              </a:rPr>
              <a:t>Often lacks granular access control, encryption, or logging.</a:t>
            </a:r>
          </a:p>
          <a:p>
            <a:pPr defTabSz="914400">
              <a:spcBef>
                <a:spcPct val="0"/>
              </a:spcBef>
              <a:buClrTx/>
              <a:buSzTx/>
              <a:buFontTx/>
              <a:buChar char="•"/>
            </a:pPr>
            <a:endParaRPr lang="en-US" altLang="en-US" dirty="0">
              <a:solidFill>
                <a:schemeClr val="tx1"/>
              </a:solidFill>
              <a:latin typeface="Times New Roman" panose="02020603050405020304" pitchFamily="18" charset="0"/>
              <a:cs typeface="Times New Roman" panose="02020603050405020304" pitchFamily="18" charset="0"/>
            </a:endParaRPr>
          </a:p>
          <a:p>
            <a:pPr defTabSz="914400">
              <a:spcBef>
                <a:spcPct val="0"/>
              </a:spcBef>
              <a:buClrTx/>
              <a:buSzTx/>
              <a:buFontTx/>
              <a:buChar char="•"/>
            </a:pPr>
            <a:r>
              <a:rPr lang="en-US" altLang="en-US" b="1" dirty="0">
                <a:solidFill>
                  <a:schemeClr val="tx1"/>
                </a:solidFill>
                <a:latin typeface="Times New Roman" panose="02020603050405020304" pitchFamily="18" charset="0"/>
                <a:cs typeface="Times New Roman" panose="02020603050405020304" pitchFamily="18" charset="0"/>
              </a:rPr>
              <a:t>Cost: </a:t>
            </a:r>
            <a:r>
              <a:rPr lang="en-US" altLang="en-US" dirty="0">
                <a:solidFill>
                  <a:schemeClr val="tx1"/>
                </a:solidFill>
                <a:latin typeface="Times New Roman" panose="02020603050405020304" pitchFamily="18" charset="0"/>
                <a:cs typeface="Times New Roman" panose="02020603050405020304" pitchFamily="18" charset="0"/>
              </a:rPr>
              <a:t>High operational cost due to infrastructure and manpower.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976" y="342349"/>
            <a:ext cx="8454047" cy="867697"/>
          </a:xfrm>
        </p:spPr>
        <p:txBody>
          <a:bodyPr>
            <a:normAutofit fontScale="90000"/>
          </a:bodyPr>
          <a:lstStyle/>
          <a:p>
            <a:r>
              <a:rPr lang="en-IN" sz="3600" b="1" u="sng" dirty="0">
                <a:latin typeface="Times New Roman" panose="02020603050405020304" pitchFamily="18" charset="0"/>
                <a:cs typeface="Times New Roman" panose="02020603050405020304" pitchFamily="18" charset="0"/>
                <a:sym typeface="+mn-ea"/>
              </a:rPr>
              <a:t>SERVERLESS FILE SHARING PLATFORM</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495" y="2351228"/>
            <a:ext cx="9517625" cy="3147461"/>
          </a:xfrm>
        </p:spPr>
        <p:txBody>
          <a:bodyPr>
            <a:normAutofit/>
          </a:bodyPr>
          <a:lstStyle/>
          <a:p>
            <a:pPr marL="0" indent="0" algn="just">
              <a:buNone/>
            </a:pPr>
            <a:r>
              <a:rPr lang="en-US" altLang="en-US" sz="2000" dirty="0">
                <a:solidFill>
                  <a:schemeClr val="tx1"/>
                </a:solidFill>
                <a:latin typeface="Times New Roman" panose="02020603050405020304" pitchFamily="18" charset="0"/>
              </a:rPr>
              <a:t>Traditional file-sharing platforms face significant challenges related to scalability, infrastructure management, and cost efficiency. These systems require complex server maintenance, leading to high operational costs and limited scalability when handling fluctuating workloads. Additionally, ensuring secure access control and data management remains a concern, especially with increasing user demands for seamless and reliable file-sharing solutions</a:t>
            </a:r>
            <a:endParaRPr lang="en-IN" sz="2000" dirty="0">
              <a:latin typeface="Times New Roman" panose="02020603050405020304" pitchFamily="18" charset="0"/>
              <a:cs typeface="Times New Roman" panose="02020603050405020304" pitchFamily="18" charset="0"/>
            </a:endParaRPr>
          </a:p>
        </p:txBody>
      </p:sp>
      <p:sp>
        <p:nvSpPr>
          <p:cNvPr id="7" name="Title 1"/>
          <p:cNvSpPr txBox="1"/>
          <p:nvPr/>
        </p:nvSpPr>
        <p:spPr>
          <a:xfrm>
            <a:off x="1138339" y="1435534"/>
            <a:ext cx="3864586" cy="69020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Problem Statement:</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29708" y="477629"/>
            <a:ext cx="10018713" cy="598449"/>
          </a:xfrm>
        </p:spPr>
        <p:txBody>
          <a:bodyPr>
            <a:normAutofit fontScale="90000"/>
          </a:bodyPr>
          <a:lstStyle/>
          <a:p>
            <a:r>
              <a:rPr lang="en-IN" sz="4000" b="1" u="sng" dirty="0">
                <a:latin typeface="Times New Roman" panose="02020603050405020304" pitchFamily="18" charset="0"/>
                <a:cs typeface="Times New Roman" panose="02020603050405020304" pitchFamily="18" charset="0"/>
                <a:sym typeface="+mn-ea"/>
              </a:rPr>
              <a:t>SERVERLESS FILE SHARING PLATFORM</a:t>
            </a:r>
            <a:endParaRPr lang="en-IN" dirty="0"/>
          </a:p>
        </p:txBody>
      </p:sp>
      <p:sp>
        <p:nvSpPr>
          <p:cNvPr id="7" name="TextBox 6"/>
          <p:cNvSpPr txBox="1"/>
          <p:nvPr/>
        </p:nvSpPr>
        <p:spPr>
          <a:xfrm>
            <a:off x="1057275" y="1337187"/>
            <a:ext cx="340196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Proposed System:</a:t>
            </a:r>
            <a:endParaRPr lang="en-IN" sz="2800" dirty="0"/>
          </a:p>
        </p:txBody>
      </p:sp>
      <p:sp>
        <p:nvSpPr>
          <p:cNvPr id="2" name="TextBox 1">
            <a:extLst>
              <a:ext uri="{FF2B5EF4-FFF2-40B4-BE49-F238E27FC236}">
                <a16:creationId xmlns:a16="http://schemas.microsoft.com/office/drawing/2014/main" id="{380ADD74-40D5-2F54-4CFD-256C6FAF9390}"/>
              </a:ext>
            </a:extLst>
          </p:cNvPr>
          <p:cNvSpPr txBox="1"/>
          <p:nvPr/>
        </p:nvSpPr>
        <p:spPr>
          <a:xfrm>
            <a:off x="1057275" y="2146027"/>
            <a:ext cx="8786813" cy="4400550"/>
          </a:xfrm>
          <a:prstGeom prst="rect">
            <a:avLst/>
          </a:prstGeom>
          <a:noFill/>
        </p:spPr>
        <p:txBody>
          <a:bodyPr>
            <a:spAutoFit/>
          </a:bodyPr>
          <a:lstStyle/>
          <a:p>
            <a:pPr>
              <a:spcBef>
                <a:spcPts val="5"/>
              </a:spcBef>
              <a:tabLst>
                <a:tab pos="1064895" algn="l"/>
              </a:tabLst>
              <a:defRPr/>
            </a:pPr>
            <a:r>
              <a:rPr lang="en-IN" sz="2000" dirty="0">
                <a:latin typeface="Times New Roman" panose="02020603050405020304" pitchFamily="18" charset="0"/>
                <a:ea typeface="Arial MT"/>
                <a:cs typeface="Times New Roman" panose="02020603050405020304" pitchFamily="18" charset="0"/>
              </a:rPr>
              <a:t> A </a:t>
            </a:r>
            <a:r>
              <a:rPr lang="en-IN" sz="2000" b="1" dirty="0">
                <a:latin typeface="Times New Roman" panose="02020603050405020304" pitchFamily="18" charset="0"/>
                <a:ea typeface="Arial MT"/>
                <a:cs typeface="Times New Roman" panose="02020603050405020304" pitchFamily="18" charset="0"/>
              </a:rPr>
              <a:t>modern, cloud-native, serverless</a:t>
            </a:r>
            <a:r>
              <a:rPr lang="en-IN" sz="2000" dirty="0">
                <a:latin typeface="Times New Roman" panose="02020603050405020304" pitchFamily="18" charset="0"/>
                <a:ea typeface="Arial MT"/>
                <a:cs typeface="Times New Roman" panose="02020603050405020304" pitchFamily="18" charset="0"/>
              </a:rPr>
              <a:t> file-sharing platform built with AWS services.</a:t>
            </a:r>
          </a:p>
          <a:p>
            <a:pPr>
              <a:spcBef>
                <a:spcPts val="5"/>
              </a:spcBef>
              <a:tabLst>
                <a:tab pos="1064895" algn="l"/>
              </a:tabLst>
              <a:defRPr/>
            </a:pPr>
            <a:r>
              <a:rPr lang="en-IN" sz="2000" dirty="0">
                <a:latin typeface="Times New Roman" panose="02020603050405020304" pitchFamily="18" charset="0"/>
                <a:ea typeface="Arial MT"/>
                <a:cs typeface="Times New Roman" panose="02020603050405020304" pitchFamily="18" charset="0"/>
              </a:rPr>
              <a:t> </a:t>
            </a:r>
          </a:p>
          <a:p>
            <a:pPr>
              <a:spcBef>
                <a:spcPts val="5"/>
              </a:spcBef>
              <a:tabLst>
                <a:tab pos="1064895" algn="l"/>
              </a:tabLst>
              <a:defRPr/>
            </a:pPr>
            <a:r>
              <a:rPr lang="en-IN" sz="2000" b="1" dirty="0">
                <a:latin typeface="Times New Roman" panose="02020603050405020304" pitchFamily="18" charset="0"/>
                <a:ea typeface="Arial MT"/>
                <a:cs typeface="Times New Roman" panose="02020603050405020304" pitchFamily="18" charset="0"/>
              </a:rPr>
              <a:t> Architecture &amp; Key AWS Services:</a:t>
            </a:r>
            <a:endParaRPr lang="en-IN" sz="2000" dirty="0">
              <a:latin typeface="Times New Roman" panose="02020603050405020304" pitchFamily="18" charset="0"/>
              <a:ea typeface="Arial MT"/>
              <a:cs typeface="Times New Roman" panose="02020603050405020304" pitchFamily="18" charset="0"/>
            </a:endParaRPr>
          </a:p>
          <a:p>
            <a:pPr marL="342900" indent="-342900">
              <a:spcBef>
                <a:spcPts val="5"/>
              </a:spcBef>
              <a:buSzPts val="1000"/>
              <a:buFont typeface="Symbol" panose="05050102010706020507" pitchFamily="18" charset="2"/>
              <a:buChar char=""/>
              <a:tabLst>
                <a:tab pos="457200" algn="l"/>
                <a:tab pos="1064895" algn="l"/>
              </a:tabLst>
              <a:defRPr/>
            </a:pPr>
            <a:r>
              <a:rPr lang="en-IN" sz="2000" b="1" dirty="0">
                <a:latin typeface="Times New Roman" panose="02020603050405020304" pitchFamily="18" charset="0"/>
                <a:ea typeface="Arial MT"/>
                <a:cs typeface="Times New Roman" panose="02020603050405020304" pitchFamily="18" charset="0"/>
              </a:rPr>
              <a:t>Amazon S3</a:t>
            </a:r>
            <a:r>
              <a:rPr lang="en-IN" sz="2000" dirty="0">
                <a:latin typeface="Times New Roman" panose="02020603050405020304" pitchFamily="18" charset="0"/>
                <a:ea typeface="Arial MT"/>
                <a:cs typeface="Times New Roman" panose="02020603050405020304" pitchFamily="18" charset="0"/>
              </a:rPr>
              <a:t> – To store files securely and durably.</a:t>
            </a:r>
          </a:p>
          <a:p>
            <a:pPr marL="342900" indent="-342900">
              <a:spcBef>
                <a:spcPts val="5"/>
              </a:spcBef>
              <a:buSzPts val="1000"/>
              <a:buFont typeface="Symbol" panose="05050102010706020507" pitchFamily="18" charset="2"/>
              <a:buChar char=""/>
              <a:tabLst>
                <a:tab pos="457200" algn="l"/>
                <a:tab pos="1064895" algn="l"/>
              </a:tabLst>
              <a:defRPr/>
            </a:pPr>
            <a:r>
              <a:rPr lang="en-IN" sz="2000" b="1" dirty="0">
                <a:latin typeface="Times New Roman" panose="02020603050405020304" pitchFamily="18" charset="0"/>
                <a:ea typeface="Arial MT"/>
                <a:cs typeface="Times New Roman" panose="02020603050405020304" pitchFamily="18" charset="0"/>
              </a:rPr>
              <a:t>Amazon API Gateway</a:t>
            </a:r>
            <a:r>
              <a:rPr lang="en-IN" sz="2000" dirty="0">
                <a:latin typeface="Times New Roman" panose="02020603050405020304" pitchFamily="18" charset="0"/>
                <a:ea typeface="Arial MT"/>
                <a:cs typeface="Times New Roman" panose="02020603050405020304" pitchFamily="18" charset="0"/>
              </a:rPr>
              <a:t> – To expose APIs for uploading/downloading files.</a:t>
            </a:r>
          </a:p>
          <a:p>
            <a:pPr marL="342900" indent="-342900">
              <a:spcBef>
                <a:spcPts val="5"/>
              </a:spcBef>
              <a:buSzPts val="1000"/>
              <a:buFont typeface="Symbol" panose="05050102010706020507" pitchFamily="18" charset="2"/>
              <a:buChar char=""/>
              <a:tabLst>
                <a:tab pos="457200" algn="l"/>
                <a:tab pos="1064895" algn="l"/>
              </a:tabLst>
              <a:defRPr/>
            </a:pPr>
            <a:r>
              <a:rPr lang="en-IN" sz="2000" b="1" dirty="0">
                <a:latin typeface="Times New Roman" panose="02020603050405020304" pitchFamily="18" charset="0"/>
                <a:ea typeface="Arial MT"/>
                <a:cs typeface="Times New Roman" panose="02020603050405020304" pitchFamily="18" charset="0"/>
              </a:rPr>
              <a:t>AWS Lambda</a:t>
            </a:r>
            <a:r>
              <a:rPr lang="en-IN" sz="2000" dirty="0">
                <a:latin typeface="Times New Roman" panose="02020603050405020304" pitchFamily="18" charset="0"/>
                <a:ea typeface="Arial MT"/>
                <a:cs typeface="Times New Roman" panose="02020603050405020304" pitchFamily="18" charset="0"/>
              </a:rPr>
              <a:t> – Backend logic for file handling (upload, download, delete, generate shareable links).</a:t>
            </a:r>
          </a:p>
          <a:p>
            <a:pPr marL="342900" indent="-342900">
              <a:spcBef>
                <a:spcPts val="5"/>
              </a:spcBef>
              <a:buSzPts val="1000"/>
              <a:buFont typeface="Symbol" panose="05050102010706020507" pitchFamily="18" charset="2"/>
              <a:buChar char=""/>
              <a:tabLst>
                <a:tab pos="457200" algn="l"/>
                <a:tab pos="1064895" algn="l"/>
              </a:tabLst>
              <a:defRPr/>
            </a:pPr>
            <a:r>
              <a:rPr lang="en-IN" sz="2000" b="1" dirty="0">
                <a:latin typeface="Times New Roman" panose="02020603050405020304" pitchFamily="18" charset="0"/>
                <a:ea typeface="Arial MT"/>
                <a:cs typeface="Times New Roman" panose="02020603050405020304" pitchFamily="18" charset="0"/>
              </a:rPr>
              <a:t>Amazon Cognito</a:t>
            </a:r>
            <a:r>
              <a:rPr lang="en-IN" sz="2000" dirty="0">
                <a:latin typeface="Times New Roman" panose="02020603050405020304" pitchFamily="18" charset="0"/>
                <a:ea typeface="Arial MT"/>
                <a:cs typeface="Times New Roman" panose="02020603050405020304" pitchFamily="18" charset="0"/>
              </a:rPr>
              <a:t> – User authentication and access control.</a:t>
            </a:r>
          </a:p>
          <a:p>
            <a:pPr marL="342900" indent="-342900">
              <a:spcBef>
                <a:spcPts val="5"/>
              </a:spcBef>
              <a:buSzPts val="1000"/>
              <a:buFont typeface="Symbol" panose="05050102010706020507" pitchFamily="18" charset="2"/>
              <a:buChar char=""/>
              <a:tabLst>
                <a:tab pos="457200" algn="l"/>
                <a:tab pos="1064895" algn="l"/>
              </a:tabLst>
              <a:defRPr/>
            </a:pPr>
            <a:r>
              <a:rPr lang="en-IN" sz="2000" b="1" dirty="0">
                <a:latin typeface="Times New Roman" panose="02020603050405020304" pitchFamily="18" charset="0"/>
                <a:ea typeface="Arial MT"/>
                <a:cs typeface="Times New Roman" panose="02020603050405020304" pitchFamily="18" charset="0"/>
              </a:rPr>
              <a:t>AWS DynamoDB</a:t>
            </a:r>
            <a:r>
              <a:rPr lang="en-IN" sz="2000" dirty="0">
                <a:latin typeface="Times New Roman" panose="02020603050405020304" pitchFamily="18" charset="0"/>
                <a:ea typeface="Arial MT"/>
                <a:cs typeface="Times New Roman" panose="02020603050405020304" pitchFamily="18" charset="0"/>
              </a:rPr>
              <a:t> – Store metadata (file names, owners, timestamps, permissions).</a:t>
            </a:r>
          </a:p>
          <a:p>
            <a:pPr marL="342900" indent="-342900">
              <a:spcBef>
                <a:spcPts val="5"/>
              </a:spcBef>
              <a:buSzPts val="1000"/>
              <a:buFont typeface="Symbol" panose="05050102010706020507" pitchFamily="18" charset="2"/>
              <a:buChar char=""/>
              <a:tabLst>
                <a:tab pos="457200" algn="l"/>
                <a:tab pos="1064895" algn="l"/>
              </a:tabLst>
              <a:defRPr/>
            </a:pPr>
            <a:r>
              <a:rPr lang="en-IN" sz="2000" b="1" dirty="0">
                <a:latin typeface="Times New Roman" panose="02020603050405020304" pitchFamily="18" charset="0"/>
                <a:ea typeface="Arial MT"/>
                <a:cs typeface="Times New Roman" panose="02020603050405020304" pitchFamily="18" charset="0"/>
              </a:rPr>
              <a:t>Amazon CloudFront</a:t>
            </a:r>
            <a:r>
              <a:rPr lang="en-IN" sz="2000" dirty="0">
                <a:latin typeface="Times New Roman" panose="02020603050405020304" pitchFamily="18" charset="0"/>
                <a:ea typeface="Arial MT"/>
                <a:cs typeface="Times New Roman" panose="02020603050405020304" pitchFamily="18" charset="0"/>
              </a:rPr>
              <a:t> – CDN for fast and secure file delivery.</a:t>
            </a:r>
          </a:p>
          <a:p>
            <a:pPr marL="342900" indent="-342900">
              <a:spcBef>
                <a:spcPts val="5"/>
              </a:spcBef>
              <a:buSzPts val="1000"/>
              <a:buFont typeface="Symbol" panose="05050102010706020507" pitchFamily="18" charset="2"/>
              <a:buChar char=""/>
              <a:tabLst>
                <a:tab pos="457200" algn="l"/>
                <a:tab pos="1064895" algn="l"/>
              </a:tabLst>
              <a:defRPr/>
            </a:pPr>
            <a:r>
              <a:rPr lang="en-IN" sz="2000" b="1" dirty="0">
                <a:latin typeface="Times New Roman" panose="02020603050405020304" pitchFamily="18" charset="0"/>
                <a:ea typeface="Arial MT"/>
                <a:cs typeface="Times New Roman" panose="02020603050405020304" pitchFamily="18" charset="0"/>
              </a:rPr>
              <a:t>S3 Pre-signed URLs</a:t>
            </a:r>
            <a:r>
              <a:rPr lang="en-IN" sz="2000" dirty="0">
                <a:latin typeface="Times New Roman" panose="02020603050405020304" pitchFamily="18" charset="0"/>
                <a:ea typeface="Arial MT"/>
                <a:cs typeface="Times New Roman" panose="02020603050405020304" pitchFamily="18" charset="0"/>
              </a:rPr>
              <a:t> – For time-bound access to files.</a:t>
            </a:r>
          </a:p>
          <a:p>
            <a:pPr marL="342900" indent="-342900">
              <a:spcBef>
                <a:spcPts val="5"/>
              </a:spcBef>
              <a:buSzPts val="1000"/>
              <a:buFont typeface="Symbol" panose="05050102010706020507" pitchFamily="18" charset="2"/>
              <a:buChar char=""/>
              <a:tabLst>
                <a:tab pos="457200" algn="l"/>
                <a:tab pos="1064895" algn="l"/>
              </a:tabLst>
              <a:defRPr/>
            </a:pPr>
            <a:r>
              <a:rPr lang="en-IN" sz="2000" b="1" dirty="0">
                <a:latin typeface="Times New Roman" panose="02020603050405020304" pitchFamily="18" charset="0"/>
                <a:ea typeface="Arial MT"/>
                <a:cs typeface="Times New Roman" panose="02020603050405020304" pitchFamily="18" charset="0"/>
              </a:rPr>
              <a:t>AWS IAM</a:t>
            </a:r>
            <a:r>
              <a:rPr lang="en-IN" sz="2000" dirty="0">
                <a:latin typeface="Times New Roman" panose="02020603050405020304" pitchFamily="18" charset="0"/>
                <a:ea typeface="Arial MT"/>
                <a:cs typeface="Times New Roman" panose="02020603050405020304" pitchFamily="18" charset="0"/>
              </a:rPr>
              <a:t> – Role-based access control for resources.</a:t>
            </a:r>
          </a:p>
          <a:p>
            <a:pPr marL="457200">
              <a:spcBef>
                <a:spcPts val="5"/>
              </a:spcBef>
              <a:tabLst>
                <a:tab pos="1064895" algn="l"/>
              </a:tabLst>
              <a:defRPr/>
            </a:pPr>
            <a:r>
              <a:rPr lang="en-IN" sz="2000" dirty="0">
                <a:latin typeface="Times New Roman" panose="02020603050405020304" pitchFamily="18" charset="0"/>
                <a:ea typeface="Arial MT"/>
                <a:cs typeface="Times New Roman" panose="02020603050405020304"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2C8B-E18D-019A-4BA9-2FC822FD0939}"/>
              </a:ext>
            </a:extLst>
          </p:cNvPr>
          <p:cNvSpPr>
            <a:spLocks noGrp="1"/>
          </p:cNvSpPr>
          <p:nvPr>
            <p:ph type="title"/>
          </p:nvPr>
        </p:nvSpPr>
        <p:spPr>
          <a:xfrm>
            <a:off x="1260987" y="322825"/>
            <a:ext cx="10515600" cy="716423"/>
          </a:xfrm>
        </p:spPr>
        <p:txBody>
          <a:bodyPr>
            <a:normAutofit/>
          </a:bodyPr>
          <a:lstStyle/>
          <a:p>
            <a:r>
              <a:rPr lang="en-IN" sz="3600" b="1" u="sng" dirty="0">
                <a:latin typeface="Times New Roman" panose="02020603050405020304" pitchFamily="18" charset="0"/>
                <a:cs typeface="Times New Roman" panose="02020603050405020304" pitchFamily="18" charset="0"/>
                <a:sym typeface="+mn-ea"/>
              </a:rPr>
              <a:t>SERVERLESS FILE SHARING PLATFORM</a:t>
            </a:r>
            <a:endParaRPr lang="en-IN" sz="3600" dirty="0"/>
          </a:p>
        </p:txBody>
      </p:sp>
      <p:pic>
        <p:nvPicPr>
          <p:cNvPr id="4" name="Picture 3">
            <a:extLst>
              <a:ext uri="{FF2B5EF4-FFF2-40B4-BE49-F238E27FC236}">
                <a16:creationId xmlns:a16="http://schemas.microsoft.com/office/drawing/2014/main" id="{1BD1F195-72EE-5AD0-5281-5322DC8F037B}"/>
              </a:ext>
            </a:extLst>
          </p:cNvPr>
          <p:cNvPicPr>
            <a:picLocks noChangeAspect="1"/>
          </p:cNvPicPr>
          <p:nvPr/>
        </p:nvPicPr>
        <p:blipFill>
          <a:blip r:embed="rId2"/>
          <a:stretch>
            <a:fillRect/>
          </a:stretch>
        </p:blipFill>
        <p:spPr>
          <a:xfrm>
            <a:off x="1074175" y="1481699"/>
            <a:ext cx="8986684" cy="4802259"/>
          </a:xfrm>
          <a:prstGeom prst="rect">
            <a:avLst/>
          </a:prstGeom>
        </p:spPr>
      </p:pic>
      <p:sp>
        <p:nvSpPr>
          <p:cNvPr id="5" name="TextBox 4">
            <a:extLst>
              <a:ext uri="{FF2B5EF4-FFF2-40B4-BE49-F238E27FC236}">
                <a16:creationId xmlns:a16="http://schemas.microsoft.com/office/drawing/2014/main" id="{DC5377DC-6660-E439-086A-8911B7A7F493}"/>
              </a:ext>
            </a:extLst>
          </p:cNvPr>
          <p:cNvSpPr txBox="1"/>
          <p:nvPr/>
        </p:nvSpPr>
        <p:spPr>
          <a:xfrm>
            <a:off x="1162665" y="1281644"/>
            <a:ext cx="2461123"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FLOW DIAGRAM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667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1458" y="200710"/>
            <a:ext cx="9744464" cy="646331"/>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sym typeface="+mn-ea"/>
              </a:rPr>
              <a:t>SERVERLESS FILE SHARING PLATFORM</a:t>
            </a:r>
            <a:endParaRPr lang="en-IN" sz="3300" dirty="0"/>
          </a:p>
        </p:txBody>
      </p:sp>
      <p:sp>
        <p:nvSpPr>
          <p:cNvPr id="5" name="TextBox 4"/>
          <p:cNvSpPr txBox="1"/>
          <p:nvPr/>
        </p:nvSpPr>
        <p:spPr>
          <a:xfrm>
            <a:off x="1877265" y="1060789"/>
            <a:ext cx="2231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Flowchart:</a:t>
            </a:r>
            <a:endParaRPr lang="en-IN" sz="3200" b="1" dirty="0">
              <a:latin typeface="Times New Roman" panose="02020603050405020304" pitchFamily="18" charset="0"/>
              <a:cs typeface="Times New Roman" panose="02020603050405020304" pitchFamily="18" charset="0"/>
            </a:endParaRPr>
          </a:p>
        </p:txBody>
      </p:sp>
      <p:pic>
        <p:nvPicPr>
          <p:cNvPr id="2" name="Picture 5">
            <a:extLst>
              <a:ext uri="{FF2B5EF4-FFF2-40B4-BE49-F238E27FC236}">
                <a16:creationId xmlns:a16="http://schemas.microsoft.com/office/drawing/2014/main" id="{65484391-B3E4-7E4B-3C07-16DDF0D60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9187" y="1060789"/>
            <a:ext cx="4307226" cy="571604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53137" y="420330"/>
            <a:ext cx="10018713" cy="533400"/>
          </a:xfrm>
        </p:spPr>
        <p:txBody>
          <a:bodyPr>
            <a:noAutofit/>
          </a:bodyPr>
          <a:lstStyle/>
          <a:p>
            <a:r>
              <a:rPr lang="en-IN" sz="3600" b="1" u="sng" dirty="0">
                <a:latin typeface="Times New Roman" panose="02020603050405020304" pitchFamily="18" charset="0"/>
                <a:cs typeface="Times New Roman" panose="02020603050405020304" pitchFamily="18" charset="0"/>
                <a:sym typeface="+mn-ea"/>
              </a:rPr>
              <a:t>SERVERLESS FILE SHARING PLATFORM</a:t>
            </a:r>
            <a:endParaRPr lang="en-IN" sz="3300" dirty="0"/>
          </a:p>
        </p:txBody>
      </p:sp>
      <p:sp>
        <p:nvSpPr>
          <p:cNvPr id="7" name="TextBox 6"/>
          <p:cNvSpPr txBox="1"/>
          <p:nvPr/>
        </p:nvSpPr>
        <p:spPr>
          <a:xfrm>
            <a:off x="1484310" y="1359552"/>
            <a:ext cx="33528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a:t>
            </a:r>
            <a:endParaRPr lang="en-IN"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F848601-ECC4-1D95-A7C6-FF6BB64F181D}"/>
              </a:ext>
            </a:extLst>
          </p:cNvPr>
          <p:cNvSpPr txBox="1"/>
          <p:nvPr/>
        </p:nvSpPr>
        <p:spPr>
          <a:xfrm>
            <a:off x="2037735" y="2350149"/>
            <a:ext cx="8116529" cy="3477875"/>
          </a:xfrm>
          <a:prstGeom prst="rect">
            <a:avLst/>
          </a:prstGeom>
          <a:noFill/>
        </p:spPr>
        <p:txBody>
          <a:bodyPr wrap="square">
            <a:spAutoFit/>
          </a:bodyPr>
          <a:lstStyle/>
          <a:p>
            <a:pPr algn="just" defTabSz="914400" eaLnBrk="1" hangingPunct="1">
              <a:spcBef>
                <a:spcPct val="0"/>
              </a:spcBef>
              <a:buClrTx/>
              <a:buSzTx/>
              <a:buFontTx/>
              <a:buChar char="•"/>
            </a:pPr>
            <a:r>
              <a:rPr lang="en-US" altLang="en-US" sz="2000" dirty="0">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chemeClr val="tx1"/>
                </a:solidFill>
                <a:latin typeface="Times New Roman" panose="02020603050405020304" pitchFamily="18" charset="0"/>
                <a:cs typeface="Times New Roman" panose="02020603050405020304" pitchFamily="18" charset="0"/>
              </a:rPr>
              <a:t>Scalable </a:t>
            </a:r>
            <a:r>
              <a:rPr lang="en-US" altLang="en-US" sz="2000" dirty="0">
                <a:solidFill>
                  <a:schemeClr val="tx1"/>
                </a:solidFill>
                <a:latin typeface="Times New Roman" panose="02020603050405020304" pitchFamily="18" charset="0"/>
                <a:cs typeface="Times New Roman" panose="02020603050405020304" pitchFamily="18" charset="0"/>
              </a:rPr>
              <a:t>– Handles millions of file transfers without server provisioning</a:t>
            </a:r>
          </a:p>
          <a:p>
            <a:pPr algn="just" defTabSz="914400" eaLnBrk="1" hangingPunct="1">
              <a:spcBef>
                <a:spcPct val="0"/>
              </a:spcBef>
              <a:buClrTx/>
              <a:buSzTx/>
              <a:buFontTx/>
              <a:buChar char="•"/>
            </a:pPr>
            <a:endParaRPr lang="en-US" altLang="en-US" sz="2000" dirty="0">
              <a:solidFill>
                <a:schemeClr val="tx1"/>
              </a:solidFill>
              <a:latin typeface="Times New Roman" panose="02020603050405020304" pitchFamily="18" charset="0"/>
              <a:cs typeface="Times New Roman" panose="02020603050405020304" pitchFamily="18" charset="0"/>
            </a:endParaRPr>
          </a:p>
          <a:p>
            <a:pPr algn="just" defTabSz="914400">
              <a:spcBef>
                <a:spcPct val="0"/>
              </a:spcBef>
              <a:buClrTx/>
              <a:buSzTx/>
              <a:buFontTx/>
              <a:buChar char="•"/>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chemeClr val="tx1"/>
                </a:solidFill>
                <a:latin typeface="Times New Roman" panose="02020603050405020304" pitchFamily="18" charset="0"/>
                <a:cs typeface="Times New Roman" panose="02020603050405020304" pitchFamily="18" charset="0"/>
              </a:rPr>
              <a:t>Cost-effective</a:t>
            </a:r>
            <a:r>
              <a:rPr lang="en-US" altLang="en-US" sz="2000" dirty="0">
                <a:solidFill>
                  <a:schemeClr val="tx1"/>
                </a:solidFill>
                <a:latin typeface="Times New Roman" panose="02020603050405020304" pitchFamily="18" charset="0"/>
                <a:cs typeface="Times New Roman" panose="02020603050405020304" pitchFamily="18" charset="0"/>
              </a:rPr>
              <a:t> – Pay-per-use pricing model; no idle infrastructure cost</a:t>
            </a:r>
          </a:p>
          <a:p>
            <a:pPr algn="just" defTabSz="914400">
              <a:spcBef>
                <a:spcPct val="0"/>
              </a:spcBef>
              <a:buClrTx/>
              <a:buSzTx/>
              <a:buFontTx/>
              <a:buChar char="•"/>
            </a:pPr>
            <a:endParaRPr lang="en-US" altLang="en-US" sz="2000" dirty="0">
              <a:solidFill>
                <a:schemeClr val="tx1"/>
              </a:solidFill>
              <a:latin typeface="Times New Roman" panose="02020603050405020304" pitchFamily="18" charset="0"/>
              <a:cs typeface="Times New Roman" panose="02020603050405020304" pitchFamily="18" charset="0"/>
            </a:endParaRPr>
          </a:p>
          <a:p>
            <a:pPr algn="just" defTabSz="914400">
              <a:spcBef>
                <a:spcPct val="0"/>
              </a:spcBef>
              <a:buClrTx/>
              <a:buSzTx/>
              <a:buFontTx/>
              <a:buChar char="•"/>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chemeClr val="tx1"/>
                </a:solidFill>
                <a:latin typeface="Times New Roman" panose="02020603050405020304" pitchFamily="18" charset="0"/>
                <a:cs typeface="Times New Roman" panose="02020603050405020304" pitchFamily="18" charset="0"/>
              </a:rPr>
              <a:t>Highly available </a:t>
            </a:r>
            <a:r>
              <a:rPr lang="en-US" altLang="en-US" sz="2000" dirty="0">
                <a:solidFill>
                  <a:schemeClr val="tx1"/>
                </a:solidFill>
                <a:latin typeface="Times New Roman" panose="02020603050405020304" pitchFamily="18" charset="0"/>
                <a:cs typeface="Times New Roman" panose="02020603050405020304" pitchFamily="18" charset="0"/>
              </a:rPr>
              <a:t>– Backed by AWS’s global infrastructure</a:t>
            </a:r>
          </a:p>
          <a:p>
            <a:pPr algn="just" defTabSz="914400">
              <a:spcBef>
                <a:spcPct val="0"/>
              </a:spcBef>
              <a:buClrTx/>
              <a:buSzTx/>
              <a:buFontTx/>
              <a:buChar char="•"/>
            </a:pPr>
            <a:endParaRPr lang="en-US" altLang="en-US" sz="2000" dirty="0">
              <a:solidFill>
                <a:schemeClr val="tx1"/>
              </a:solidFill>
              <a:latin typeface="Times New Roman" panose="02020603050405020304" pitchFamily="18" charset="0"/>
              <a:cs typeface="Times New Roman" panose="02020603050405020304" pitchFamily="18" charset="0"/>
            </a:endParaRPr>
          </a:p>
          <a:p>
            <a:pPr algn="just" defTabSz="914400">
              <a:spcBef>
                <a:spcPct val="0"/>
              </a:spcBef>
              <a:buClrTx/>
              <a:buSzTx/>
              <a:buFontTx/>
              <a:buChar char="•"/>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chemeClr val="tx1"/>
                </a:solidFill>
                <a:latin typeface="Times New Roman" panose="02020603050405020304" pitchFamily="18" charset="0"/>
                <a:cs typeface="Times New Roman" panose="02020603050405020304" pitchFamily="18" charset="0"/>
              </a:rPr>
              <a:t>Secure </a:t>
            </a:r>
            <a:r>
              <a:rPr lang="en-US" altLang="en-US" sz="2000" dirty="0">
                <a:solidFill>
                  <a:schemeClr val="tx1"/>
                </a:solidFill>
                <a:latin typeface="Times New Roman" panose="02020603050405020304" pitchFamily="18" charset="0"/>
                <a:cs typeface="Times New Roman" panose="02020603050405020304" pitchFamily="18" charset="0"/>
              </a:rPr>
              <a:t>– Built-in encryption, access control, and monitoring</a:t>
            </a:r>
          </a:p>
          <a:p>
            <a:pPr algn="just" defTabSz="914400">
              <a:spcBef>
                <a:spcPct val="0"/>
              </a:spcBef>
              <a:buClrTx/>
              <a:buSzTx/>
              <a:buFontTx/>
              <a:buChar char="•"/>
            </a:pPr>
            <a:endParaRPr lang="en-US" altLang="en-US" sz="2000" dirty="0">
              <a:solidFill>
                <a:schemeClr val="tx1"/>
              </a:solidFill>
              <a:latin typeface="Times New Roman" panose="02020603050405020304" pitchFamily="18" charset="0"/>
              <a:cs typeface="Times New Roman" panose="02020603050405020304" pitchFamily="18" charset="0"/>
            </a:endParaRPr>
          </a:p>
          <a:p>
            <a:pPr algn="just" defTabSz="914400">
              <a:spcBef>
                <a:spcPct val="0"/>
              </a:spcBef>
              <a:buClrTx/>
              <a:buSzTx/>
              <a:buFontTx/>
              <a:buChar char="•"/>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chemeClr val="tx1"/>
                </a:solidFill>
                <a:latin typeface="Times New Roman" panose="02020603050405020304" pitchFamily="18" charset="0"/>
                <a:cs typeface="Times New Roman" panose="02020603050405020304" pitchFamily="18" charset="0"/>
              </a:rPr>
              <a:t>Low maintenance </a:t>
            </a:r>
            <a:r>
              <a:rPr lang="en-US" altLang="en-US" sz="2000" dirty="0">
                <a:solidFill>
                  <a:schemeClr val="tx1"/>
                </a:solidFill>
                <a:latin typeface="Times New Roman" panose="02020603050405020304" pitchFamily="18" charset="0"/>
                <a:cs typeface="Times New Roman" panose="02020603050405020304" pitchFamily="18" charset="0"/>
              </a:rPr>
              <a:t>– No servers to manage or patch</a:t>
            </a:r>
          </a:p>
          <a:p>
            <a:pPr algn="just" defTabSz="914400">
              <a:spcBef>
                <a:spcPct val="0"/>
              </a:spcBef>
              <a:buClrTx/>
              <a:buSzTx/>
              <a:buFontTx/>
              <a:buChar char="•"/>
            </a:pPr>
            <a:endParaRPr lang="en-US" altLang="en-US" sz="2000" dirty="0">
              <a:solidFill>
                <a:schemeClr val="tx1"/>
              </a:solidFill>
              <a:latin typeface="Times New Roman" panose="02020603050405020304" pitchFamily="18" charset="0"/>
              <a:cs typeface="Times New Roman" panose="02020603050405020304" pitchFamily="18" charset="0"/>
            </a:endParaRPr>
          </a:p>
          <a:p>
            <a:pPr algn="just" defTabSz="914400">
              <a:spcBef>
                <a:spcPct val="0"/>
              </a:spcBef>
              <a:buClrTx/>
              <a:buSzTx/>
              <a:buFontTx/>
              <a:buChar char="•"/>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chemeClr val="tx1"/>
                </a:solidFill>
                <a:latin typeface="Times New Roman" panose="02020603050405020304" pitchFamily="18" charset="0"/>
                <a:cs typeface="Times New Roman" panose="02020603050405020304" pitchFamily="18" charset="0"/>
              </a:rPr>
              <a:t>Fast deployment </a:t>
            </a:r>
            <a:r>
              <a:rPr lang="en-US" altLang="en-US" sz="2000" dirty="0">
                <a:solidFill>
                  <a:schemeClr val="tx1"/>
                </a:solidFill>
                <a:latin typeface="Times New Roman" panose="02020603050405020304" pitchFamily="18" charset="0"/>
                <a:cs typeface="Times New Roman" panose="02020603050405020304" pitchFamily="18" charset="0"/>
              </a:rPr>
              <a:t>– CloudFormation for Infrastructure as Code (</a:t>
            </a:r>
            <a:r>
              <a:rPr lang="en-US" altLang="en-US" sz="2000" dirty="0" err="1">
                <a:solidFill>
                  <a:schemeClr val="tx1"/>
                </a:solidFill>
                <a:latin typeface="Times New Roman" panose="02020603050405020304" pitchFamily="18" charset="0"/>
                <a:cs typeface="Times New Roman" panose="02020603050405020304" pitchFamily="18" charset="0"/>
              </a:rPr>
              <a:t>IaC</a:t>
            </a:r>
            <a:r>
              <a:rPr lang="en-US" altLang="en-US" sz="2000" dirty="0">
                <a:solidFill>
                  <a:schemeClr val="tx1"/>
                </a:solidFill>
                <a:latin typeface="Times New Roman" panose="02020603050405020304" pitchFamily="18" charset="0"/>
                <a:cs typeface="Times New Roman" panose="02020603050405020304" pitchFamily="18" charset="0"/>
              </a:rPr>
              <a:t>)</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1377</Words>
  <Application>Microsoft Office PowerPoint</Application>
  <PresentationFormat>Widescreen</PresentationFormat>
  <Paragraphs>155</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Consolas</vt:lpstr>
      <vt:lpstr>Symbol</vt:lpstr>
      <vt:lpstr>Times New Roman</vt:lpstr>
      <vt:lpstr>Wingdings</vt:lpstr>
      <vt:lpstr>Office Theme</vt:lpstr>
      <vt:lpstr>  ERODE SENGUNTHAR ENGINEERING  COLLEGE  (An Autonomous Institution)  Approved by AICTE ,New Delhi ,Permanently Affiliated to Anna University-Chennai,  Accredited by National Board of Accreditation (NBA), New Delhi &amp; National Assessment and Accreditation Council(NAAC),Bangalore with ‘A’ Grade  PERUNDURAI-638 057,TAMILNADU,INDIA.  </vt:lpstr>
      <vt:lpstr>PowerPoint Presentation</vt:lpstr>
      <vt:lpstr>Abstract :</vt:lpstr>
      <vt:lpstr>SERVERLESS FILE SHARING PLATFORM</vt:lpstr>
      <vt:lpstr>SERVERLESS FILE SHARING PLATFORM</vt:lpstr>
      <vt:lpstr>SERVERLESS FILE SHARING PLATFORM</vt:lpstr>
      <vt:lpstr>SERVERLESS FILE SHARING PLATFORM</vt:lpstr>
      <vt:lpstr>PowerPoint Presentation</vt:lpstr>
      <vt:lpstr>SERVERLESS FILE SHARING PLATFORM</vt:lpstr>
      <vt:lpstr>PowerPoint Presentation</vt:lpstr>
      <vt:lpstr>SERVERLESS FILE SHARING PLATFORM</vt:lpstr>
      <vt:lpstr>SERVERLESS FILE SHARING PLATFORM</vt:lpstr>
      <vt:lpstr>SERVERLESS FILE SHARING PLATFORM</vt:lpstr>
      <vt:lpstr>SERVERLESS FILE SHARING PLATFORM</vt:lpstr>
      <vt:lpstr>SERVERLESS FILE SHARING PLATFORM</vt:lpstr>
      <vt:lpstr>SERVERLESS FILE SHARING PLATFORM</vt:lpstr>
      <vt:lpstr> Smart Railway Information System  Output Screenshot </vt:lpstr>
      <vt:lpstr> Smart Railway Information System  Output Screenshot </vt:lpstr>
      <vt:lpstr> Smart Railway Information System  Output Screenshot </vt:lpstr>
      <vt:lpstr> Smart Railway Information System  Output Screenshot </vt:lpstr>
      <vt:lpstr>SERVERLESS FILE SHARING PLATFORM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dell_4D7V6Z3@outlook.com</dc:creator>
  <cp:lastModifiedBy>VISHNU V</cp:lastModifiedBy>
  <cp:revision>53</cp:revision>
  <dcterms:created xsi:type="dcterms:W3CDTF">2025-03-02T16:46:00Z</dcterms:created>
  <dcterms:modified xsi:type="dcterms:W3CDTF">2025-05-30T04:55:03Z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F8B02748D51740B2AB04DC4B4FA9C67F_12</vt:lpwstr>
  </property>
  <property fmtid="{D5CDD505-2E9C-101B-9397-08002B2CF9AE}" pid="3" name="KSOProductBuildVer">
    <vt:lpwstr>2057-12.2.0.21179</vt:lpwstr>
  </property>
</Properties>
</file>