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58" r:id="rId4"/>
    <p:sldId id="259" r:id="rId5"/>
    <p:sldId id="260" r:id="rId6"/>
    <p:sldId id="261" r:id="rId7"/>
    <p:sldId id="266" r:id="rId8"/>
    <p:sldId id="262" r:id="rId9"/>
    <p:sldId id="263" r:id="rId10"/>
    <p:sldId id="265" r:id="rId11"/>
    <p:sldId id="267" r:id="rId12"/>
    <p:sldId id="268" r:id="rId13"/>
    <p:sldId id="269" r:id="rId14"/>
    <p:sldId id="270" r:id="rId15"/>
    <p:sldId id="279" r:id="rId16"/>
    <p:sldId id="280" r:id="rId17"/>
    <p:sldId id="281" r:id="rId18"/>
    <p:sldId id="282" r:id="rId19"/>
    <p:sldId id="271" r:id="rId20"/>
    <p:sldId id="272" r:id="rId21"/>
    <p:sldId id="273"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216"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D11A-2F2F-B3FD-7E5B-1CA3101B4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1A75D8-6FE6-3EEE-D779-FC7B978B83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B4D557-E420-6344-6CFA-AFB2DE85DB25}"/>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5" name="Footer Placeholder 4">
            <a:extLst>
              <a:ext uri="{FF2B5EF4-FFF2-40B4-BE49-F238E27FC236}">
                <a16:creationId xmlns:a16="http://schemas.microsoft.com/office/drawing/2014/main" id="{C0CA0FCC-56BD-4A2D-26CA-1D458AFFD6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21BDB-D410-F070-0C12-A14241063107}"/>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349204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5499-18E8-13FC-8942-5316819698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14F550-17DB-4D48-9B5D-A998869DF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2D8CA-9883-8202-6C2D-6600A17235FC}"/>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5" name="Footer Placeholder 4">
            <a:extLst>
              <a:ext uri="{FF2B5EF4-FFF2-40B4-BE49-F238E27FC236}">
                <a16:creationId xmlns:a16="http://schemas.microsoft.com/office/drawing/2014/main" id="{7E8A771B-D4F9-EFDE-7AB4-FB12AA3CEA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8475C-3C88-FACD-7902-5C2C5B420A0E}"/>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334062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D8162-6C52-7419-5455-9B4F13AE0A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F54C3-794D-7CB2-7901-BC898EDC1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5B8FED-0F67-94C6-29A8-A5CA5283E12B}"/>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5" name="Footer Placeholder 4">
            <a:extLst>
              <a:ext uri="{FF2B5EF4-FFF2-40B4-BE49-F238E27FC236}">
                <a16:creationId xmlns:a16="http://schemas.microsoft.com/office/drawing/2014/main" id="{5FEF792D-3809-8DF1-8B53-CC09B189F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19DFD-393D-52B8-13FA-EFFD39BAEA72}"/>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320536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4814-D8AE-B78D-2C0B-2B18F20BD4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3F78FB-4EA0-1EDA-4F7F-FA920B7198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0D427-6CC7-9AFC-2316-FFFB881A2D71}"/>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5" name="Footer Placeholder 4">
            <a:extLst>
              <a:ext uri="{FF2B5EF4-FFF2-40B4-BE49-F238E27FC236}">
                <a16:creationId xmlns:a16="http://schemas.microsoft.com/office/drawing/2014/main" id="{29996928-B0E1-F9EC-1CE7-D623DA36C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1F3BD-702A-FB37-5AB6-29B8927C7B7E}"/>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368029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F294-1657-209E-49CD-42CB7C4B8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4F4B19-7EF4-9A54-4041-67508FDB70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6359EC-6C4C-CA98-D918-572D6E3A360B}"/>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5" name="Footer Placeholder 4">
            <a:extLst>
              <a:ext uri="{FF2B5EF4-FFF2-40B4-BE49-F238E27FC236}">
                <a16:creationId xmlns:a16="http://schemas.microsoft.com/office/drawing/2014/main" id="{72C97745-DF88-CD53-D8A9-82FF2EE1D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0F505-8733-29FC-9441-472B125140FB}"/>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363716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5294-AC29-A093-7DD6-901B868926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D5E002-C202-DACB-2FCC-AA5BA8AF2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67E94-03AA-8ACE-F326-3ED8C97AD3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43BCBC-BFCA-F93F-D45E-A234902F3D6B}"/>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6" name="Footer Placeholder 5">
            <a:extLst>
              <a:ext uri="{FF2B5EF4-FFF2-40B4-BE49-F238E27FC236}">
                <a16:creationId xmlns:a16="http://schemas.microsoft.com/office/drawing/2014/main" id="{965B124D-8A5E-5A3F-D02C-EA730F086D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D0EAEA-3337-537E-1A8E-758B5948F919}"/>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174874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6A94-E554-9C86-C39A-1D8C57FDC8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83F249-A023-7E0E-D857-B0D8374C9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EB5783-DC15-7701-2C4F-FBDD39B8EA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E19A65-B359-F490-AE21-871814118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6348F-6100-3E9A-D3D4-BC7AE75A43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D60279-E43E-843B-E156-7FC5611A815A}"/>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8" name="Footer Placeholder 7">
            <a:extLst>
              <a:ext uri="{FF2B5EF4-FFF2-40B4-BE49-F238E27FC236}">
                <a16:creationId xmlns:a16="http://schemas.microsoft.com/office/drawing/2014/main" id="{3FBAEDE4-5D70-D923-5C34-9A8595633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260906-1007-C922-16A8-F193B1AD96CA}"/>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325016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FE72-0148-4AFE-F191-17FA969EA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11DCDC-DC8C-2469-F3E2-385AC4971406}"/>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4" name="Footer Placeholder 3">
            <a:extLst>
              <a:ext uri="{FF2B5EF4-FFF2-40B4-BE49-F238E27FC236}">
                <a16:creationId xmlns:a16="http://schemas.microsoft.com/office/drawing/2014/main" id="{B74D1EB9-609E-ECFC-D88D-F273111C7D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C80317-BC97-8E69-17B8-3BD6DAE8FF77}"/>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19140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C7A08-A492-3BBB-D04C-3F3845D13D0B}"/>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3" name="Footer Placeholder 2">
            <a:extLst>
              <a:ext uri="{FF2B5EF4-FFF2-40B4-BE49-F238E27FC236}">
                <a16:creationId xmlns:a16="http://schemas.microsoft.com/office/drawing/2014/main" id="{693B05E2-88DC-64EC-DD79-142D40E5AF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E021F6-DD8D-62D9-B80D-4F08F788DF9F}"/>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87677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870F-C514-6707-F100-21BA31B4B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491CB8-7552-4357-E1B5-897CF5F86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217C78-5970-4558-A3AC-3F462F194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B054BD-9DC7-A00F-4BDE-629FCD80E684}"/>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6" name="Footer Placeholder 5">
            <a:extLst>
              <a:ext uri="{FF2B5EF4-FFF2-40B4-BE49-F238E27FC236}">
                <a16:creationId xmlns:a16="http://schemas.microsoft.com/office/drawing/2014/main" id="{55C475FE-34E9-30DA-C6B1-C16C7CAEDD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CE2C90-7079-E041-B808-83B20F693DDB}"/>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166703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417E-5BE8-E74B-CA15-6DB761500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86898F-A6D9-F23B-5855-7DE238D3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732931-733B-D190-489B-EB5579BC6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6CC85-7C24-6DC0-0846-6C8D8778E9F1}"/>
              </a:ext>
            </a:extLst>
          </p:cNvPr>
          <p:cNvSpPr>
            <a:spLocks noGrp="1"/>
          </p:cNvSpPr>
          <p:nvPr>
            <p:ph type="dt" sz="half" idx="10"/>
          </p:nvPr>
        </p:nvSpPr>
        <p:spPr/>
        <p:txBody>
          <a:bodyPr/>
          <a:lstStyle/>
          <a:p>
            <a:fld id="{71B26994-0F48-4321-AC6D-474B00758FCE}" type="datetimeFigureOut">
              <a:rPr lang="en-IN" smtClean="0"/>
              <a:pPr/>
              <a:t>17-11-2022</a:t>
            </a:fld>
            <a:endParaRPr lang="en-IN"/>
          </a:p>
        </p:txBody>
      </p:sp>
      <p:sp>
        <p:nvSpPr>
          <p:cNvPr id="6" name="Footer Placeholder 5">
            <a:extLst>
              <a:ext uri="{FF2B5EF4-FFF2-40B4-BE49-F238E27FC236}">
                <a16:creationId xmlns:a16="http://schemas.microsoft.com/office/drawing/2014/main" id="{48CA7CA7-84FC-5080-747F-D50B2A8630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9BDD2-45BA-98F9-9F0E-EB38AC6FF003}"/>
              </a:ext>
            </a:extLst>
          </p:cNvPr>
          <p:cNvSpPr>
            <a:spLocks noGrp="1"/>
          </p:cNvSpPr>
          <p:nvPr>
            <p:ph type="sldNum" sz="quarter" idx="12"/>
          </p:nvPr>
        </p:nvSpPr>
        <p:spPr/>
        <p:txBody>
          <a:bodyPr/>
          <a:lstStyle/>
          <a:p>
            <a:fld id="{245E5AAC-6493-49CF-9995-052DBA561908}" type="slidenum">
              <a:rPr lang="en-IN" smtClean="0"/>
              <a:pPr/>
              <a:t>‹#›</a:t>
            </a:fld>
            <a:endParaRPr lang="en-IN"/>
          </a:p>
        </p:txBody>
      </p:sp>
    </p:spTree>
    <p:extLst>
      <p:ext uri="{BB962C8B-B14F-4D97-AF65-F5344CB8AC3E}">
        <p14:creationId xmlns:p14="http://schemas.microsoft.com/office/powerpoint/2010/main" val="146027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29884-3DFD-6B85-1D6D-DCA183619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40BD38-960D-C05A-19E0-6C2FE3B4D7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DED98E-E5B4-9560-40EE-DD319A1818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26994-0F48-4321-AC6D-474B00758FCE}" type="datetimeFigureOut">
              <a:rPr lang="en-IN" smtClean="0"/>
              <a:pPr/>
              <a:t>17-11-2022</a:t>
            </a:fld>
            <a:endParaRPr lang="en-IN"/>
          </a:p>
        </p:txBody>
      </p:sp>
      <p:sp>
        <p:nvSpPr>
          <p:cNvPr id="5" name="Footer Placeholder 4">
            <a:extLst>
              <a:ext uri="{FF2B5EF4-FFF2-40B4-BE49-F238E27FC236}">
                <a16:creationId xmlns:a16="http://schemas.microsoft.com/office/drawing/2014/main" id="{378753E1-331D-DB8D-4EC7-5E7B16514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608C9D-4D81-7203-678B-8DD1A75C1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E5AAC-6493-49CF-9995-052DBA561908}" type="slidenum">
              <a:rPr lang="en-IN" smtClean="0"/>
              <a:pPr/>
              <a:t>‹#›</a:t>
            </a:fld>
            <a:endParaRPr lang="en-IN"/>
          </a:p>
        </p:txBody>
      </p:sp>
    </p:spTree>
    <p:extLst>
      <p:ext uri="{BB962C8B-B14F-4D97-AF65-F5344CB8AC3E}">
        <p14:creationId xmlns:p14="http://schemas.microsoft.com/office/powerpoint/2010/main" val="91280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14AB-EEE3-D8A3-A7C1-71B606A39BE6}"/>
              </a:ext>
            </a:extLst>
          </p:cNvPr>
          <p:cNvSpPr>
            <a:spLocks noGrp="1"/>
          </p:cNvSpPr>
          <p:nvPr>
            <p:ph type="ctrTitle"/>
          </p:nvPr>
        </p:nvSpPr>
        <p:spPr>
          <a:xfrm>
            <a:off x="0" y="0"/>
            <a:ext cx="12192000" cy="2387600"/>
          </a:xfrm>
          <a:solidFill>
            <a:srgbClr val="002060"/>
          </a:solidFill>
        </p:spPr>
        <p:txBody>
          <a:bodyPr>
            <a:normAutofit/>
          </a:bodyPr>
          <a:lstStyle/>
          <a:p>
            <a:pPr>
              <a:lnSpc>
                <a:spcPct val="150000"/>
              </a:lnSpc>
              <a:spcAft>
                <a:spcPts val="1000"/>
              </a:spcAft>
            </a:pPr>
            <a:r>
              <a:rPr lang="en-IN" sz="3600" b="1" dirty="0">
                <a:solidFill>
                  <a:schemeClr val="bg1"/>
                </a:solidFill>
                <a:latin typeface="Times New Roman"/>
                <a:ea typeface="Calibri"/>
                <a:cs typeface="Times New Roman"/>
              </a:rPr>
              <a:t>CAR RESALE VALUE PREDICTION</a:t>
            </a:r>
            <a:br>
              <a:rPr lang="en-IN" sz="3600" dirty="0">
                <a:solidFill>
                  <a:schemeClr val="bg1"/>
                </a:solidFill>
                <a:latin typeface="Calibri"/>
                <a:ea typeface="Calibri"/>
                <a:cs typeface="Times New Roman"/>
              </a:rPr>
            </a:br>
            <a:endParaRPr lang="en-IN" sz="3600" dirty="0">
              <a:solidFill>
                <a:schemeClr val="bg1"/>
              </a:solidFill>
            </a:endParaRPr>
          </a:p>
        </p:txBody>
      </p:sp>
      <p:sp>
        <p:nvSpPr>
          <p:cNvPr id="3" name="Subtitle 2">
            <a:extLst>
              <a:ext uri="{FF2B5EF4-FFF2-40B4-BE49-F238E27FC236}">
                <a16:creationId xmlns:a16="http://schemas.microsoft.com/office/drawing/2014/main" id="{D701D497-CBA6-4025-3D9B-CB9D3DDAA91F}"/>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72685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3680-4319-F76E-A3DA-7766BF1E586B}"/>
              </a:ext>
            </a:extLst>
          </p:cNvPr>
          <p:cNvSpPr>
            <a:spLocks noGrp="1"/>
          </p:cNvSpPr>
          <p:nvPr>
            <p:ph type="title"/>
          </p:nvPr>
        </p:nvSpPr>
        <p:spPr>
          <a:xfrm>
            <a:off x="0" y="1"/>
            <a:ext cx="12192000" cy="1338145"/>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MODULES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EAA70F-9FFC-0660-6930-D62B83992450}"/>
              </a:ext>
            </a:extLst>
          </p:cNvPr>
          <p:cNvSpPr>
            <a:spLocks noGrp="1"/>
          </p:cNvSpPr>
          <p:nvPr>
            <p:ph idx="1"/>
          </p:nvPr>
        </p:nvSpPr>
        <p:spPr>
          <a:xfrm>
            <a:off x="827048" y="1836776"/>
            <a:ext cx="10515600" cy="4351338"/>
          </a:xfrm>
        </p:spPr>
        <p:txBody>
          <a:bodyPr>
            <a:normAutofit/>
          </a:bodyPr>
          <a:lstStyle/>
          <a:p>
            <a:pPr algn="just">
              <a:lnSpc>
                <a:spcPct val="150000"/>
              </a:lnSpc>
            </a:pPr>
            <a:r>
              <a:rPr lang="en-IN" sz="2000" dirty="0">
                <a:latin typeface="Times New Roman" pitchFamily="18" charset="0"/>
                <a:cs typeface="Times New Roman" pitchFamily="18" charset="0"/>
              </a:rPr>
              <a:t>Dataset</a:t>
            </a:r>
          </a:p>
          <a:p>
            <a:pPr algn="just">
              <a:lnSpc>
                <a:spcPct val="150000"/>
              </a:lnSpc>
            </a:pPr>
            <a:r>
              <a:rPr lang="en-IN" sz="2000" dirty="0" err="1">
                <a:latin typeface="Times New Roman" pitchFamily="18" charset="0"/>
                <a:cs typeface="Times New Roman" pitchFamily="18" charset="0"/>
              </a:rPr>
              <a:t>Preprocessing</a:t>
            </a:r>
            <a:endParaRPr lang="en-IN"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Analysing the dataset</a:t>
            </a:r>
          </a:p>
          <a:p>
            <a:pPr algn="just">
              <a:lnSpc>
                <a:spcPct val="150000"/>
              </a:lnSpc>
            </a:pPr>
            <a:r>
              <a:rPr lang="en-IN" sz="2000" dirty="0">
                <a:latin typeface="Times New Roman" pitchFamily="18" charset="0"/>
                <a:cs typeface="Times New Roman" pitchFamily="18" charset="0"/>
              </a:rPr>
              <a:t>Selecting model</a:t>
            </a:r>
          </a:p>
          <a:p>
            <a:pPr algn="just">
              <a:lnSpc>
                <a:spcPct val="150000"/>
              </a:lnSpc>
            </a:pPr>
            <a:r>
              <a:rPr lang="en-IN" sz="2000" dirty="0">
                <a:latin typeface="Times New Roman" pitchFamily="18" charset="0"/>
                <a:cs typeface="Times New Roman" pitchFamily="18" charset="0"/>
              </a:rPr>
              <a:t>Predicting value </a:t>
            </a:r>
          </a:p>
          <a:p>
            <a:pPr marL="0" indent="0" algn="just">
              <a:lnSpc>
                <a:spcPct val="150000"/>
              </a:lnSpc>
              <a:buNone/>
            </a:pPr>
            <a:endParaRPr lang="en-US" sz="3600" b="1" dirty="0">
              <a:latin typeface="Vijaya" pitchFamily="34" charset="0"/>
              <a:cs typeface="Vijaya" pitchFamily="34" charset="0"/>
            </a:endParaRPr>
          </a:p>
        </p:txBody>
      </p:sp>
    </p:spTree>
    <p:extLst>
      <p:ext uri="{BB962C8B-B14F-4D97-AF65-F5344CB8AC3E}">
        <p14:creationId xmlns:p14="http://schemas.microsoft.com/office/powerpoint/2010/main" val="167308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D805-A1C2-4BDC-540D-7B4C4D405F99}"/>
              </a:ext>
            </a:extLst>
          </p:cNvPr>
          <p:cNvSpPr>
            <a:spLocks noGrp="1"/>
          </p:cNvSpPr>
          <p:nvPr>
            <p:ph type="title"/>
          </p:nvPr>
        </p:nvSpPr>
        <p:spPr>
          <a:xfrm>
            <a:off x="0" y="1"/>
            <a:ext cx="12192000" cy="1393901"/>
          </a:xfrm>
          <a:solidFill>
            <a:srgbClr val="002060"/>
          </a:solidFill>
        </p:spPr>
        <p:txBody>
          <a:bodyPr>
            <a:normAutofit/>
          </a:bodyPr>
          <a:lstStyle/>
          <a:p>
            <a:pPr>
              <a:lnSpc>
                <a:spcPct val="150000"/>
              </a:lnSpc>
            </a:pPr>
            <a:r>
              <a:rPr lang="en-IN" sz="3600" dirty="0">
                <a:solidFill>
                  <a:schemeClr val="bg1"/>
                </a:solidFill>
                <a:latin typeface="Times New Roman" pitchFamily="18" charset="0"/>
                <a:cs typeface="Times New Roman" pitchFamily="18" charset="0"/>
              </a:rPr>
              <a:t>						DATASET</a:t>
            </a:r>
          </a:p>
        </p:txBody>
      </p:sp>
      <p:sp>
        <p:nvSpPr>
          <p:cNvPr id="3" name="Content Placeholder 2">
            <a:extLst>
              <a:ext uri="{FF2B5EF4-FFF2-40B4-BE49-F238E27FC236}">
                <a16:creationId xmlns:a16="http://schemas.microsoft.com/office/drawing/2014/main" id="{B0BA710C-00D6-4C5E-331C-3EAD4CDF6B21}"/>
              </a:ext>
            </a:extLst>
          </p:cNvPr>
          <p:cNvSpPr>
            <a:spLocks noGrp="1"/>
          </p:cNvSpPr>
          <p:nvPr>
            <p:ph idx="1"/>
          </p:nvPr>
        </p:nvSpPr>
        <p:spPr/>
        <p:txBody>
          <a:bodyPr>
            <a:noAutofit/>
          </a:bodyPr>
          <a:lstStyle/>
          <a:p>
            <a:pPr algn="just">
              <a:lnSpc>
                <a:spcPct val="150000"/>
              </a:lnSpc>
            </a:pPr>
            <a:r>
              <a:rPr lang="en-IN" sz="2000" dirty="0">
                <a:latin typeface="Times New Roman" pitchFamily="18" charset="0"/>
                <a:cs typeface="Times New Roman" pitchFamily="18" charset="0"/>
              </a:rPr>
              <a:t>In this paper, we put forth a research proposal based on a dataset for used cars, specifically. The </a:t>
            </a:r>
            <a:r>
              <a:rPr lang="en-IN" sz="2000" dirty="0" err="1">
                <a:latin typeface="Times New Roman" pitchFamily="18" charset="0"/>
                <a:cs typeface="Times New Roman" pitchFamily="18" charset="0"/>
              </a:rPr>
              <a:t>Kaggle</a:t>
            </a:r>
            <a:r>
              <a:rPr lang="en-IN" sz="2000" dirty="0">
                <a:latin typeface="Times New Roman" pitchFamily="18" charset="0"/>
                <a:cs typeface="Times New Roman" pitchFamily="18" charset="0"/>
              </a:rPr>
              <a:t> website's </a:t>
            </a:r>
            <a:r>
              <a:rPr lang="en-IN" sz="2000" dirty="0" err="1">
                <a:latin typeface="Times New Roman" pitchFamily="18" charset="0"/>
                <a:cs typeface="Times New Roman" pitchFamily="18" charset="0"/>
              </a:rPr>
              <a:t>Cardekho</a:t>
            </a:r>
            <a:r>
              <a:rPr lang="en-IN" sz="2000" dirty="0">
                <a:latin typeface="Times New Roman" pitchFamily="18" charset="0"/>
                <a:cs typeface="Times New Roman" pitchFamily="18" charset="0"/>
              </a:rPr>
              <a:t> Used Car Sales Vehicle Dataset.</a:t>
            </a:r>
          </a:p>
          <a:p>
            <a:pPr lvl="0" algn="just">
              <a:lnSpc>
                <a:spcPct val="150000"/>
              </a:lnSpc>
            </a:pPr>
            <a:r>
              <a:rPr lang="en-IN" sz="2000" dirty="0">
                <a:latin typeface="Times New Roman" pitchFamily="18" charset="0"/>
                <a:cs typeface="Times New Roman" pitchFamily="18" charset="0"/>
              </a:rPr>
              <a:t>Car Name: The cars with this name are considered used car models.</a:t>
            </a:r>
          </a:p>
          <a:p>
            <a:pPr lvl="0" algn="just">
              <a:lnSpc>
                <a:spcPct val="150000"/>
              </a:lnSpc>
            </a:pPr>
            <a:r>
              <a:rPr lang="en-IN" sz="2000" dirty="0">
                <a:latin typeface="Times New Roman" pitchFamily="18" charset="0"/>
                <a:cs typeface="Times New Roman" pitchFamily="18" charset="0"/>
              </a:rPr>
              <a:t>Year: The used car's year of production</a:t>
            </a:r>
          </a:p>
          <a:p>
            <a:pPr lvl="0" algn="just">
              <a:lnSpc>
                <a:spcPct val="150000"/>
              </a:lnSpc>
            </a:pPr>
            <a:r>
              <a:rPr lang="en-IN" sz="2000" dirty="0">
                <a:latin typeface="Times New Roman" pitchFamily="18" charset="0"/>
                <a:cs typeface="Times New Roman" pitchFamily="18" charset="0"/>
              </a:rPr>
              <a:t>Selling Price: The cost at which the current owner purchases a used car, based on the vehicle's specifications and state.</a:t>
            </a:r>
          </a:p>
          <a:p>
            <a:pPr lvl="0" algn="just">
              <a:lnSpc>
                <a:spcPct val="150000"/>
              </a:lnSpc>
            </a:pPr>
            <a:r>
              <a:rPr lang="en-IN" sz="2000" dirty="0">
                <a:latin typeface="Times New Roman" pitchFamily="18" charset="0"/>
                <a:cs typeface="Times New Roman" pitchFamily="18" charset="0"/>
              </a:rPr>
              <a:t>Present Price: The price stated by the seller </a:t>
            </a:r>
            <a:r>
              <a:rPr lang="en-IN" sz="2000" dirty="0" err="1">
                <a:latin typeface="Times New Roman" pitchFamily="18" charset="0"/>
                <a:cs typeface="Times New Roman" pitchFamily="18" charset="0"/>
              </a:rPr>
              <a:t>Kms</a:t>
            </a:r>
            <a:r>
              <a:rPr lang="en-IN" sz="2000" dirty="0">
                <a:latin typeface="Times New Roman" pitchFamily="18" charset="0"/>
                <a:cs typeface="Times New Roman" pitchFamily="18" charset="0"/>
              </a:rPr>
              <a:t> Driven: The total distance the owner has driven the pre-owned vehicle</a:t>
            </a:r>
          </a:p>
          <a:p>
            <a:pPr lvl="0" algn="just">
              <a:lnSpc>
                <a:spcPct val="150000"/>
              </a:lnSpc>
            </a:pPr>
            <a:r>
              <a:rPr lang="en-IN" sz="2000" dirty="0">
                <a:latin typeface="Times New Roman" pitchFamily="18" charset="0"/>
                <a:cs typeface="Times New Roman" pitchFamily="18" charset="0"/>
              </a:rPr>
              <a:t>Fuel Type: The type of fuel your car uses, such as CNG, gasoline, diesel, or </a:t>
            </a:r>
            <a:r>
              <a:rPr lang="en-IN" sz="2000" dirty="0" err="1">
                <a:latin typeface="Times New Roman" pitchFamily="18" charset="0"/>
                <a:cs typeface="Times New Roman" pitchFamily="18" charset="0"/>
              </a:rPr>
              <a:t>CNG+petrol</a:t>
            </a:r>
            <a:r>
              <a:rPr lang="en-IN" sz="2000" dirty="0">
                <a:latin typeface="Times New Roman" pitchFamily="18" charset="0"/>
                <a:cs typeface="Times New Roman" pitchFamily="18" charset="0"/>
              </a:rPr>
              <a:t>.</a:t>
            </a:r>
          </a:p>
          <a:p>
            <a:pPr algn="just">
              <a:lnSpc>
                <a:spcPct val="150000"/>
              </a:lnSpc>
            </a:pPr>
            <a:r>
              <a:rPr lang="en-IN" sz="2000" dirty="0">
                <a:latin typeface="Times New Roman" pitchFamily="18" charset="0"/>
                <a:cs typeface="Times New Roman" pitchFamily="18" charset="0"/>
              </a:rPr>
              <a:t>Transmission: There are two driving modes: manual and automatic</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40480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BD87-8655-B6EA-CD7E-CF47D606BFDB}"/>
              </a:ext>
            </a:extLst>
          </p:cNvPr>
          <p:cNvSpPr>
            <a:spLocks noGrp="1"/>
          </p:cNvSpPr>
          <p:nvPr>
            <p:ph type="title"/>
          </p:nvPr>
        </p:nvSpPr>
        <p:spPr>
          <a:xfrm>
            <a:off x="0" y="1"/>
            <a:ext cx="12192000" cy="1349297"/>
          </a:xfrm>
          <a:solidFill>
            <a:srgbClr val="002060"/>
          </a:solidFill>
        </p:spPr>
        <p:txBody>
          <a:bodyPr>
            <a:norm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PREPROCESSING</a:t>
            </a:r>
          </a:p>
        </p:txBody>
      </p:sp>
      <p:sp>
        <p:nvSpPr>
          <p:cNvPr id="3" name="Content Placeholder 2">
            <a:extLst>
              <a:ext uri="{FF2B5EF4-FFF2-40B4-BE49-F238E27FC236}">
                <a16:creationId xmlns:a16="http://schemas.microsoft.com/office/drawing/2014/main" id="{FBCFEFB4-04E9-9569-9D85-5D8C2DC083D1}"/>
              </a:ext>
            </a:extLst>
          </p:cNvPr>
          <p:cNvSpPr>
            <a:spLocks noGrp="1"/>
          </p:cNvSpPr>
          <p:nvPr>
            <p:ph idx="1"/>
          </p:nvPr>
        </p:nvSpPr>
        <p:spPr>
          <a:xfrm>
            <a:off x="445477" y="1547446"/>
            <a:ext cx="10908323" cy="4629517"/>
          </a:xfrm>
        </p:spPr>
        <p:txBody>
          <a:bodyPr>
            <a:normAutofit/>
          </a:bodyPr>
          <a:lstStyle/>
          <a:p>
            <a:pPr algn="just"/>
            <a:r>
              <a:rPr lang="en-IN" sz="2000" dirty="0">
                <a:latin typeface="Times New Roman" pitchFamily="18" charset="0"/>
                <a:cs typeface="Times New Roman" pitchFamily="18" charset="0"/>
              </a:rPr>
              <a:t>It is a crucial step in the process where we modify the raw data to make it suitable for studies on machine learning models. </a:t>
            </a:r>
          </a:p>
          <a:p>
            <a:pPr algn="just"/>
            <a:r>
              <a:rPr lang="en-IN" sz="2000" dirty="0">
                <a:latin typeface="Times New Roman" pitchFamily="18" charset="0"/>
                <a:cs typeface="Times New Roman" pitchFamily="18" charset="0"/>
              </a:rPr>
              <a:t>We must utilise charts to plot data, such as the data's histogram, in order to comprehend the dataset.</a:t>
            </a:r>
          </a:p>
          <a:p>
            <a:pPr algn="just"/>
            <a:r>
              <a:rPr lang="en-IN" sz="2000" dirty="0">
                <a:latin typeface="Times New Roman" pitchFamily="18" charset="0"/>
                <a:cs typeface="Times New Roman" pitchFamily="18" charset="0"/>
              </a:rPr>
              <a:t> It is established that the dataset contained many outliers due to the enormous number of results for used autos. </a:t>
            </a:r>
          </a:p>
          <a:p>
            <a:pPr algn="just"/>
            <a:r>
              <a:rPr lang="en-IN" sz="2000" dirty="0">
                <a:latin typeface="Times New Roman" pitchFamily="18" charset="0"/>
                <a:cs typeface="Times New Roman" pitchFamily="18" charset="0"/>
              </a:rPr>
              <a:t>The most recent model years of automobiles and those with low mileage (in kilometres travelled) sell at a premium. </a:t>
            </a:r>
          </a:p>
          <a:p>
            <a:pPr algn="just"/>
            <a:r>
              <a:rPr lang="en-IN" sz="2000" dirty="0">
                <a:latin typeface="Times New Roman" pitchFamily="18" charset="0"/>
                <a:cs typeface="Times New Roman" pitchFamily="18" charset="0"/>
              </a:rPr>
              <a:t>Other variables like accident history and condition, though, did not support this premium sell.</a:t>
            </a:r>
          </a:p>
          <a:p>
            <a:pPr marL="0" indent="0">
              <a:buNone/>
            </a:pPr>
            <a:endParaRPr lang="en-IN" sz="2400" b="1" dirty="0">
              <a:latin typeface="Vijaya" pitchFamily="34" charset="0"/>
              <a:cs typeface="Vijaya" pitchFamily="34" charset="0"/>
            </a:endParaRPr>
          </a:p>
        </p:txBody>
      </p:sp>
    </p:spTree>
    <p:extLst>
      <p:ext uri="{BB962C8B-B14F-4D97-AF65-F5344CB8AC3E}">
        <p14:creationId xmlns:p14="http://schemas.microsoft.com/office/powerpoint/2010/main" val="280042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58E7-664B-9B50-CCA8-8EDC657FAB1C}"/>
              </a:ext>
            </a:extLst>
          </p:cNvPr>
          <p:cNvSpPr>
            <a:spLocks noGrp="1"/>
          </p:cNvSpPr>
          <p:nvPr>
            <p:ph type="title"/>
          </p:nvPr>
        </p:nvSpPr>
        <p:spPr>
          <a:xfrm>
            <a:off x="0" y="1"/>
            <a:ext cx="12192000" cy="1449658"/>
          </a:xfrm>
          <a:solidFill>
            <a:srgbClr val="002060"/>
          </a:solidFill>
        </p:spPr>
        <p:txBody>
          <a:bodyPr>
            <a:normAutofit/>
          </a:bodyPr>
          <a:lstStyle/>
          <a:p>
            <a:pPr algn="ctr"/>
            <a:r>
              <a:rPr lang="en-US" sz="2400" dirty="0">
                <a:solidFill>
                  <a:schemeClr val="bg1"/>
                </a:solidFill>
                <a:latin typeface="Times New Roman" panose="02020603050405020304" pitchFamily="18" charset="0"/>
                <a:cs typeface="Times New Roman" panose="02020603050405020304" pitchFamily="18" charset="0"/>
              </a:rPr>
              <a:t>ANALYSE AND SELECTING THE MODEL</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1F8F77-D0E3-4E97-D351-96D647D4F089}"/>
              </a:ext>
            </a:extLst>
          </p:cNvPr>
          <p:cNvSpPr>
            <a:spLocks noGrp="1"/>
          </p:cNvSpPr>
          <p:nvPr>
            <p:ph idx="1"/>
          </p:nvPr>
        </p:nvSpPr>
        <p:spPr>
          <a:xfrm>
            <a:off x="234176" y="1639229"/>
            <a:ext cx="11708780" cy="4537734"/>
          </a:xfrm>
        </p:spPr>
        <p:txBody>
          <a:bodyPr>
            <a:noAutofit/>
          </a:bodyPr>
          <a:lstStyle/>
          <a:p>
            <a:r>
              <a:rPr lang="en-IN" sz="2000" dirty="0">
                <a:latin typeface="Times New Roman" pitchFamily="18" charset="0"/>
                <a:cs typeface="Times New Roman" pitchFamily="18" charset="0"/>
              </a:rPr>
              <a:t>In this module , admin can train the dataset like car name, year selling price ,Km-driven, transmission etc.  user can give the inputs in the user defined </a:t>
            </a:r>
            <a:r>
              <a:rPr lang="en-IN" sz="2000" dirty="0" err="1">
                <a:latin typeface="Times New Roman" pitchFamily="18" charset="0"/>
                <a:cs typeface="Times New Roman" pitchFamily="18" charset="0"/>
              </a:rPr>
              <a:t>paramaters</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In this selecting module user can select the car models from the trained dataset in the default value </a:t>
            </a:r>
          </a:p>
          <a:p>
            <a:endParaRPr lang="en-IN" sz="2400" b="1" dirty="0">
              <a:latin typeface="Vijaya" pitchFamily="34" charset="0"/>
              <a:cs typeface="Vijaya" pitchFamily="34" charset="0"/>
            </a:endParaRPr>
          </a:p>
        </p:txBody>
      </p:sp>
    </p:spTree>
    <p:extLst>
      <p:ext uri="{BB962C8B-B14F-4D97-AF65-F5344CB8AC3E}">
        <p14:creationId xmlns:p14="http://schemas.microsoft.com/office/powerpoint/2010/main" val="204326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C69C-6147-6D58-1B8D-FEA9E31E776F}"/>
              </a:ext>
            </a:extLst>
          </p:cNvPr>
          <p:cNvSpPr>
            <a:spLocks noGrp="1"/>
          </p:cNvSpPr>
          <p:nvPr>
            <p:ph type="title"/>
          </p:nvPr>
        </p:nvSpPr>
        <p:spPr>
          <a:xfrm>
            <a:off x="0" y="1"/>
            <a:ext cx="12192000" cy="1338145"/>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PREDECTING THE VALUE </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473242-472A-DABE-C938-477F9580588C}"/>
              </a:ext>
            </a:extLst>
          </p:cNvPr>
          <p:cNvSpPr>
            <a:spLocks noGrp="1"/>
          </p:cNvSpPr>
          <p:nvPr>
            <p:ph idx="1"/>
          </p:nvPr>
        </p:nvSpPr>
        <p:spPr>
          <a:xfrm>
            <a:off x="691376" y="1825625"/>
            <a:ext cx="10850136" cy="4351338"/>
          </a:xfrm>
        </p:spPr>
        <p:txBody>
          <a:bodyPr>
            <a:normAutofit/>
          </a:bodyPr>
          <a:lstStyle/>
          <a:p>
            <a:pPr marL="0" indent="0">
              <a:buNone/>
            </a:pPr>
            <a:r>
              <a:rPr lang="en-IN" sz="2000" dirty="0">
                <a:latin typeface="Times New Roman" pitchFamily="18" charset="0"/>
                <a:cs typeface="Times New Roman" pitchFamily="18" charset="0"/>
              </a:rPr>
              <a:t>Using the machine learning algorithm, predicting the car resale’s value in the user defined dataset</a:t>
            </a:r>
          </a:p>
          <a:p>
            <a:pPr marL="0" indent="0">
              <a:buNone/>
            </a:pPr>
            <a:endParaRPr lang="en-IN" dirty="0"/>
          </a:p>
          <a:p>
            <a:pPr marL="0" indent="0">
              <a:buNone/>
            </a:pPr>
            <a:endParaRPr lang="en-IN" b="1" dirty="0">
              <a:latin typeface="Vijaya" pitchFamily="34" charset="0"/>
              <a:cs typeface="Vijaya" pitchFamily="34" charset="0"/>
            </a:endParaRPr>
          </a:p>
        </p:txBody>
      </p:sp>
      <p:pic>
        <p:nvPicPr>
          <p:cNvPr id="4" name="Picture 3" descr="Pseudocode of the Rotation Forest ensemble method. | Download Scientific  Diagram"/>
          <p:cNvPicPr/>
          <p:nvPr/>
        </p:nvPicPr>
        <p:blipFill>
          <a:blip r:embed="rId2"/>
          <a:srcRect/>
          <a:stretch>
            <a:fillRect/>
          </a:stretch>
        </p:blipFill>
        <p:spPr bwMode="auto">
          <a:xfrm>
            <a:off x="2414954" y="2794489"/>
            <a:ext cx="6593693" cy="3664927"/>
          </a:xfrm>
          <a:prstGeom prst="rect">
            <a:avLst/>
          </a:prstGeom>
          <a:noFill/>
          <a:ln w="9525">
            <a:noFill/>
            <a:miter lim="800000"/>
            <a:headEnd/>
            <a:tailEnd/>
          </a:ln>
        </p:spPr>
      </p:pic>
    </p:spTree>
    <p:extLst>
      <p:ext uri="{BB962C8B-B14F-4D97-AF65-F5344CB8AC3E}">
        <p14:creationId xmlns:p14="http://schemas.microsoft.com/office/powerpoint/2010/main" val="739944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93179"/>
          </a:xfrm>
          <a:solidFill>
            <a:srgbClr val="002060"/>
          </a:solidFill>
        </p:spPr>
        <p:txBody>
          <a:bodyPr/>
          <a:lstStyle/>
          <a:p>
            <a:pPr algn="ctr"/>
            <a:r>
              <a:rPr lang="en-US" dirty="0">
                <a:solidFill>
                  <a:schemeClr val="bg1"/>
                </a:solidFill>
                <a:latin typeface="Vijaya" pitchFamily="34" charset="0"/>
                <a:cs typeface="Vijaya" pitchFamily="34" charset="0"/>
              </a:rPr>
              <a:t>Screenshots</a:t>
            </a:r>
          </a:p>
        </p:txBody>
      </p:sp>
      <p:pic>
        <p:nvPicPr>
          <p:cNvPr id="6" name="Content Placeholder 5"/>
          <p:cNvPicPr>
            <a:picLocks noGrp="1"/>
          </p:cNvPicPr>
          <p:nvPr>
            <p:ph idx="1"/>
          </p:nvPr>
        </p:nvPicPr>
        <p:blipFill>
          <a:blip r:embed="rId2"/>
          <a:srcRect/>
          <a:stretch>
            <a:fillRect/>
          </a:stretch>
        </p:blipFill>
        <p:spPr bwMode="auto">
          <a:xfrm>
            <a:off x="2228144" y="1825625"/>
            <a:ext cx="7735712" cy="43513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Vijaya" pitchFamily="34" charset="0"/>
              <a:cs typeface="Vijaya" pitchFamily="34" charset="0"/>
            </a:endParaRPr>
          </a:p>
        </p:txBody>
      </p:sp>
      <p:sp>
        <p:nvSpPr>
          <p:cNvPr id="3" name="Content Placeholder 2"/>
          <p:cNvSpPr>
            <a:spLocks noGrp="1"/>
          </p:cNvSpPr>
          <p:nvPr>
            <p:ph idx="1"/>
          </p:nvPr>
        </p:nvSpPr>
        <p:spPr/>
        <p:txBody>
          <a:bodyPr/>
          <a:lstStyle/>
          <a:p>
            <a:endParaRPr lang="en-IN"/>
          </a:p>
        </p:txBody>
      </p:sp>
      <p:pic>
        <p:nvPicPr>
          <p:cNvPr id="5" name="Picture 4"/>
          <p:cNvPicPr/>
          <p:nvPr/>
        </p:nvPicPr>
        <p:blipFill>
          <a:blip r:embed="rId2"/>
          <a:srcRect/>
          <a:stretch>
            <a:fillRect/>
          </a:stretch>
        </p:blipFill>
        <p:spPr bwMode="auto">
          <a:xfrm>
            <a:off x="3124200" y="1757362"/>
            <a:ext cx="5943600" cy="33432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Vijaya" pitchFamily="34" charset="0"/>
              <a:cs typeface="Vijaya" pitchFamily="34" charset="0"/>
            </a:endParaRPr>
          </a:p>
        </p:txBody>
      </p:sp>
      <p:pic>
        <p:nvPicPr>
          <p:cNvPr id="5" name="Content Placeholder 4"/>
          <p:cNvPicPr>
            <a:picLocks noGrp="1"/>
          </p:cNvPicPr>
          <p:nvPr>
            <p:ph idx="1"/>
          </p:nvPr>
        </p:nvPicPr>
        <p:blipFill>
          <a:blip r:embed="rId2"/>
          <a:srcRect/>
          <a:stretch>
            <a:fillRect/>
          </a:stretch>
        </p:blipFill>
        <p:spPr bwMode="auto">
          <a:xfrm>
            <a:off x="2228144" y="1825625"/>
            <a:ext cx="7735712" cy="43513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Vijaya" pitchFamily="34" charset="0"/>
              <a:cs typeface="Vijaya" pitchFamily="34" charset="0"/>
            </a:endParaRPr>
          </a:p>
        </p:txBody>
      </p:sp>
      <p:pic>
        <p:nvPicPr>
          <p:cNvPr id="5" name="Content Placeholder 4"/>
          <p:cNvPicPr>
            <a:picLocks noGrp="1"/>
          </p:cNvPicPr>
          <p:nvPr>
            <p:ph idx="1"/>
          </p:nvPr>
        </p:nvPicPr>
        <p:blipFill>
          <a:blip r:embed="rId2"/>
          <a:srcRect/>
          <a:stretch>
            <a:fillRect/>
          </a:stretch>
        </p:blipFill>
        <p:spPr bwMode="auto">
          <a:xfrm>
            <a:off x="2228144" y="1825625"/>
            <a:ext cx="7735712" cy="43513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9C9B-DD2F-C087-F60C-807C1AA136EE}"/>
              </a:ext>
            </a:extLst>
          </p:cNvPr>
          <p:cNvSpPr>
            <a:spLocks noGrp="1"/>
          </p:cNvSpPr>
          <p:nvPr>
            <p:ph type="title"/>
          </p:nvPr>
        </p:nvSpPr>
        <p:spPr>
          <a:xfrm>
            <a:off x="0" y="1"/>
            <a:ext cx="12192000" cy="1148575"/>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CONCLUSION</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54414A-4B2B-6C94-AE1B-ADD089A16A4B}"/>
              </a:ext>
            </a:extLst>
          </p:cNvPr>
          <p:cNvSpPr>
            <a:spLocks noGrp="1"/>
          </p:cNvSpPr>
          <p:nvPr>
            <p:ph idx="1"/>
          </p:nvPr>
        </p:nvSpPr>
        <p:spPr>
          <a:xfrm>
            <a:off x="211015" y="1449659"/>
            <a:ext cx="11397405" cy="5220772"/>
          </a:xfrm>
        </p:spPr>
        <p:txBody>
          <a:bodyPr>
            <a:noAutofit/>
          </a:bodyPr>
          <a:lstStyle/>
          <a:p>
            <a:pPr algn="just">
              <a:lnSpc>
                <a:spcPct val="150000"/>
              </a:lnSpc>
            </a:pPr>
            <a:r>
              <a:rPr lang="en-IN" sz="2000" dirty="0">
                <a:latin typeface="Times New Roman" pitchFamily="18" charset="0"/>
                <a:cs typeface="Times New Roman" pitchFamily="18" charset="0"/>
              </a:rPr>
              <a:t>Employing the Random Forest Algorithm with a 97 accuracy level in this project. </a:t>
            </a:r>
          </a:p>
          <a:p>
            <a:pPr algn="just">
              <a:lnSpc>
                <a:spcPct val="150000"/>
              </a:lnSpc>
            </a:pPr>
            <a:r>
              <a:rPr lang="en-IN" sz="2000" dirty="0">
                <a:latin typeface="Times New Roman" pitchFamily="18" charset="0"/>
                <a:cs typeface="Times New Roman" pitchFamily="18" charset="0"/>
              </a:rPr>
              <a:t>The lack of records for vintage cars is a weakness of this study. We can retrain our models in the future if we have more data, which could lead to a model that is more accurate and stable.</a:t>
            </a:r>
          </a:p>
          <a:p>
            <a:pPr algn="just">
              <a:lnSpc>
                <a:spcPct val="150000"/>
              </a:lnSpc>
            </a:pPr>
            <a:r>
              <a:rPr lang="en-IN" sz="2000" dirty="0">
                <a:latin typeface="Times New Roman" pitchFamily="18" charset="0"/>
                <a:cs typeface="Times New Roman" pitchFamily="18" charset="0"/>
              </a:rPr>
              <a:t> In order to forecast used automobile prices, this study used a variety of models. </a:t>
            </a:r>
          </a:p>
          <a:p>
            <a:pPr algn="just">
              <a:lnSpc>
                <a:spcPct val="150000"/>
              </a:lnSpc>
            </a:pPr>
            <a:r>
              <a:rPr lang="en-IN" sz="2000" dirty="0">
                <a:latin typeface="Times New Roman" pitchFamily="18" charset="0"/>
                <a:cs typeface="Times New Roman" pitchFamily="18" charset="0"/>
              </a:rPr>
              <a:t>More data can lead to predictions that are more reliable. Second, there might be additional traits that are reliable predictors. </a:t>
            </a:r>
          </a:p>
          <a:p>
            <a:pPr algn="just">
              <a:lnSpc>
                <a:spcPct val="150000"/>
              </a:lnSpc>
            </a:pPr>
            <a:r>
              <a:rPr lang="en-IN" sz="2000" dirty="0">
                <a:latin typeface="Times New Roman" pitchFamily="18" charset="0"/>
                <a:cs typeface="Times New Roman" pitchFamily="18" charset="0"/>
              </a:rPr>
              <a:t>For instance, the following elements could enhance the model: the quantity of doors, the </a:t>
            </a:r>
            <a:r>
              <a:rPr lang="en-IN" sz="2000" dirty="0" err="1">
                <a:latin typeface="Times New Roman" pitchFamily="18" charset="0"/>
                <a:cs typeface="Times New Roman" pitchFamily="18" charset="0"/>
              </a:rPr>
              <a:t>color</a:t>
            </a:r>
            <a:r>
              <a:rPr lang="en-IN" sz="2000" dirty="0">
                <a:latin typeface="Times New Roman" pitchFamily="18" charset="0"/>
                <a:cs typeface="Times New Roman" pitchFamily="18" charset="0"/>
              </a:rPr>
              <a:t>, the length of time required for mechanical and cosmetic reconditioning, the used-to-new ratio, and the appraisal-to-trade ratio.</a:t>
            </a:r>
          </a:p>
          <a:p>
            <a:pPr marL="0" indent="0">
              <a:buNone/>
            </a:pPr>
            <a:endParaRPr lang="en-IN" dirty="0"/>
          </a:p>
          <a:p>
            <a:pPr marL="0" indent="0">
              <a:buNone/>
            </a:pPr>
            <a:endParaRPr lang="en-IN" b="1" dirty="0">
              <a:latin typeface="Vijaya" pitchFamily="34" charset="0"/>
              <a:cs typeface="Vijaya" pitchFamily="34" charset="0"/>
            </a:endParaRPr>
          </a:p>
        </p:txBody>
      </p:sp>
    </p:spTree>
    <p:extLst>
      <p:ext uri="{BB962C8B-B14F-4D97-AF65-F5344CB8AC3E}">
        <p14:creationId xmlns:p14="http://schemas.microsoft.com/office/powerpoint/2010/main" val="66222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DB11-DFFB-5F17-0888-34D22AE6DD1A}"/>
              </a:ext>
            </a:extLst>
          </p:cNvPr>
          <p:cNvSpPr>
            <a:spLocks noGrp="1"/>
          </p:cNvSpPr>
          <p:nvPr>
            <p:ph type="title"/>
          </p:nvPr>
        </p:nvSpPr>
        <p:spPr>
          <a:xfrm>
            <a:off x="0" y="0"/>
            <a:ext cx="12192000" cy="1293541"/>
          </a:xfrm>
          <a:solidFill>
            <a:srgbClr val="002060"/>
          </a:solidFill>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OBJECTIVES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98C190-2AB2-CA36-7FEB-43968EED823B}"/>
              </a:ext>
            </a:extLst>
          </p:cNvPr>
          <p:cNvSpPr>
            <a:spLocks noGrp="1"/>
          </p:cNvSpPr>
          <p:nvPr>
            <p:ph idx="1"/>
          </p:nvPr>
        </p:nvSpPr>
        <p:spPr>
          <a:xfrm>
            <a:off x="576943" y="1605775"/>
            <a:ext cx="10515600" cy="4616605"/>
          </a:xfrm>
        </p:spPr>
        <p:txBody>
          <a:bodyPr>
            <a:normAutofit/>
          </a:bodyPr>
          <a:lstStyle/>
          <a:p>
            <a:pPr algn="just">
              <a:lnSpc>
                <a:spcPct val="150000"/>
              </a:lnSpc>
            </a:pPr>
            <a:r>
              <a:rPr lang="en-US" sz="2000" dirty="0">
                <a:latin typeface="Times New Roman" pitchFamily="18" charset="0"/>
                <a:cs typeface="Times New Roman" pitchFamily="18" charset="0"/>
              </a:rPr>
              <a:t>The system used to anticipate the value of used cars is called to make accurate predictions about used automobile values</a:t>
            </a:r>
          </a:p>
          <a:p>
            <a:pPr algn="just">
              <a:lnSpc>
                <a:spcPct val="150000"/>
              </a:lnSpc>
            </a:pPr>
            <a:r>
              <a:rPr lang="en-US" sz="2000" dirty="0">
                <a:latin typeface="Times New Roman" pitchFamily="18" charset="0"/>
                <a:cs typeface="Times New Roman" pitchFamily="18" charset="0"/>
              </a:rPr>
              <a:t>It facilitates flawless remote car sales for users without the need for human interaction, value to remove biased assessment.</a:t>
            </a:r>
          </a:p>
          <a:p>
            <a:pPr algn="just">
              <a:lnSpc>
                <a:spcPct val="150000"/>
              </a:lnSpc>
            </a:pPr>
            <a:r>
              <a:rPr lang="en-US" sz="2000" dirty="0">
                <a:latin typeface="Times New Roman" pitchFamily="18" charset="0"/>
                <a:cs typeface="Times New Roman" pitchFamily="18" charset="0"/>
              </a:rPr>
              <a:t>In order to anticipate the car's resale value, the system only considers a small number of parameters due to the scarcity of data.</a:t>
            </a:r>
          </a:p>
          <a:p>
            <a:pPr algn="just">
              <a:lnSpc>
                <a:spcPct val="150000"/>
              </a:lnSpc>
            </a:pPr>
            <a:r>
              <a:rPr lang="en-US" sz="2000" dirty="0">
                <a:latin typeface="Times New Roman" pitchFamily="18" charset="0"/>
                <a:cs typeface="Times New Roman" pitchFamily="18" charset="0"/>
              </a:rPr>
              <a:t>This system is online, thus the existing one does not When estimating the resale value, consider any physical damage to the car's body or engine.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74292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E5E0-C318-66B6-6D2B-76EA4F92805E}"/>
              </a:ext>
            </a:extLst>
          </p:cNvPr>
          <p:cNvSpPr>
            <a:spLocks noGrp="1"/>
          </p:cNvSpPr>
          <p:nvPr>
            <p:ph type="title"/>
          </p:nvPr>
        </p:nvSpPr>
        <p:spPr>
          <a:xfrm>
            <a:off x="0" y="1"/>
            <a:ext cx="12192000" cy="1282389"/>
          </a:xfrm>
          <a:solidFill>
            <a:srgbClr val="002060"/>
          </a:solidFill>
        </p:spPr>
        <p:txBody>
          <a:bodyPr>
            <a:normAutofit/>
          </a:bodyPr>
          <a:lstStyle/>
          <a:p>
            <a:pPr algn="ctr"/>
            <a:r>
              <a:rPr lang="en-US" sz="2400" dirty="0">
                <a:solidFill>
                  <a:schemeClr val="bg1"/>
                </a:solidFill>
                <a:latin typeface="Times New Roman" panose="02020603050405020304" pitchFamily="18" charset="0"/>
                <a:cs typeface="Times New Roman" panose="02020603050405020304" pitchFamily="18" charset="0"/>
              </a:rPr>
              <a:t>FUTURE ENHANCEMENT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8AB381-0A50-03AA-6FEE-6E80EC8584BB}"/>
              </a:ext>
            </a:extLst>
          </p:cNvPr>
          <p:cNvSpPr>
            <a:spLocks noGrp="1"/>
          </p:cNvSpPr>
          <p:nvPr>
            <p:ph idx="1"/>
          </p:nvPr>
        </p:nvSpPr>
        <p:spPr>
          <a:xfrm>
            <a:off x="512955" y="1825625"/>
            <a:ext cx="11073161" cy="4351338"/>
          </a:xfrm>
        </p:spPr>
        <p:txBody>
          <a:bodyPr>
            <a:normAutofit/>
          </a:bodyPr>
          <a:lstStyle/>
          <a:p>
            <a:pPr algn="just">
              <a:lnSpc>
                <a:spcPct val="150000"/>
              </a:lnSpc>
            </a:pPr>
            <a:r>
              <a:rPr lang="en-IN" sz="2000" dirty="0">
                <a:latin typeface="Times New Roman" pitchFamily="18" charset="0"/>
                <a:cs typeface="Times New Roman" pitchFamily="18" charset="0"/>
              </a:rPr>
              <a:t>Once sufficient data has been gathered, efficient deep learning techniques like LSTM (Long Short-Term Memory) or RNN (Recurrent Neural Networks) can be used. This can significantly increase accuracy while lowering RMSE.</a:t>
            </a:r>
          </a:p>
          <a:p>
            <a:pPr algn="just">
              <a:lnSpc>
                <a:spcPct val="150000"/>
              </a:lnSpc>
            </a:pPr>
            <a:r>
              <a:rPr lang="en-IN" sz="2000" dirty="0">
                <a:latin typeface="Times New Roman" pitchFamily="18" charset="0"/>
                <a:cs typeface="Times New Roman" pitchFamily="18" charset="0"/>
              </a:rPr>
              <a:t>Only a few features are currently used to forecast a car's resale value. Additional features could be added to this.</a:t>
            </a:r>
          </a:p>
          <a:p>
            <a:pPr algn="just">
              <a:lnSpc>
                <a:spcPct val="150000"/>
              </a:lnSpc>
            </a:pPr>
            <a:r>
              <a:rPr lang="en-IN" sz="2000" dirty="0">
                <a:latin typeface="Times New Roman" pitchFamily="18" charset="0"/>
                <a:cs typeface="Times New Roman" pitchFamily="18" charset="0"/>
              </a:rPr>
              <a:t>CNN can also be used to assess a car's physical condition from images, such as spotting dents and scratches, and to forecast a more accurate resale value.</a:t>
            </a:r>
          </a:p>
          <a:p>
            <a:endParaRPr lang="en-IN" dirty="0"/>
          </a:p>
          <a:p>
            <a:pPr marL="0" indent="0">
              <a:buNone/>
            </a:pPr>
            <a:endParaRPr lang="en-IN" b="1" dirty="0">
              <a:latin typeface="Vijaya" pitchFamily="34" charset="0"/>
              <a:cs typeface="Vijaya" pitchFamily="34" charset="0"/>
            </a:endParaRPr>
          </a:p>
        </p:txBody>
      </p:sp>
    </p:spTree>
    <p:extLst>
      <p:ext uri="{BB962C8B-B14F-4D97-AF65-F5344CB8AC3E}">
        <p14:creationId xmlns:p14="http://schemas.microsoft.com/office/powerpoint/2010/main" val="1254566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A327-C940-7A57-5D63-0E9A037C429B}"/>
              </a:ext>
            </a:extLst>
          </p:cNvPr>
          <p:cNvSpPr>
            <a:spLocks noGrp="1"/>
          </p:cNvSpPr>
          <p:nvPr>
            <p:ph type="title"/>
          </p:nvPr>
        </p:nvSpPr>
        <p:spPr>
          <a:xfrm>
            <a:off x="0" y="1"/>
            <a:ext cx="12192000" cy="1360448"/>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REFERENCES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18B171-EB3E-7E9C-D3DC-1684E2E3EF7E}"/>
              </a:ext>
            </a:extLst>
          </p:cNvPr>
          <p:cNvSpPr>
            <a:spLocks noGrp="1"/>
          </p:cNvSpPr>
          <p:nvPr>
            <p:ph idx="1"/>
          </p:nvPr>
        </p:nvSpPr>
        <p:spPr>
          <a:xfrm>
            <a:off x="401444" y="1349299"/>
            <a:ext cx="10952356" cy="5143576"/>
          </a:xfrm>
        </p:spPr>
        <p:txBody>
          <a:bodyPr>
            <a:noAutofit/>
          </a:bodyPr>
          <a:lstStyle/>
          <a:p>
            <a:pPr algn="just">
              <a:lnSpc>
                <a:spcPct val="150000"/>
              </a:lnSpc>
            </a:pPr>
            <a:r>
              <a:rPr lang="en-IN" sz="2000" dirty="0">
                <a:latin typeface="Times New Roman" pitchFamily="18" charset="0"/>
                <a:cs typeface="Times New Roman" pitchFamily="18" charset="0"/>
              </a:rPr>
              <a:t>[1] </a:t>
            </a:r>
            <a:r>
              <a:rPr lang="en-IN" sz="2000" dirty="0" err="1">
                <a:latin typeface="Times New Roman" pitchFamily="18" charset="0"/>
                <a:cs typeface="Times New Roman" pitchFamily="18" charset="0"/>
              </a:rPr>
              <a:t>Dhwani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Nimbark</a:t>
            </a:r>
            <a:r>
              <a:rPr lang="en-IN" sz="2000" dirty="0">
                <a:latin typeface="Times New Roman" pitchFamily="18" charset="0"/>
                <a:cs typeface="Times New Roman" pitchFamily="18" charset="0"/>
              </a:rPr>
              <a:t> ,“ Car Resale Value Prediction System”,2021.</a:t>
            </a:r>
          </a:p>
          <a:p>
            <a:pPr algn="just">
              <a:lnSpc>
                <a:spcPct val="150000"/>
              </a:lnSpc>
            </a:pPr>
            <a:r>
              <a:rPr lang="en-IN" sz="2000" dirty="0">
                <a:latin typeface="Times New Roman" pitchFamily="18" charset="0"/>
                <a:cs typeface="Times New Roman" pitchFamily="18" charset="0"/>
              </a:rPr>
              <a:t>[2] </a:t>
            </a:r>
            <a:r>
              <a:rPr lang="en-IN" sz="2000" dirty="0" err="1">
                <a:latin typeface="Times New Roman" pitchFamily="18" charset="0"/>
                <a:cs typeface="Times New Roman" pitchFamily="18" charset="0"/>
              </a:rPr>
              <a:t>Prashant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Gajera</a:t>
            </a:r>
            <a:r>
              <a:rPr lang="en-IN" sz="2000" dirty="0">
                <a:latin typeface="Times New Roman" pitchFamily="18" charset="0"/>
                <a:cs typeface="Times New Roman" pitchFamily="18" charset="0"/>
              </a:rPr>
              <a:t> ,“ Old Car Price Prediction with Machine Learning”,2021.</a:t>
            </a:r>
          </a:p>
          <a:p>
            <a:pPr algn="just">
              <a:lnSpc>
                <a:spcPct val="150000"/>
              </a:lnSpc>
            </a:pPr>
            <a:r>
              <a:rPr lang="en-IN" sz="2000" dirty="0">
                <a:latin typeface="Times New Roman" pitchFamily="18" charset="0"/>
                <a:cs typeface="Times New Roman" pitchFamily="18" charset="0"/>
              </a:rPr>
              <a:t>[3] </a:t>
            </a:r>
            <a:r>
              <a:rPr lang="en-IN" sz="2000" dirty="0" err="1">
                <a:latin typeface="Times New Roman" pitchFamily="18" charset="0"/>
                <a:cs typeface="Times New Roman" pitchFamily="18" charset="0"/>
              </a:rPr>
              <a:t>Anu</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Yadav</a:t>
            </a:r>
            <a:r>
              <a:rPr lang="en-IN" sz="2000" dirty="0">
                <a:latin typeface="Times New Roman" pitchFamily="18" charset="0"/>
                <a:cs typeface="Times New Roman" pitchFamily="18" charset="0"/>
              </a:rPr>
              <a:t> “ Object Detection And Used Car Price Predicting Analysis System (</a:t>
            </a:r>
            <a:r>
              <a:rPr lang="en-IN" sz="2000" dirty="0" err="1">
                <a:latin typeface="Times New Roman" pitchFamily="18" charset="0"/>
                <a:cs typeface="Times New Roman" pitchFamily="18" charset="0"/>
              </a:rPr>
              <a:t>ucpas</a:t>
            </a:r>
            <a:r>
              <a:rPr lang="en-IN" sz="2000" dirty="0">
                <a:latin typeface="Times New Roman" pitchFamily="18" charset="0"/>
                <a:cs typeface="Times New Roman" pitchFamily="18" charset="0"/>
              </a:rPr>
              <a:t>) Using Machine Learning Technique”,2021.</a:t>
            </a:r>
          </a:p>
          <a:p>
            <a:pPr algn="just">
              <a:lnSpc>
                <a:spcPct val="150000"/>
              </a:lnSpc>
            </a:pPr>
            <a:r>
              <a:rPr lang="en-IN" sz="2000" dirty="0">
                <a:latin typeface="Times New Roman" pitchFamily="18" charset="0"/>
                <a:cs typeface="Times New Roman" pitchFamily="18" charset="0"/>
              </a:rPr>
              <a:t>[4] </a:t>
            </a:r>
            <a:r>
              <a:rPr lang="en-IN" sz="2000" dirty="0" err="1">
                <a:latin typeface="Times New Roman" pitchFamily="18" charset="0"/>
                <a:cs typeface="Times New Roman" pitchFamily="18" charset="0"/>
              </a:rPr>
              <a:t>Fadi</a:t>
            </a:r>
            <a:r>
              <a:rPr lang="en-IN" sz="2000" dirty="0">
                <a:latin typeface="Times New Roman" pitchFamily="18" charset="0"/>
                <a:cs typeface="Times New Roman" pitchFamily="18" charset="0"/>
              </a:rPr>
              <a:t> Al-</a:t>
            </a:r>
            <a:r>
              <a:rPr lang="en-IN" sz="2000" dirty="0" err="1">
                <a:latin typeface="Times New Roman" pitchFamily="18" charset="0"/>
                <a:cs typeface="Times New Roman" pitchFamily="18" charset="0"/>
              </a:rPr>
              <a:t>Turjman</a:t>
            </a:r>
            <a:r>
              <a:rPr lang="en-IN" sz="2000" dirty="0">
                <a:latin typeface="Times New Roman" pitchFamily="18" charset="0"/>
                <a:cs typeface="Times New Roman" pitchFamily="18" charset="0"/>
              </a:rPr>
              <a:t> “ Vehicle Price Classification and Prediction Using Machine Learning in the </a:t>
            </a:r>
            <a:r>
              <a:rPr lang="en-IN" sz="2000" dirty="0" err="1">
                <a:latin typeface="Times New Roman" pitchFamily="18" charset="0"/>
                <a:cs typeface="Times New Roman" pitchFamily="18" charset="0"/>
              </a:rPr>
              <a:t>IoT</a:t>
            </a:r>
            <a:r>
              <a:rPr lang="en-IN" sz="2000" dirty="0">
                <a:latin typeface="Times New Roman" pitchFamily="18" charset="0"/>
                <a:cs typeface="Times New Roman" pitchFamily="18" charset="0"/>
              </a:rPr>
              <a:t> Smart Manufacturing Era”</a:t>
            </a:r>
          </a:p>
          <a:p>
            <a:pPr algn="just">
              <a:lnSpc>
                <a:spcPct val="150000"/>
              </a:lnSpc>
            </a:pPr>
            <a:r>
              <a:rPr lang="en-IN" sz="2000" dirty="0">
                <a:latin typeface="Times New Roman" pitchFamily="18" charset="0"/>
                <a:cs typeface="Times New Roman" pitchFamily="18" charset="0"/>
              </a:rPr>
              <a:t>[5] </a:t>
            </a:r>
            <a:r>
              <a:rPr lang="en-IN" sz="2000" dirty="0" err="1">
                <a:latin typeface="Times New Roman" pitchFamily="18" charset="0"/>
                <a:cs typeface="Times New Roman" pitchFamily="18" charset="0"/>
              </a:rPr>
              <a:t>B.Lavanya</a:t>
            </a:r>
            <a:r>
              <a:rPr lang="en-IN" sz="2000" dirty="0">
                <a:latin typeface="Times New Roman" pitchFamily="18" charset="0"/>
                <a:cs typeface="Times New Roman" pitchFamily="18" charset="0"/>
              </a:rPr>
              <a:t>  “ Vehicle Resale Price Prediction Using Machine Learning”,2021.</a:t>
            </a:r>
          </a:p>
          <a:p>
            <a:pPr marL="0" indent="0">
              <a:buNone/>
            </a:pPr>
            <a:endParaRPr lang="en-IN" sz="1600" b="1" dirty="0">
              <a:latin typeface="Vijaya" pitchFamily="34" charset="0"/>
              <a:cs typeface="Vijaya" pitchFamily="34" charset="0"/>
            </a:endParaRPr>
          </a:p>
        </p:txBody>
      </p:sp>
    </p:spTree>
    <p:extLst>
      <p:ext uri="{BB962C8B-B14F-4D97-AF65-F5344CB8AC3E}">
        <p14:creationId xmlns:p14="http://schemas.microsoft.com/office/powerpoint/2010/main" val="1690851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6A9A6C-FC09-3760-DEAD-DDCAADE20AD9}"/>
              </a:ext>
            </a:extLst>
          </p:cNvPr>
          <p:cNvSpPr txBox="1"/>
          <p:nvPr/>
        </p:nvSpPr>
        <p:spPr>
          <a:xfrm>
            <a:off x="4222377" y="2815244"/>
            <a:ext cx="6121773"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8629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210F-B15B-7DA6-6109-EB59D25D834E}"/>
              </a:ext>
            </a:extLst>
          </p:cNvPr>
          <p:cNvSpPr>
            <a:spLocks noGrp="1"/>
          </p:cNvSpPr>
          <p:nvPr>
            <p:ph type="title"/>
          </p:nvPr>
        </p:nvSpPr>
        <p:spPr>
          <a:xfrm>
            <a:off x="0" y="1"/>
            <a:ext cx="12192000" cy="1690688"/>
          </a:xfrm>
          <a:solidFill>
            <a:srgbClr val="002060"/>
          </a:solidFill>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EXISTING  SYSTEM</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F2F4D5-7D97-F63B-D664-B38936C314D0}"/>
              </a:ext>
            </a:extLst>
          </p:cNvPr>
          <p:cNvSpPr>
            <a:spLocks noGrp="1"/>
          </p:cNvSpPr>
          <p:nvPr>
            <p:ph idx="1"/>
          </p:nvPr>
        </p:nvSpPr>
        <p:spPr>
          <a:xfrm>
            <a:off x="293077" y="1852245"/>
            <a:ext cx="11723077" cy="4536832"/>
          </a:xfrm>
        </p:spPr>
        <p:txBody>
          <a:bodyPr>
            <a:normAutofit/>
          </a:bodyPr>
          <a:lstStyle/>
          <a:p>
            <a:pPr algn="just">
              <a:lnSpc>
                <a:spcPct val="150000"/>
              </a:lnSpc>
            </a:pPr>
            <a:r>
              <a:rPr lang="en-US" sz="2000" dirty="0">
                <a:latin typeface="Times New Roman" pitchFamily="18" charset="0"/>
                <a:cs typeface="Times New Roman" pitchFamily="18" charset="0"/>
              </a:rPr>
              <a:t>The manufacturer determines the prices of new cars on the market after deducting some additional expenses imposed by the government in the form of taxes. </a:t>
            </a:r>
          </a:p>
          <a:p>
            <a:pPr algn="just">
              <a:lnSpc>
                <a:spcPct val="150000"/>
              </a:lnSpc>
            </a:pPr>
            <a:r>
              <a:rPr lang="en-US" sz="2000" dirty="0">
                <a:latin typeface="Times New Roman" pitchFamily="18" charset="0"/>
                <a:cs typeface="Times New Roman" pitchFamily="18" charset="0"/>
              </a:rPr>
              <a:t>Customers may be confident that their investment will be profitable when they buy a new car. </a:t>
            </a:r>
          </a:p>
          <a:p>
            <a:pPr algn="just">
              <a:lnSpc>
                <a:spcPct val="150000"/>
              </a:lnSpc>
            </a:pPr>
            <a:r>
              <a:rPr lang="en-US" sz="2000" dirty="0">
                <a:latin typeface="Times New Roman" pitchFamily="18" charset="0"/>
                <a:cs typeface="Times New Roman" pitchFamily="18" charset="0"/>
              </a:rPr>
              <a:t>However, due to the rising price of new cars and consumers' inability to buy new cars because of a lack of funds, used car sales are increasing globally. </a:t>
            </a:r>
          </a:p>
          <a:p>
            <a:pPr algn="just">
              <a:lnSpc>
                <a:spcPct val="150000"/>
              </a:lnSpc>
            </a:pPr>
            <a:r>
              <a:rPr lang="en-US" sz="2000" dirty="0">
                <a:latin typeface="Times New Roman" pitchFamily="18" charset="0"/>
                <a:cs typeface="Times New Roman" pitchFamily="18" charset="0"/>
              </a:rPr>
              <a:t>A system for forecasting used car prices is necessary in order to accurately evaluate the value of the vehicle using a variety of features.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1259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F424-BC48-E1D3-3888-925BDD08B043}"/>
              </a:ext>
            </a:extLst>
          </p:cNvPr>
          <p:cNvSpPr>
            <a:spLocks noGrp="1"/>
          </p:cNvSpPr>
          <p:nvPr>
            <p:ph type="title"/>
          </p:nvPr>
        </p:nvSpPr>
        <p:spPr>
          <a:xfrm>
            <a:off x="0" y="1"/>
            <a:ext cx="12192000" cy="1360448"/>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DISADVANTAGES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4170CF-D523-A569-3F1B-3C1EBF8DCB51}"/>
              </a:ext>
            </a:extLst>
          </p:cNvPr>
          <p:cNvSpPr>
            <a:spLocks noGrp="1"/>
          </p:cNvSpPr>
          <p:nvPr>
            <p:ph idx="1"/>
          </p:nvPr>
        </p:nvSpPr>
        <p:spPr/>
        <p:txBody>
          <a:bodyPr/>
          <a:lstStyle/>
          <a:p>
            <a:pPr lvl="0"/>
            <a:r>
              <a:rPr lang="en-IN" sz="1800" dirty="0"/>
              <a:t>Not accurate </a:t>
            </a:r>
          </a:p>
          <a:p>
            <a:pPr lvl="0"/>
            <a:r>
              <a:rPr lang="en-IN" sz="1800" dirty="0"/>
              <a:t>Not efficient</a:t>
            </a:r>
          </a:p>
        </p:txBody>
      </p:sp>
    </p:spTree>
    <p:extLst>
      <p:ext uri="{BB962C8B-B14F-4D97-AF65-F5344CB8AC3E}">
        <p14:creationId xmlns:p14="http://schemas.microsoft.com/office/powerpoint/2010/main" val="71403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D89D-5699-E4C6-1C2F-6F50AA13DC7A}"/>
              </a:ext>
            </a:extLst>
          </p:cNvPr>
          <p:cNvSpPr>
            <a:spLocks noGrp="1"/>
          </p:cNvSpPr>
          <p:nvPr>
            <p:ph type="title"/>
          </p:nvPr>
        </p:nvSpPr>
        <p:spPr>
          <a:xfrm>
            <a:off x="0" y="0"/>
            <a:ext cx="12192000" cy="1360449"/>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PROPOSED SYSTEM</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DE4B09-2141-1C43-5CB4-568E2BCA7C0B}"/>
              </a:ext>
            </a:extLst>
          </p:cNvPr>
          <p:cNvSpPr>
            <a:spLocks noGrp="1"/>
          </p:cNvSpPr>
          <p:nvPr>
            <p:ph idx="1"/>
          </p:nvPr>
        </p:nvSpPr>
        <p:spPr>
          <a:xfrm>
            <a:off x="211873" y="1471961"/>
            <a:ext cx="11797990" cy="4705002"/>
          </a:xfrm>
        </p:spPr>
        <p:txBody>
          <a:bodyPr>
            <a:noAutofit/>
          </a:bodyPr>
          <a:lstStyle/>
          <a:p>
            <a:pPr algn="just">
              <a:lnSpc>
                <a:spcPct val="150000"/>
              </a:lnSpc>
            </a:pPr>
            <a:r>
              <a:rPr lang="en-IN" sz="2000" dirty="0">
                <a:latin typeface="Times New Roman" pitchFamily="18" charset="0"/>
                <a:cs typeface="Times New Roman" pitchFamily="18" charset="0"/>
              </a:rPr>
              <a:t>Because the price of a used automobile depends on the vehicle's attributes, precise and accurate price prediction of used cars needs specialist domain knowledge. </a:t>
            </a:r>
          </a:p>
          <a:p>
            <a:pPr algn="just">
              <a:lnSpc>
                <a:spcPct val="150000"/>
              </a:lnSpc>
            </a:pPr>
            <a:r>
              <a:rPr lang="en-IN" sz="2000" dirty="0">
                <a:latin typeface="Times New Roman" pitchFamily="18" charset="0"/>
                <a:cs typeface="Times New Roman" pitchFamily="18" charset="0"/>
              </a:rPr>
              <a:t>Consequently, this paper proposed a machine learning-based using random forest algorithm to predict the value of the resale car software system where the price is dependent on factors like model of car, manufacturing year, Brand, city, version, safety, colour, if dealer/individual, mileage, fuel type (CNG, Petrol, Diesel), alloy rims, the braking system, the air conditioning, its physical state, the number of previous owners, interior, and power steering These elements are used to forecast used automobile prices. Choosing whether a used car's listed internet pricing is reasonable or not might be challenging.</a:t>
            </a:r>
          </a:p>
          <a:p>
            <a:pPr algn="just">
              <a:lnSpc>
                <a:spcPct val="150000"/>
              </a:lnSpc>
            </a:pPr>
            <a:endParaRPr lang="en-IN" sz="2400" b="1" dirty="0">
              <a:latin typeface="Vijaya" pitchFamily="34" charset="0"/>
              <a:cs typeface="Vijaya" pitchFamily="34" charset="0"/>
            </a:endParaRPr>
          </a:p>
        </p:txBody>
      </p:sp>
    </p:spTree>
    <p:extLst>
      <p:ext uri="{BB962C8B-B14F-4D97-AF65-F5344CB8AC3E}">
        <p14:creationId xmlns:p14="http://schemas.microsoft.com/office/powerpoint/2010/main" val="106999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79DC-E52E-F65D-26AB-CD06498153F6}"/>
              </a:ext>
            </a:extLst>
          </p:cNvPr>
          <p:cNvSpPr>
            <a:spLocks noGrp="1"/>
          </p:cNvSpPr>
          <p:nvPr>
            <p:ph type="title"/>
          </p:nvPr>
        </p:nvSpPr>
        <p:spPr>
          <a:xfrm>
            <a:off x="0" y="1"/>
            <a:ext cx="12192000" cy="1427355"/>
          </a:xfrm>
          <a:solidFill>
            <a:srgbClr val="002060"/>
          </a:solidFill>
        </p:spPr>
        <p:txBody>
          <a:bodyPr>
            <a:normAutofit/>
          </a:bodyPr>
          <a:lstStyle/>
          <a:p>
            <a:pPr algn="ctr"/>
            <a:r>
              <a:rPr lang="en-US" sz="2400" b="1" dirty="0">
                <a:solidFill>
                  <a:schemeClr val="bg1"/>
                </a:solidFill>
                <a:latin typeface="Times New Roman" pitchFamily="18" charset="0"/>
                <a:cs typeface="Times New Roman" pitchFamily="18" charset="0"/>
              </a:rPr>
              <a:t>ADVANTAGES</a:t>
            </a:r>
            <a:endParaRPr lang="en-IN" sz="2400" b="1" dirty="0">
              <a:solidFill>
                <a:schemeClr val="bg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34093696-7F15-1056-7B69-76EE959D53EE}"/>
              </a:ext>
            </a:extLst>
          </p:cNvPr>
          <p:cNvSpPr>
            <a:spLocks noGrp="1"/>
          </p:cNvSpPr>
          <p:nvPr>
            <p:ph idx="1"/>
          </p:nvPr>
        </p:nvSpPr>
        <p:spPr/>
        <p:txBody>
          <a:bodyPr>
            <a:normAutofit/>
          </a:bodyPr>
          <a:lstStyle/>
          <a:p>
            <a:pPr indent="0">
              <a:lnSpc>
                <a:spcPct val="110000"/>
              </a:lnSpc>
              <a:spcAft>
                <a:spcPts val="475"/>
              </a:spcAft>
              <a:buNone/>
            </a:pPr>
            <a:endParaRPr lang="en-IN" sz="2400" b="1" dirty="0">
              <a:solidFill>
                <a:srgbClr val="000000"/>
              </a:solidFill>
              <a:latin typeface="Vijaya" pitchFamily="34" charset="0"/>
              <a:ea typeface="Calibri" panose="020F0502020204030204" pitchFamily="34" charset="0"/>
              <a:cs typeface="Vijaya" pitchFamily="34" charset="0"/>
            </a:endParaRPr>
          </a:p>
          <a:p>
            <a:pPr marL="234950" indent="-6350">
              <a:lnSpc>
                <a:spcPct val="110000"/>
              </a:lnSpc>
              <a:spcAft>
                <a:spcPts val="25"/>
              </a:spcAft>
            </a:pPr>
            <a:endParaRPr lang="en-IN" sz="2400" b="1" dirty="0">
              <a:solidFill>
                <a:srgbClr val="000000"/>
              </a:solidFill>
              <a:effectLst/>
              <a:latin typeface="Vijaya" pitchFamily="34" charset="0"/>
              <a:ea typeface="Calibri" panose="020F0502020204030204" pitchFamily="34" charset="0"/>
              <a:cs typeface="Vijaya" pitchFamily="34" charset="0"/>
            </a:endParaRPr>
          </a:p>
          <a:p>
            <a:endParaRPr lang="en-IN" sz="2400" b="1" dirty="0">
              <a:latin typeface="Vijaya" pitchFamily="34" charset="0"/>
              <a:cs typeface="Vijaya" pitchFamily="34" charset="0"/>
            </a:endParaRPr>
          </a:p>
        </p:txBody>
      </p:sp>
      <p:sp>
        <p:nvSpPr>
          <p:cNvPr id="4" name="Rectangle 3"/>
          <p:cNvSpPr/>
          <p:nvPr/>
        </p:nvSpPr>
        <p:spPr>
          <a:xfrm>
            <a:off x="1184030" y="2239107"/>
            <a:ext cx="7959969" cy="1015663"/>
          </a:xfrm>
          <a:prstGeom prst="rect">
            <a:avLst/>
          </a:prstGeom>
        </p:spPr>
        <p:txBody>
          <a:bodyPr wrap="square">
            <a:spAutoFit/>
          </a:bodyPr>
          <a:lstStyle/>
          <a:p>
            <a:pPr marL="342900" lvl="0" indent="-342900" algn="just">
              <a:buFont typeface="Arial" pitchFamily="34" charset="0"/>
              <a:buChar char="•"/>
            </a:pPr>
            <a:r>
              <a:rPr lang="en-IN" sz="2000" dirty="0">
                <a:latin typeface="Times New Roman" pitchFamily="18" charset="0"/>
                <a:cs typeface="Times New Roman" pitchFamily="18" charset="0"/>
              </a:rPr>
              <a:t>Time consuming</a:t>
            </a:r>
          </a:p>
          <a:p>
            <a:pPr marL="342900" lvl="0" indent="-342900" algn="just">
              <a:buFont typeface="Arial" pitchFamily="34" charset="0"/>
              <a:buChar char="•"/>
            </a:pPr>
            <a:r>
              <a:rPr lang="en-IN" sz="2000" dirty="0">
                <a:latin typeface="Times New Roman" pitchFamily="18" charset="0"/>
                <a:cs typeface="Times New Roman" pitchFamily="18" charset="0"/>
              </a:rPr>
              <a:t>Well-known of the product</a:t>
            </a:r>
          </a:p>
          <a:p>
            <a:pPr marL="342900" lvl="0" indent="-342900" algn="just">
              <a:buFont typeface="Arial" pitchFamily="34" charset="0"/>
              <a:buChar char="•"/>
            </a:pPr>
            <a:r>
              <a:rPr lang="en-IN" sz="2000" dirty="0">
                <a:latin typeface="Times New Roman" pitchFamily="18" charset="0"/>
                <a:cs typeface="Times New Roman" pitchFamily="18" charset="0"/>
              </a:rPr>
              <a:t>Efficient and accuracy</a:t>
            </a:r>
          </a:p>
        </p:txBody>
      </p:sp>
    </p:spTree>
    <p:extLst>
      <p:ext uri="{BB962C8B-B14F-4D97-AF65-F5344CB8AC3E}">
        <p14:creationId xmlns:p14="http://schemas.microsoft.com/office/powerpoint/2010/main" val="345338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185A-D000-19B9-C635-4F81D7DDD8B9}"/>
              </a:ext>
            </a:extLst>
          </p:cNvPr>
          <p:cNvSpPr>
            <a:spLocks noGrp="1"/>
          </p:cNvSpPr>
          <p:nvPr>
            <p:ph type="title"/>
          </p:nvPr>
        </p:nvSpPr>
        <p:spPr>
          <a:xfrm>
            <a:off x="0" y="1"/>
            <a:ext cx="12192000" cy="1427355"/>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SYSTEM ARCHITECTURE</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srcRect/>
          <a:stretch>
            <a:fillRect/>
          </a:stretch>
        </p:blipFill>
        <p:spPr bwMode="auto">
          <a:xfrm>
            <a:off x="3247362" y="1907687"/>
            <a:ext cx="7127491" cy="4351338"/>
          </a:xfrm>
          <a:prstGeom prst="rect">
            <a:avLst/>
          </a:prstGeom>
          <a:noFill/>
          <a:ln w="9525">
            <a:noFill/>
            <a:miter lim="800000"/>
            <a:headEnd/>
            <a:tailEnd/>
          </a:ln>
        </p:spPr>
      </p:pic>
    </p:spTree>
    <p:extLst>
      <p:ext uri="{BB962C8B-B14F-4D97-AF65-F5344CB8AC3E}">
        <p14:creationId xmlns:p14="http://schemas.microsoft.com/office/powerpoint/2010/main" val="39179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6FBB-A146-7B4B-9C63-278D7A396C51}"/>
              </a:ext>
            </a:extLst>
          </p:cNvPr>
          <p:cNvSpPr>
            <a:spLocks noGrp="1"/>
          </p:cNvSpPr>
          <p:nvPr>
            <p:ph type="title"/>
          </p:nvPr>
        </p:nvSpPr>
        <p:spPr>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HARDWARE REQUIREMENTS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69875" indent="-269875" algn="just"/>
            <a:r>
              <a:rPr lang="en-IN" sz="2000" dirty="0">
                <a:latin typeface="Times New Roman" pitchFamily="18" charset="0"/>
                <a:cs typeface="Times New Roman" pitchFamily="18" charset="0"/>
              </a:rPr>
              <a:t>Processor		 	: Dual core processor 2.6.0 GHZ</a:t>
            </a:r>
          </a:p>
          <a:p>
            <a:pPr algn="just"/>
            <a:r>
              <a:rPr lang="en-IN" sz="2000" dirty="0">
                <a:latin typeface="Times New Roman" pitchFamily="18" charset="0"/>
                <a:cs typeface="Times New Roman" pitchFamily="18" charset="0"/>
              </a:rPr>
              <a:t> RAM 			 : 4 GB</a:t>
            </a:r>
          </a:p>
          <a:p>
            <a:pPr algn="just"/>
            <a:r>
              <a:rPr lang="en-IN" sz="2000" dirty="0">
                <a:latin typeface="Times New Roman" pitchFamily="18" charset="0"/>
                <a:cs typeface="Times New Roman" pitchFamily="18" charset="0"/>
              </a:rPr>
              <a:t> Hard disk			 : 320 GB</a:t>
            </a:r>
          </a:p>
          <a:p>
            <a:pPr algn="just"/>
            <a:r>
              <a:rPr lang="en-IN" sz="2000" dirty="0">
                <a:latin typeface="Times New Roman" pitchFamily="18" charset="0"/>
                <a:cs typeface="Times New Roman" pitchFamily="18" charset="0"/>
              </a:rPr>
              <a:t> Compact Disk			 : 650 Mb</a:t>
            </a:r>
          </a:p>
          <a:p>
            <a:pPr algn="just"/>
            <a:r>
              <a:rPr lang="en-IN" sz="2000" dirty="0">
                <a:latin typeface="Times New Roman" pitchFamily="18" charset="0"/>
                <a:cs typeface="Times New Roman" pitchFamily="18" charset="0"/>
              </a:rPr>
              <a:t> Keyboard			 : Standard keyboard</a:t>
            </a:r>
          </a:p>
          <a:p>
            <a:pPr algn="just"/>
            <a:r>
              <a:rPr lang="en-IN" sz="2000" dirty="0">
                <a:latin typeface="Times New Roman" pitchFamily="18" charset="0"/>
                <a:cs typeface="Times New Roman" pitchFamily="18" charset="0"/>
              </a:rPr>
              <a:t> Monitor 			 : 15 inch </a:t>
            </a:r>
            <a:r>
              <a:rPr lang="en-IN" sz="2000" dirty="0" err="1">
                <a:latin typeface="Times New Roman" pitchFamily="18" charset="0"/>
                <a:cs typeface="Times New Roman" pitchFamily="18" charset="0"/>
              </a:rPr>
              <a:t>color</a:t>
            </a:r>
            <a:r>
              <a:rPr lang="en-IN" sz="2000" dirty="0">
                <a:latin typeface="Times New Roman" pitchFamily="18" charset="0"/>
                <a:cs typeface="Times New Roman" pitchFamily="18" charset="0"/>
              </a:rPr>
              <a:t> monitor</a:t>
            </a:r>
          </a:p>
        </p:txBody>
      </p:sp>
    </p:spTree>
    <p:extLst>
      <p:ext uri="{BB962C8B-B14F-4D97-AF65-F5344CB8AC3E}">
        <p14:creationId xmlns:p14="http://schemas.microsoft.com/office/powerpoint/2010/main" val="196862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CBB2-5C78-1B99-84D8-999273B5237F}"/>
              </a:ext>
            </a:extLst>
          </p:cNvPr>
          <p:cNvSpPr>
            <a:spLocks noGrp="1"/>
          </p:cNvSpPr>
          <p:nvPr>
            <p:ph type="title"/>
          </p:nvPr>
        </p:nvSpPr>
        <p:spPr>
          <a:solidFill>
            <a:srgbClr val="002060"/>
          </a:solidFill>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SOFTWARE  REQUIREMENTS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294420-7F1E-25F4-CBBC-0990132F46A3}"/>
              </a:ext>
            </a:extLst>
          </p:cNvPr>
          <p:cNvSpPr>
            <a:spLocks noGrp="1"/>
          </p:cNvSpPr>
          <p:nvPr>
            <p:ph idx="1"/>
          </p:nvPr>
        </p:nvSpPr>
        <p:spPr/>
        <p:txBody>
          <a:bodyPr>
            <a:normAutofit/>
          </a:bodyPr>
          <a:lstStyle/>
          <a:p>
            <a:pPr algn="just"/>
            <a:r>
              <a:rPr lang="en-IN" sz="2000" dirty="0">
                <a:latin typeface="Times New Roman" pitchFamily="18" charset="0"/>
                <a:cs typeface="Times New Roman" pitchFamily="18" charset="0"/>
              </a:rPr>
              <a:t>Operating system 		: Windows OS</a:t>
            </a:r>
          </a:p>
          <a:p>
            <a:pPr algn="just"/>
            <a:r>
              <a:rPr lang="en-IN" sz="2000" dirty="0">
                <a:latin typeface="Times New Roman" pitchFamily="18" charset="0"/>
                <a:cs typeface="Times New Roman" pitchFamily="18" charset="0"/>
              </a:rPr>
              <a:t>Front End 			: Python</a:t>
            </a:r>
          </a:p>
          <a:p>
            <a:pPr algn="just"/>
            <a:r>
              <a:rPr lang="en-IN" sz="2000" dirty="0">
                <a:latin typeface="Times New Roman" pitchFamily="18" charset="0"/>
                <a:cs typeface="Times New Roman" pitchFamily="18" charset="0"/>
              </a:rPr>
              <a:t>Back End 			: MySQL SERVER</a:t>
            </a:r>
          </a:p>
          <a:p>
            <a:pPr algn="just"/>
            <a:r>
              <a:rPr lang="en-IN" sz="2000" dirty="0">
                <a:latin typeface="Times New Roman" pitchFamily="18" charset="0"/>
                <a:cs typeface="Times New Roman" pitchFamily="18" charset="0"/>
              </a:rPr>
              <a:t>IDLE 				: Python 2.7 IDLE</a:t>
            </a:r>
          </a:p>
        </p:txBody>
      </p:sp>
    </p:spTree>
    <p:extLst>
      <p:ext uri="{BB962C8B-B14F-4D97-AF65-F5344CB8AC3E}">
        <p14:creationId xmlns:p14="http://schemas.microsoft.com/office/powerpoint/2010/main" val="2333322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1010</Words>
  <Application>Microsoft Office PowerPoint</Application>
  <PresentationFormat>Widescreen</PresentationFormat>
  <Paragraphs>79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CAR RESALE VALUE PREDICTION </vt:lpstr>
      <vt:lpstr>OBJECTIVES</vt:lpstr>
      <vt:lpstr>EXISTING  SYSTEM</vt:lpstr>
      <vt:lpstr>DISADVANTAGES</vt:lpstr>
      <vt:lpstr>PROPOSED SYSTEM</vt:lpstr>
      <vt:lpstr>ADVANTAGES</vt:lpstr>
      <vt:lpstr>SYSTEM ARCHITECTURE</vt:lpstr>
      <vt:lpstr>HARDWARE REQUIREMENTS</vt:lpstr>
      <vt:lpstr>SOFTWARE  REQUIREMENTS</vt:lpstr>
      <vt:lpstr>MODULES</vt:lpstr>
      <vt:lpstr>      DATASET</vt:lpstr>
      <vt:lpstr>PREPROCESSING</vt:lpstr>
      <vt:lpstr>ANALYSE AND SELECTING THE MODEL</vt:lpstr>
      <vt:lpstr>PREDECTING THE VALUE </vt:lpstr>
      <vt:lpstr>Screenshots</vt:lpstr>
      <vt:lpstr>PowerPoint Presentation</vt:lpstr>
      <vt:lpstr>PowerPoint Presentation</vt:lpstr>
      <vt:lpstr>PowerPoint Presentation</vt:lpstr>
      <vt:lpstr>CONCLUSION</vt:lpstr>
      <vt:lpstr>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Shankar P</dc:creator>
  <cp:lastModifiedBy>vishnupriyan venkatesan</cp:lastModifiedBy>
  <cp:revision>25</cp:revision>
  <dcterms:created xsi:type="dcterms:W3CDTF">2022-06-27T10:30:59Z</dcterms:created>
  <dcterms:modified xsi:type="dcterms:W3CDTF">2022-11-17T10:08:03Z</dcterms:modified>
</cp:coreProperties>
</file>