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397" r:id="rId2"/>
    <p:sldId id="314" r:id="rId3"/>
    <p:sldId id="258" r:id="rId4"/>
    <p:sldId id="275" r:id="rId5"/>
    <p:sldId id="259" r:id="rId6"/>
    <p:sldId id="270" r:id="rId7"/>
    <p:sldId id="319" r:id="rId8"/>
    <p:sldId id="273" r:id="rId9"/>
    <p:sldId id="446" r:id="rId10"/>
    <p:sldId id="309" r:id="rId11"/>
    <p:sldId id="262" r:id="rId12"/>
    <p:sldId id="263" r:id="rId13"/>
    <p:sldId id="282" r:id="rId14"/>
    <p:sldId id="317" r:id="rId15"/>
    <p:sldId id="299" r:id="rId16"/>
    <p:sldId id="315" r:id="rId17"/>
    <p:sldId id="266" r:id="rId18"/>
    <p:sldId id="285" r:id="rId19"/>
    <p:sldId id="287" r:id="rId20"/>
    <p:sldId id="310" r:id="rId21"/>
    <p:sldId id="311" r:id="rId22"/>
    <p:sldId id="441" r:id="rId23"/>
    <p:sldId id="442" r:id="rId24"/>
    <p:sldId id="443" r:id="rId25"/>
    <p:sldId id="444" r:id="rId26"/>
    <p:sldId id="445" r:id="rId27"/>
    <p:sldId id="402" r:id="rId28"/>
    <p:sldId id="316" r:id="rId29"/>
    <p:sldId id="271" r:id="rId30"/>
    <p:sldId id="447" r:id="rId31"/>
    <p:sldId id="448" r:id="rId32"/>
    <p:sldId id="289" r:id="rId33"/>
    <p:sldId id="400" r:id="rId34"/>
    <p:sldId id="290" r:id="rId35"/>
    <p:sldId id="401" r:id="rId36"/>
    <p:sldId id="292" r:id="rId37"/>
    <p:sldId id="293" r:id="rId38"/>
    <p:sldId id="294" r:id="rId39"/>
    <p:sldId id="295" r:id="rId40"/>
    <p:sldId id="313" r:id="rId41"/>
    <p:sldId id="276" r:id="rId42"/>
    <p:sldId id="399"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0" autoAdjust="0"/>
  </p:normalViewPr>
  <p:slideViewPr>
    <p:cSldViewPr snapToGrid="0">
      <p:cViewPr>
        <p:scale>
          <a:sx n="102" d="100"/>
          <a:sy n="102" d="100"/>
        </p:scale>
        <p:origin x="0"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48564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D64C7-E0CF-4BB7-A9B0-8FE8A9EE35DE}"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62037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558590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747261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47222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301723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9614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3618925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14696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41900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D64C7-E0CF-4BB7-A9B0-8FE8A9EE35DE}"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397607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D64C7-E0CF-4BB7-A9B0-8FE8A9EE35DE}"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79070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D64C7-E0CF-4BB7-A9B0-8FE8A9EE35DE}"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131744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D64C7-E0CF-4BB7-A9B0-8FE8A9EE35DE}"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00025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64C7-E0CF-4BB7-A9B0-8FE8A9EE35DE}"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303231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D64C7-E0CF-4BB7-A9B0-8FE8A9EE35DE}"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107314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D64C7-E0CF-4BB7-A9B0-8FE8A9EE35DE}"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95C10-FB33-427C-96E8-F0A7CEC5B1FE}" type="slidenum">
              <a:rPr lang="en-US" smtClean="0"/>
              <a:pPr/>
              <a:t>‹#›</a:t>
            </a:fld>
            <a:endParaRPr lang="en-US"/>
          </a:p>
        </p:txBody>
      </p:sp>
    </p:spTree>
    <p:extLst>
      <p:ext uri="{BB962C8B-B14F-4D97-AF65-F5344CB8AC3E}">
        <p14:creationId xmlns:p14="http://schemas.microsoft.com/office/powerpoint/2010/main" val="253751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FD64C7-E0CF-4BB7-A9B0-8FE8A9EE35DE}" type="datetimeFigureOut">
              <a:rPr lang="en-US" smtClean="0"/>
              <a:pPr/>
              <a:t>5/9/2023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495C10-FB33-427C-96E8-F0A7CEC5B1FE}" type="slidenum">
              <a:rPr lang="en-US" smtClean="0"/>
              <a:pPr/>
              <a:t>‹#›</a:t>
            </a:fld>
            <a:endParaRPr lang="en-US"/>
          </a:p>
        </p:txBody>
      </p:sp>
    </p:spTree>
    <p:extLst>
      <p:ext uri="{BB962C8B-B14F-4D97-AF65-F5344CB8AC3E}">
        <p14:creationId xmlns:p14="http://schemas.microsoft.com/office/powerpoint/2010/main" val="2010714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a:extLst>
              <a:ext uri="{FF2B5EF4-FFF2-40B4-BE49-F238E27FC236}">
                <a16:creationId xmlns:a16="http://schemas.microsoft.com/office/drawing/2014/main" id="{C397A2C4-5F4D-4341-B67F-EF2C45D245E6}"/>
              </a:ext>
            </a:extLst>
          </p:cNvPr>
          <p:cNvGrpSpPr>
            <a:grpSpLocks/>
          </p:cNvGrpSpPr>
          <p:nvPr/>
        </p:nvGrpSpPr>
        <p:grpSpPr bwMode="auto">
          <a:xfrm>
            <a:off x="2363787" y="1752600"/>
            <a:ext cx="9683040" cy="5403112"/>
            <a:chOff x="685799" y="914330"/>
            <a:chExt cx="9683040" cy="5404088"/>
          </a:xfrm>
        </p:grpSpPr>
        <p:sp>
          <p:nvSpPr>
            <p:cNvPr id="7174" name="TextBox 1">
              <a:extLst>
                <a:ext uri="{FF2B5EF4-FFF2-40B4-BE49-F238E27FC236}">
                  <a16:creationId xmlns:a16="http://schemas.microsoft.com/office/drawing/2014/main" id="{6261DFC4-89A5-4B68-9950-EAB8958717E0}"/>
                </a:ext>
              </a:extLst>
            </p:cNvPr>
            <p:cNvSpPr txBox="1">
              <a:spLocks noChangeArrowheads="1"/>
            </p:cNvSpPr>
            <p:nvPr/>
          </p:nvSpPr>
          <p:spPr bwMode="auto">
            <a:xfrm>
              <a:off x="685799" y="914330"/>
              <a:ext cx="9433925" cy="52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IN" altLang="en-US" sz="2400" b="1" dirty="0">
                  <a:latin typeface="Times New Roman" panose="02020603050405020304" pitchFamily="18" charset="0"/>
                  <a:cs typeface="Times New Roman" panose="02020603050405020304" pitchFamily="18" charset="0"/>
                </a:rPr>
                <a:t>FINAL REVIEW</a:t>
              </a:r>
            </a:p>
            <a:p>
              <a:pPr algn="ctr" eaLnBrk="1" hangingPunct="1"/>
              <a:endParaRPr lang="en-IN" altLang="en-US" sz="2400" dirty="0">
                <a:solidFill>
                  <a:schemeClr val="accent1"/>
                </a:solidFill>
                <a:latin typeface="Times New Roman" panose="02020603050405020304" pitchFamily="18" charset="0"/>
                <a:cs typeface="Times New Roman" panose="02020603050405020304" pitchFamily="18" charset="0"/>
              </a:endParaRPr>
            </a:p>
            <a:p>
              <a:pPr algn="ctr"/>
              <a:r>
                <a:rPr lang="en-US" sz="3200" b="1" dirty="0">
                  <a:solidFill>
                    <a:schemeClr val="accent1"/>
                  </a:solidFill>
                  <a:latin typeface="Times New Roman" panose="02020603050405020304" pitchFamily="18" charset="0"/>
                  <a:cs typeface="Times New Roman" panose="02020603050405020304" pitchFamily="18" charset="0"/>
                </a:rPr>
                <a:t>OPTIMIZED FACE MASK RECOGNITION WITH EDGE DEPLOYMENT FRAMEWORK OF GUARD BOT USING DEEP LEARNING</a:t>
              </a:r>
            </a:p>
            <a:p>
              <a:pPr eaLnBrk="1" hangingPunct="1"/>
              <a:endParaRPr lang="en-IN" altLang="en-US" sz="3200" dirty="0">
                <a:solidFill>
                  <a:schemeClr val="accent1"/>
                </a:solidFill>
                <a:latin typeface="Times New Roman" panose="02020603050405020304" pitchFamily="18" charset="0"/>
                <a:cs typeface="Times New Roman" panose="02020603050405020304" pitchFamily="18" charset="0"/>
              </a:endParaRPr>
            </a:p>
            <a:p>
              <a:pPr eaLnBrk="1" hangingPunct="1"/>
              <a:endParaRPr lang="en-IN" altLang="en-US" dirty="0">
                <a:latin typeface="Times New Roman" panose="02020603050405020304" pitchFamily="18" charset="0"/>
                <a:cs typeface="Times New Roman" panose="02020603050405020304" pitchFamily="18" charset="0"/>
              </a:endParaRPr>
            </a:p>
            <a:p>
              <a:pPr eaLnBrk="1" hangingPunct="1"/>
              <a:r>
                <a:rPr lang="en-IN" altLang="en-US" sz="2400" b="1" dirty="0">
                  <a:solidFill>
                    <a:schemeClr val="accent1"/>
                  </a:solidFill>
                  <a:latin typeface="Times New Roman" panose="02020603050405020304" pitchFamily="18" charset="0"/>
                  <a:cs typeface="Times New Roman" panose="02020603050405020304" pitchFamily="18" charset="0"/>
                </a:rPr>
                <a:t>Presented By:</a:t>
              </a:r>
            </a:p>
            <a:p>
              <a:r>
                <a:rPr lang="en-US" sz="2000" dirty="0" err="1">
                  <a:latin typeface="Times New Roman" panose="02020603050405020304" pitchFamily="18" charset="0"/>
                  <a:cs typeface="Times New Roman" panose="02020603050405020304" pitchFamily="18" charset="0"/>
                </a:rPr>
                <a:t>S.Navaneethakrishnan</a:t>
              </a:r>
              <a:r>
                <a:rPr lang="en-US" sz="2000" dirty="0">
                  <a:latin typeface="Times New Roman" panose="02020603050405020304" pitchFamily="18" charset="0"/>
                  <a:cs typeface="Times New Roman" panose="02020603050405020304" pitchFamily="18" charset="0"/>
                </a:rPr>
                <a:t> (810419104068)</a:t>
              </a:r>
            </a:p>
            <a:p>
              <a:r>
                <a:rPr lang="en-US" sz="2000" dirty="0" err="1">
                  <a:latin typeface="Times New Roman" panose="02020603050405020304" pitchFamily="18" charset="0"/>
                  <a:cs typeface="Times New Roman" panose="02020603050405020304" pitchFamily="18" charset="0"/>
                </a:rPr>
                <a:t>S.Prasanth</a:t>
              </a:r>
              <a:r>
                <a:rPr lang="en-US" sz="2000" dirty="0">
                  <a:latin typeface="Times New Roman" panose="02020603050405020304" pitchFamily="18" charset="0"/>
                  <a:cs typeface="Times New Roman" panose="02020603050405020304" pitchFamily="18" charset="0"/>
                </a:rPr>
                <a:t> 			 (810419104086)</a:t>
              </a:r>
            </a:p>
            <a:p>
              <a:r>
                <a:rPr lang="en-US" sz="2000" dirty="0" err="1">
                  <a:latin typeface="Times New Roman" panose="02020603050405020304" pitchFamily="18" charset="0"/>
                  <a:cs typeface="Times New Roman" panose="02020603050405020304" pitchFamily="18" charset="0"/>
                </a:rPr>
                <a:t>M.Vijay</a:t>
              </a:r>
              <a:r>
                <a:rPr lang="en-US" sz="2000" dirty="0">
                  <a:latin typeface="Times New Roman" panose="02020603050405020304" pitchFamily="18" charset="0"/>
                  <a:cs typeface="Times New Roman" panose="02020603050405020304" pitchFamily="18" charset="0"/>
                </a:rPr>
                <a:t>				 (810419104123)</a:t>
              </a:r>
            </a:p>
            <a:p>
              <a:r>
                <a:rPr lang="en-US" sz="2000" dirty="0" err="1">
                  <a:latin typeface="Times New Roman" panose="02020603050405020304" pitchFamily="18" charset="0"/>
                  <a:cs typeface="Times New Roman" panose="02020603050405020304" pitchFamily="18" charset="0"/>
                </a:rPr>
                <a:t>V.Vishnupriyan</a:t>
              </a:r>
              <a:r>
                <a:rPr lang="en-US" sz="2000" dirty="0">
                  <a:latin typeface="Times New Roman" panose="02020603050405020304" pitchFamily="18" charset="0"/>
                  <a:cs typeface="Times New Roman" panose="02020603050405020304" pitchFamily="18" charset="0"/>
                </a:rPr>
                <a:t>		 (810419104125)</a:t>
              </a:r>
            </a:p>
            <a:p>
              <a:pPr eaLnBrk="1" hangingPunct="1"/>
              <a:endParaRPr lang="en-IN" altLang="en-US" sz="2000" dirty="0">
                <a:latin typeface="Times New Roman" panose="02020603050405020304" pitchFamily="18" charset="0"/>
                <a:cs typeface="Times New Roman" panose="02020603050405020304" pitchFamily="18" charset="0"/>
              </a:endParaRPr>
            </a:p>
            <a:p>
              <a:pPr eaLnBrk="1" hangingPunct="1"/>
              <a:endParaRPr lang="en-IN" altLang="en-US" sz="2000" dirty="0">
                <a:latin typeface="Times New Roman" panose="02020603050405020304" pitchFamily="18" charset="0"/>
                <a:cs typeface="Times New Roman" panose="02020603050405020304" pitchFamily="18" charset="0"/>
              </a:endParaRPr>
            </a:p>
          </p:txBody>
        </p:sp>
        <p:sp>
          <p:nvSpPr>
            <p:cNvPr id="7175" name="TextBox 1">
              <a:extLst>
                <a:ext uri="{FF2B5EF4-FFF2-40B4-BE49-F238E27FC236}">
                  <a16:creationId xmlns:a16="http://schemas.microsoft.com/office/drawing/2014/main" id="{53E85E63-8B5E-45D5-9CE8-C7C5D42E1FDE}"/>
                </a:ext>
              </a:extLst>
            </p:cNvPr>
            <p:cNvSpPr txBox="1">
              <a:spLocks noChangeArrowheads="1"/>
            </p:cNvSpPr>
            <p:nvPr/>
          </p:nvSpPr>
          <p:spPr bwMode="auto">
            <a:xfrm>
              <a:off x="6711239" y="3394013"/>
              <a:ext cx="3657600" cy="292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IN" altLang="en-US" sz="2400" b="1" dirty="0">
                  <a:solidFill>
                    <a:schemeClr val="accent1"/>
                  </a:solidFill>
                  <a:latin typeface="Times New Roman" panose="02020603050405020304" pitchFamily="18" charset="0"/>
                  <a:cs typeface="Times New Roman" panose="02020603050405020304" pitchFamily="18" charset="0"/>
                </a:rPr>
                <a:t>Guided By: </a:t>
              </a:r>
            </a:p>
            <a:p>
              <a:pPr eaLnBrk="1" hangingPunct="1"/>
              <a:r>
                <a:rPr lang="en-IN" altLang="en-US" sz="2000" dirty="0">
                  <a:latin typeface="Times New Roman" panose="02020603050405020304" pitchFamily="18" charset="0"/>
                  <a:cs typeface="Times New Roman" panose="02020603050405020304" pitchFamily="18" charset="0"/>
                </a:rPr>
                <a:t>Mrs. R. </a:t>
              </a:r>
              <a:r>
                <a:rPr lang="en-IN" altLang="en-US" sz="2000" dirty="0" err="1">
                  <a:latin typeface="Times New Roman" panose="02020603050405020304" pitchFamily="18" charset="0"/>
                  <a:cs typeface="Times New Roman" panose="02020603050405020304" pitchFamily="18" charset="0"/>
                </a:rPr>
                <a:t>Aarthy</a:t>
              </a:r>
              <a:r>
                <a:rPr lang="en-IN" altLang="en-US" sz="2000" dirty="0">
                  <a:latin typeface="Times New Roman" panose="02020603050405020304" pitchFamily="18" charset="0"/>
                  <a:cs typeface="Times New Roman" panose="02020603050405020304" pitchFamily="18" charset="0"/>
                </a:rPr>
                <a:t>, M Tech., (Ph.D.)</a:t>
              </a:r>
            </a:p>
            <a:p>
              <a:pPr eaLnBrk="1" hangingPunct="1"/>
              <a:r>
                <a:rPr lang="en-IN" altLang="en-US" sz="2000" dirty="0">
                  <a:latin typeface="Times New Roman" panose="02020603050405020304" pitchFamily="18" charset="0"/>
                  <a:cs typeface="Times New Roman" panose="02020603050405020304" pitchFamily="18" charset="0"/>
                </a:rPr>
                <a:t>Assistant Professor</a:t>
              </a:r>
            </a:p>
            <a:p>
              <a:pPr eaLnBrk="1" hangingPunct="1"/>
              <a:r>
                <a:rPr lang="en-IN" altLang="en-US" sz="2000" dirty="0">
                  <a:latin typeface="Times New Roman" panose="02020603050405020304" pitchFamily="18" charset="0"/>
                  <a:cs typeface="Times New Roman" panose="02020603050405020304" pitchFamily="18" charset="0"/>
                </a:rPr>
                <a:t>Department Of CSE</a:t>
              </a:r>
            </a:p>
            <a:p>
              <a:pPr eaLnBrk="1" hangingPunct="1"/>
              <a:endParaRPr lang="en-IN" altLang="en-US" sz="2000" dirty="0">
                <a:latin typeface="Times New Roman" panose="02020603050405020304" pitchFamily="18" charset="0"/>
                <a:cs typeface="Times New Roman" panose="02020603050405020304" pitchFamily="18" charset="0"/>
              </a:endParaRPr>
            </a:p>
            <a:p>
              <a:pPr eaLnBrk="1" hangingPunct="1"/>
              <a:endParaRPr lang="en-IN" altLang="en-US" sz="2000" dirty="0">
                <a:latin typeface="Times New Roman" panose="02020603050405020304" pitchFamily="18" charset="0"/>
                <a:cs typeface="Times New Roman" panose="02020603050405020304" pitchFamily="18" charset="0"/>
              </a:endParaRPr>
            </a:p>
            <a:p>
              <a:pPr eaLnBrk="1" hangingPunct="1"/>
              <a:endParaRPr lang="en-IN" altLang="en-US" sz="2000" b="1" dirty="0">
                <a:latin typeface="Times New Roman" panose="02020603050405020304" pitchFamily="18" charset="0"/>
                <a:cs typeface="Times New Roman" panose="02020603050405020304" pitchFamily="18" charset="0"/>
              </a:endParaRPr>
            </a:p>
            <a:p>
              <a:pPr eaLnBrk="1" hangingPunct="1"/>
              <a:r>
                <a:rPr lang="en-IN" altLang="en-US" sz="2000" b="1" dirty="0">
                  <a:latin typeface="Times New Roman" panose="02020603050405020304" pitchFamily="18" charset="0"/>
                  <a:cs typeface="Times New Roman" panose="02020603050405020304" pitchFamily="18" charset="0"/>
                </a:rPr>
                <a:t>DATE: 09-05-2023</a:t>
              </a:r>
            </a:p>
            <a:p>
              <a:pPr eaLnBrk="1" hangingPunct="1"/>
              <a:endParaRPr lang="en-IN" altLang="en-US" sz="2000" dirty="0">
                <a:latin typeface="Calibri" panose="020F0502020204030204" pitchFamily="34" charset="0"/>
              </a:endParaRPr>
            </a:p>
          </p:txBody>
        </p:sp>
      </p:grpSp>
      <p:sp>
        <p:nvSpPr>
          <p:cNvPr id="4" name="Text Box 19">
            <a:extLst>
              <a:ext uri="{FF2B5EF4-FFF2-40B4-BE49-F238E27FC236}">
                <a16:creationId xmlns:a16="http://schemas.microsoft.com/office/drawing/2014/main" id="{3E8B49B2-8D64-4FBC-8442-DD763C7ABCE7}"/>
              </a:ext>
            </a:extLst>
          </p:cNvPr>
          <p:cNvSpPr txBox="1"/>
          <p:nvPr/>
        </p:nvSpPr>
        <p:spPr>
          <a:xfrm>
            <a:off x="1897061" y="420688"/>
            <a:ext cx="9540960" cy="1744996"/>
          </a:xfrm>
          <a:prstGeom prst="rect">
            <a:avLst/>
          </a:prstGeom>
          <a:noFill/>
          <a:ln w="6350">
            <a:noFill/>
          </a:ln>
        </p:spPr>
        <p:txBody>
          <a:bodyPr/>
          <a:lstStyle/>
          <a:p>
            <a:pPr algn="ctr">
              <a:defRPr/>
            </a:pPr>
            <a:r>
              <a:rPr lang="en-US" sz="19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DHANALAKSHMI SRINIVASANENGINEERING COLLEGE</a:t>
            </a:r>
            <a:endParaRPr lang="en-IN" sz="1900" dirty="0">
              <a:latin typeface="Calibri" panose="020F0502020204030204" pitchFamily="34" charset="0"/>
              <a:ea typeface="Calibri" panose="020F0502020204030204" pitchFamily="34" charset="0"/>
              <a:cs typeface="Latha" panose="020B0604020202020204" pitchFamily="34" charset="0"/>
            </a:endParaRPr>
          </a:p>
          <a:p>
            <a:pPr algn="ctr">
              <a:defRPr/>
            </a:pPr>
            <a:r>
              <a:rPr lang="en-US" sz="12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(AUTONOMOUS)</a:t>
            </a:r>
            <a:endParaRPr lang="en-IN" sz="1200" dirty="0">
              <a:latin typeface="Calibri" panose="020F0502020204030204" pitchFamily="34" charset="0"/>
              <a:ea typeface="Calibri" panose="020F0502020204030204" pitchFamily="34" charset="0"/>
              <a:cs typeface="Latha" panose="020B0604020202020204" pitchFamily="34" charset="0"/>
            </a:endParaRPr>
          </a:p>
          <a:p>
            <a:pPr algn="ctr">
              <a:defRPr/>
            </a:pPr>
            <a:r>
              <a:rPr lang="en-US" sz="9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Approved by AICTE, New Delhi &amp; Affiliated to Anna University, Chennai</a:t>
            </a:r>
            <a:endParaRPr lang="en-IN" sz="900" dirty="0">
              <a:latin typeface="Calibri" panose="020F0502020204030204" pitchFamily="34" charset="0"/>
              <a:ea typeface="Calibri" panose="020F0502020204030204" pitchFamily="34" charset="0"/>
              <a:cs typeface="Latha" panose="020B0604020202020204" pitchFamily="34" charset="0"/>
            </a:endParaRPr>
          </a:p>
          <a:p>
            <a:pPr algn="ctr">
              <a:defRPr/>
            </a:pPr>
            <a:r>
              <a:rPr lang="en-US" sz="9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Accredited with ‘A’ Grade by NAAC</a:t>
            </a:r>
            <a:endParaRPr lang="en-IN" sz="900" dirty="0">
              <a:latin typeface="Calibri" panose="020F0502020204030204" pitchFamily="34" charset="0"/>
              <a:ea typeface="Calibri" panose="020F0502020204030204" pitchFamily="34" charset="0"/>
              <a:cs typeface="Latha" panose="020B0604020202020204" pitchFamily="34" charset="0"/>
            </a:endParaRPr>
          </a:p>
          <a:p>
            <a:pPr algn="ctr">
              <a:defRPr/>
            </a:pPr>
            <a:r>
              <a:rPr lang="en-US" sz="9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Accredited by NBA with BME, ECE &amp; EEE, Accredited with TCS</a:t>
            </a:r>
            <a:endParaRPr lang="en-IN" sz="900" dirty="0">
              <a:latin typeface="Calibri" panose="020F0502020204030204" pitchFamily="34" charset="0"/>
              <a:ea typeface="Calibri" panose="020F0502020204030204" pitchFamily="34" charset="0"/>
              <a:cs typeface="Latha" panose="020B0604020202020204" pitchFamily="34" charset="0"/>
            </a:endParaRPr>
          </a:p>
          <a:p>
            <a:pPr algn="ctr">
              <a:defRPr/>
            </a:pPr>
            <a:r>
              <a:rPr lang="en-US" sz="12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Perambalur-621212</a:t>
            </a:r>
            <a:endParaRPr lang="en-IN" sz="1200" dirty="0">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defRPr/>
            </a:pPr>
            <a:r>
              <a:rPr lang="en-US" sz="7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defRPr/>
            </a:pPr>
            <a:r>
              <a:rPr lang="en-US" sz="1100"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defRPr/>
            </a:pPr>
            <a:r>
              <a:rPr lang="en-US" sz="800"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Latha" panose="020B0604020202020204" pitchFamily="34" charset="0"/>
            </a:endParaRPr>
          </a:p>
        </p:txBody>
      </p:sp>
      <p:pic>
        <p:nvPicPr>
          <p:cNvPr id="7172" name="Picture 4">
            <a:extLst>
              <a:ext uri="{FF2B5EF4-FFF2-40B4-BE49-F238E27FC236}">
                <a16:creationId xmlns:a16="http://schemas.microsoft.com/office/drawing/2014/main" id="{864CAE3F-7833-4ABF-B2BD-12B37F3BEBD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9375" y="255880"/>
            <a:ext cx="1430420" cy="157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C8F20965-ECB4-469E-82DC-984569C28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626" y="255880"/>
            <a:ext cx="1444202" cy="174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A3E7-9030-4ACB-9B7C-727CE880B33E}"/>
              </a:ext>
            </a:extLst>
          </p:cNvPr>
          <p:cNvSpPr>
            <a:spLocks noGrp="1"/>
          </p:cNvSpPr>
          <p:nvPr>
            <p:ph type="title"/>
          </p:nvPr>
        </p:nvSpPr>
        <p:spPr>
          <a:xfrm>
            <a:off x="1484310" y="-250556"/>
            <a:ext cx="10018713" cy="1752599"/>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EXISTING SYSTEM</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16919-0B88-43C9-B44F-394BB78DE934}"/>
              </a:ext>
            </a:extLst>
          </p:cNvPr>
          <p:cNvSpPr>
            <a:spLocks noGrp="1"/>
          </p:cNvSpPr>
          <p:nvPr>
            <p:ph idx="1"/>
          </p:nvPr>
        </p:nvSpPr>
        <p:spPr>
          <a:xfrm>
            <a:off x="1372015" y="1866899"/>
            <a:ext cx="10707690" cy="3124201"/>
          </a:xfrm>
        </p:spPr>
        <p:txBody>
          <a:bodyPr>
            <a:noAutofit/>
          </a:bodyPr>
          <a:lstStyle/>
          <a:p>
            <a:pPr algn="just">
              <a:lnSpc>
                <a:spcPct val="17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A large number of intelligent models for masked face recognition (MFR) has been recently presented and applied in various fields, such as masked face tracking for people safety or secure authentication.</a:t>
            </a:r>
          </a:p>
          <a:p>
            <a:pPr algn="just">
              <a:lnSpc>
                <a:spcPct val="17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Exceptional hazards such as pandemics and frauds have noticeably accelerated the abundance of relevant algorithm creation and sharing, which has introduced new challenges. </a:t>
            </a:r>
          </a:p>
          <a:p>
            <a:pPr algn="just">
              <a:lnSpc>
                <a:spcPct val="17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Therefore, recognizing and authenticating people wearing masks will be a long-established research area, and more efficient methods are needed for real-time MFR.</a:t>
            </a:r>
            <a:endParaRPr lang="en-US" sz="2000" dirty="0">
              <a:effectLst/>
              <a:latin typeface="Calibri" panose="020F0502020204030204" pitchFamily="34" charset="0"/>
              <a:ea typeface="Calibri" panose="020F0502020204030204" pitchFamily="34" charset="0"/>
            </a:endParaRPr>
          </a:p>
          <a:p>
            <a:pPr algn="just">
              <a:lnSpc>
                <a:spcPct val="170000"/>
              </a:lnSpc>
              <a:buFont typeface="Arial" panose="020B0604020202020204" pitchFamily="34" charset="0"/>
              <a:buChar char="•"/>
            </a:pPr>
            <a:endParaRPr lang="en-IN" sz="2000" dirty="0"/>
          </a:p>
        </p:txBody>
      </p:sp>
      <p:sp>
        <p:nvSpPr>
          <p:cNvPr id="5" name="Slide Number Placeholder 4">
            <a:extLst>
              <a:ext uri="{FF2B5EF4-FFF2-40B4-BE49-F238E27FC236}">
                <a16:creationId xmlns:a16="http://schemas.microsoft.com/office/drawing/2014/main" id="{DDFB516B-6A41-4BB3-B088-A42CCDA084A2}"/>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198224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0319D-9C1F-45F9-8228-4C10878FD8BA}"/>
              </a:ext>
            </a:extLst>
          </p:cNvPr>
          <p:cNvSpPr>
            <a:spLocks noGrp="1"/>
          </p:cNvSpPr>
          <p:nvPr>
            <p:ph idx="1"/>
          </p:nvPr>
        </p:nvSpPr>
        <p:spPr>
          <a:xfrm>
            <a:off x="1794819" y="533574"/>
            <a:ext cx="8602362" cy="5130041"/>
          </a:xfrm>
        </p:spPr>
        <p:txBody>
          <a:bodyPr>
            <a:normAutofit/>
          </a:bodyPr>
          <a:lstStyle/>
          <a:p>
            <a:pPr marL="0" marR="0" indent="0">
              <a:lnSpc>
                <a:spcPct val="150000"/>
              </a:lnSpc>
              <a:spcBef>
                <a:spcPts val="0"/>
              </a:spcBef>
              <a:spcAft>
                <a:spcPts val="0"/>
              </a:spcAft>
              <a:buNone/>
            </a:pPr>
            <a:r>
              <a:rPr lang="en-US" sz="2800" b="1" dirty="0">
                <a:solidFill>
                  <a:schemeClr val="accent1"/>
                </a:solidFill>
                <a:effectLst/>
                <a:latin typeface="Times New Roman" panose="02020603050405020304" pitchFamily="18" charset="0"/>
                <a:ea typeface="Calibri" panose="020F0502020204030204" pitchFamily="34" charset="0"/>
                <a:cs typeface="Latha" panose="020B0502040204020203" pitchFamily="34" charset="0"/>
              </a:rPr>
              <a:t>Disadvantages</a:t>
            </a:r>
            <a:endParaRPr lang="en-US" sz="2800" dirty="0">
              <a:solidFill>
                <a:schemeClr val="accent1"/>
              </a:solidFill>
              <a:effectLst/>
              <a:latin typeface="Calibri" panose="020F0502020204030204" pitchFamily="34" charset="0"/>
              <a:ea typeface="Calibri" panose="020F0502020204030204" pitchFamily="34" charset="0"/>
              <a:cs typeface="Lath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Latha" panose="020B0502040204020203" pitchFamily="34" charset="0"/>
              </a:rPr>
              <a:t>The accuracy of the system is not 100%.</a:t>
            </a:r>
            <a:endParaRPr lang="en-US" sz="2400" dirty="0">
              <a:effectLst/>
              <a:latin typeface="Calibri" panose="020F0502020204030204" pitchFamily="34" charset="0"/>
              <a:ea typeface="Calibri" panose="020F0502020204030204" pitchFamily="34" charset="0"/>
              <a:cs typeface="Lath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Latha" panose="020B0502040204020203" pitchFamily="34" charset="0"/>
              </a:rPr>
              <a:t>Face and mask detection and loading training data processes just a little bit slow.</a:t>
            </a:r>
            <a:endParaRPr lang="en-US" sz="2400" dirty="0">
              <a:effectLst/>
              <a:latin typeface="Calibri" panose="020F0502020204030204" pitchFamily="34" charset="0"/>
              <a:ea typeface="Calibri" panose="020F0502020204030204" pitchFamily="34" charset="0"/>
              <a:cs typeface="Lath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Latha" panose="020B0502040204020203" pitchFamily="34" charset="0"/>
              </a:rPr>
              <a:t>It can only detect face from a limited distance.</a:t>
            </a:r>
            <a:endParaRPr lang="en-US" sz="2400" dirty="0">
              <a:effectLst/>
              <a:latin typeface="Calibri" panose="020F0502020204030204" pitchFamily="34" charset="0"/>
              <a:ea typeface="Calibri" panose="020F0502020204030204" pitchFamily="34" charset="0"/>
              <a:cs typeface="Lath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Latha" panose="020B0502040204020203" pitchFamily="34" charset="0"/>
              </a:rPr>
              <a:t>The instructor and training set manager still have to do some work manually.</a:t>
            </a:r>
            <a:endParaRPr lang="en-US" sz="2400" dirty="0">
              <a:effectLst/>
              <a:latin typeface="Calibri" panose="020F0502020204030204" pitchFamily="34" charset="0"/>
              <a:ea typeface="Calibri" panose="020F0502020204030204" pitchFamily="34" charset="0"/>
              <a:cs typeface="Latha" panose="020B0502040204020203" pitchFamily="34" charset="0"/>
            </a:endParaRPr>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273513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C325-B89C-4DE2-8E00-E5BEFE131013}"/>
              </a:ext>
            </a:extLst>
          </p:cNvPr>
          <p:cNvSpPr>
            <a:spLocks noGrp="1"/>
          </p:cNvSpPr>
          <p:nvPr>
            <p:ph type="title"/>
          </p:nvPr>
        </p:nvSpPr>
        <p:spPr>
          <a:xfrm>
            <a:off x="1797666" y="448094"/>
            <a:ext cx="8596668" cy="605429"/>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87D9E73-3EBB-48A8-9C7F-140E89758EF7}"/>
              </a:ext>
            </a:extLst>
          </p:cNvPr>
          <p:cNvSpPr>
            <a:spLocks noGrp="1"/>
          </p:cNvSpPr>
          <p:nvPr>
            <p:ph idx="1"/>
          </p:nvPr>
        </p:nvSpPr>
        <p:spPr>
          <a:xfrm>
            <a:off x="1630278" y="613771"/>
            <a:ext cx="10561722" cy="5028199"/>
          </a:xfrm>
        </p:spPr>
        <p:txBody>
          <a:bodyPr>
            <a:no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 a model that uses MRCNN architecture to recognize the faces with mask.</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Region Proposal Network is used to detect the face.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Localized algorithm is used to draw bounding box .</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Alert System is used to warn the person to wear mask.</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model requires less memory, making it easily deployable for embedded devices used for surveillance purposes.</a:t>
            </a:r>
            <a:endParaRPr lang="en-IN" sz="2400" dirty="0">
              <a:latin typeface="Times New Roman" panose="02020603050405020304" pitchFamily="18" charset="0"/>
              <a:cs typeface="Times New Roman" panose="02020603050405020304" pitchFamily="18" charset="0"/>
            </a:endParaRPr>
          </a:p>
          <a:p>
            <a:pPr algn="ctr">
              <a:lnSpc>
                <a:spcPct val="10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MRCNN- Mask RCNN</a:t>
            </a:r>
          </a:p>
          <a:p>
            <a:pPr algn="ct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RPN- Region proposal network</a:t>
            </a:r>
          </a:p>
          <a:p>
            <a:pPr algn="ctr">
              <a:lnSpc>
                <a:spcPct val="100000"/>
              </a:lnSpc>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12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82FA7-B503-947A-576D-364AF58356BE}"/>
              </a:ext>
            </a:extLst>
          </p:cNvPr>
          <p:cNvSpPr>
            <a:spLocks noGrp="1"/>
          </p:cNvSpPr>
          <p:nvPr>
            <p:ph idx="1"/>
          </p:nvPr>
        </p:nvSpPr>
        <p:spPr>
          <a:xfrm>
            <a:off x="1797666" y="650829"/>
            <a:ext cx="8596668" cy="5126962"/>
          </a:xfrm>
        </p:spPr>
        <p:txBody>
          <a:bodyPr>
            <a:normAutofit/>
          </a:bodyPr>
          <a:lstStyle/>
          <a:p>
            <a:pPr marL="0" indent="0">
              <a:lnSpc>
                <a:spcPct val="150000"/>
              </a:lnSpc>
              <a:spcAft>
                <a:spcPts val="1000"/>
              </a:spcAft>
              <a:buNone/>
            </a:pPr>
            <a:r>
              <a:rPr lang="en-US" sz="2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2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detection speed and accuracy have been greatly improved.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Greatly reduced the computational complexity.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Accurately predict the Face and Face mask.</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Alert Generation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Attendance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9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1DF3-1818-B424-C7AE-3A16E06F4624}"/>
              </a:ext>
            </a:extLst>
          </p:cNvPr>
          <p:cNvSpPr>
            <a:spLocks noGrp="1"/>
          </p:cNvSpPr>
          <p:nvPr>
            <p:ph type="title" idx="4294967295"/>
          </p:nvPr>
        </p:nvSpPr>
        <p:spPr>
          <a:xfrm>
            <a:off x="2173288" y="0"/>
            <a:ext cx="10018712" cy="1752600"/>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HARDWARE CONFIGURATION &amp; SOFTWARE SPECIFICATION</a:t>
            </a:r>
            <a:br>
              <a:rPr lang="en-US" sz="3600" b="1" dirty="0">
                <a:solidFill>
                  <a:schemeClr val="accent1"/>
                </a:solidFill>
                <a:latin typeface="Times New Roman" panose="02020603050405020304" pitchFamily="18" charset="0"/>
                <a:cs typeface="Times New Roman" panose="02020603050405020304" pitchFamily="18" charset="0"/>
              </a:rPr>
            </a:b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95D44-F2D0-F3E8-8A4F-976C3DAC7F3D}"/>
              </a:ext>
            </a:extLst>
          </p:cNvPr>
          <p:cNvSpPr>
            <a:spLocks noGrp="1"/>
          </p:cNvSpPr>
          <p:nvPr>
            <p:ph idx="4294967295"/>
          </p:nvPr>
        </p:nvSpPr>
        <p:spPr>
          <a:xfrm>
            <a:off x="1267417" y="1220507"/>
            <a:ext cx="5760912" cy="3124200"/>
          </a:xfrm>
        </p:spPr>
        <p:txBody>
          <a:bodyPr>
            <a:noAutofit/>
          </a:bodyPr>
          <a:lstStyle/>
          <a:p>
            <a:pPr marL="0" indent="0">
              <a:spcAft>
                <a:spcPts val="800"/>
              </a:spcAft>
              <a:buNone/>
              <a:tabLst>
                <a:tab pos="3343275" algn="l"/>
              </a:tabLst>
            </a:pPr>
            <a:r>
              <a:rPr lang="en-IN" sz="1800" b="1" kern="1200" dirty="0">
                <a:solidFill>
                  <a:schemeClr val="accent1"/>
                </a:solidFill>
                <a:effectLst/>
                <a:latin typeface="Times New Roman" panose="02020603050405020304" pitchFamily="18" charset="0"/>
                <a:ea typeface="Calibri" panose="020F0502020204030204" pitchFamily="34" charset="0"/>
                <a:cs typeface="Mangal" panose="02040503050203030202" pitchFamily="18" charset="0"/>
              </a:rPr>
              <a:t> HARDWARE REQUIRMENTS</a:t>
            </a:r>
            <a:endParaRPr lang="en-IN" sz="18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Processors	</a:t>
            </a:r>
            <a:r>
              <a:rPr lang="en-US" sz="1800" dirty="0">
                <a:latin typeface="Times New Roman" panose="02020603050405020304" pitchFamily="18" charset="0"/>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a:latin typeface="Times New Roman" panose="02020603050405020304" pitchFamily="18" charset="0"/>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Calibri" panose="020F0502020204030204" pitchFamily="34" charset="0"/>
                <a:cs typeface="Mangal" panose="02040503050203030202" pitchFamily="18" charset="0"/>
              </a:rPr>
              <a:t>Intel® Core™ i5 processor &amp; Later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Disk space	</a:t>
            </a:r>
            <a:r>
              <a:rPr lang="en-US" sz="1800" dirty="0">
                <a:latin typeface="Times New Roman" panose="02020603050405020304" pitchFamily="18" charset="0"/>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Calibri" panose="020F0502020204030204" pitchFamily="34" charset="0"/>
                <a:cs typeface="Mangal" panose="02040503050203030202" pitchFamily="18" charset="0"/>
              </a:rPr>
              <a:t>     : 320 GB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Aft>
                <a:spcPts val="800"/>
              </a:spcAft>
              <a:buFont typeface="Symbol" panose="05050102010706020507" pitchFamily="18" charset="2"/>
              <a:buChar char=""/>
              <a:tabLst>
                <a:tab pos="3343275"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Operating systems  :  Windows® 10</a:t>
            </a:r>
          </a:p>
          <a:p>
            <a:pPr marL="342900" lvl="0" indent="-342900">
              <a:spcAft>
                <a:spcPts val="800"/>
              </a:spcAft>
              <a:buFont typeface="Symbol" panose="05050102010706020507" pitchFamily="18" charset="2"/>
              <a:buChar char=""/>
              <a:tabLst>
                <a:tab pos="3343275" algn="l"/>
              </a:tabLst>
            </a:pPr>
            <a:r>
              <a:rPr lang="en-US" sz="1800" dirty="0">
                <a:latin typeface="Times New Roman" panose="02020603050405020304" pitchFamily="18" charset="0"/>
                <a:ea typeface="Calibri" panose="020F0502020204030204" pitchFamily="34" charset="0"/>
                <a:cs typeface="Mangal" panose="02040503050203030202" pitchFamily="18" charset="0"/>
              </a:rPr>
              <a:t>Monitor                   :15 Inches</a:t>
            </a:r>
            <a:endParaRPr lang="en-IN" sz="1800" dirty="0"/>
          </a:p>
        </p:txBody>
      </p:sp>
      <p:sp>
        <p:nvSpPr>
          <p:cNvPr id="4" name="Content Placeholder 2">
            <a:extLst>
              <a:ext uri="{FF2B5EF4-FFF2-40B4-BE49-F238E27FC236}">
                <a16:creationId xmlns:a16="http://schemas.microsoft.com/office/drawing/2014/main" id="{EFB6EA14-B19E-7342-FE0C-CCC32706D142}"/>
              </a:ext>
            </a:extLst>
          </p:cNvPr>
          <p:cNvSpPr txBox="1">
            <a:spLocks/>
          </p:cNvSpPr>
          <p:nvPr/>
        </p:nvSpPr>
        <p:spPr>
          <a:xfrm>
            <a:off x="6579223" y="1388395"/>
            <a:ext cx="5020823" cy="47597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Font typeface="Wingdings 3" charset="2"/>
              <a:buNone/>
              <a:tabLst>
                <a:tab pos="3343275" algn="l"/>
              </a:tabLst>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9333A93-E99A-43EC-B6A0-CC8FB967FBE3}"/>
              </a:ext>
            </a:extLst>
          </p:cNvPr>
          <p:cNvSpPr txBox="1"/>
          <p:nvPr/>
        </p:nvSpPr>
        <p:spPr>
          <a:xfrm>
            <a:off x="7028329" y="1646061"/>
            <a:ext cx="4769224" cy="5328510"/>
          </a:xfrm>
          <a:prstGeom prst="rect">
            <a:avLst/>
          </a:prstGeom>
          <a:noFill/>
        </p:spPr>
        <p:txBody>
          <a:bodyPr wrap="square" rtlCol="0">
            <a:spAutoFit/>
          </a:bodyPr>
          <a:lstStyle/>
          <a:p>
            <a:pPr marL="0" lvl="0" indent="0">
              <a:lnSpc>
                <a:spcPct val="150000"/>
              </a:lnSpc>
              <a:spcAft>
                <a:spcPts val="800"/>
              </a:spcAft>
              <a:buNone/>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SOFTWARE REQUIRMENTS</a:t>
            </a: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Server Side   : Python 3.7.4(64 </a:t>
            </a:r>
            <a:r>
              <a:rPr lang="en-US" dirty="0">
                <a:latin typeface="Times New Roman" panose="02020603050405020304" pitchFamily="18" charset="0"/>
                <a:ea typeface="Times New Roman" panose="02020603050405020304" pitchFamily="18" charset="0"/>
                <a:cs typeface="Times New Roman" panose="02020603050405020304" pitchFamily="18" charset="0"/>
              </a:rPr>
              <a:t>or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32-bit)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Client Side    : HTML, CSS, Bootstrap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IDE		    : Flask 1.1.1</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Back end	    : MySQL 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Server	    : Wamp server 2i</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Packages	    : TensorFlow, Pandas, NumPy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tabLst>
                <a:tab pos="3343275"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Font typeface="Wingdings 3" charset="2"/>
              <a:buNone/>
              <a:tabLst>
                <a:tab pos="3343275" algn="l"/>
              </a:tabLs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01321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B472-8D87-40DE-BB4A-0C8F7501219F}"/>
              </a:ext>
            </a:extLst>
          </p:cNvPr>
          <p:cNvSpPr>
            <a:spLocks noGrp="1"/>
          </p:cNvSpPr>
          <p:nvPr>
            <p:ph type="title"/>
          </p:nvPr>
        </p:nvSpPr>
        <p:spPr>
          <a:xfrm>
            <a:off x="2587240" y="129289"/>
            <a:ext cx="7772400" cy="567777"/>
          </a:xfrm>
        </p:spPr>
        <p:txBody>
          <a:bodyPr>
            <a:no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SYSTEM ARCHITECTURE</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B6D4F1E-BADD-4FC1-A423-C3E7993308B8}"/>
              </a:ext>
            </a:extLst>
          </p:cNvPr>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grpSp>
        <p:nvGrpSpPr>
          <p:cNvPr id="6" name="Canvas 1">
            <a:extLst>
              <a:ext uri="{FF2B5EF4-FFF2-40B4-BE49-F238E27FC236}">
                <a16:creationId xmlns:a16="http://schemas.microsoft.com/office/drawing/2014/main" id="{18937528-865A-4C80-AE34-1173289FDE3A}"/>
              </a:ext>
            </a:extLst>
          </p:cNvPr>
          <p:cNvGrpSpPr/>
          <p:nvPr/>
        </p:nvGrpSpPr>
        <p:grpSpPr>
          <a:xfrm>
            <a:off x="1791394" y="640504"/>
            <a:ext cx="8108473" cy="5898389"/>
            <a:chOff x="0" y="-453354"/>
            <a:chExt cx="6134100" cy="8270646"/>
          </a:xfrm>
        </p:grpSpPr>
        <p:sp>
          <p:nvSpPr>
            <p:cNvPr id="7" name="Rectangle 6">
              <a:extLst>
                <a:ext uri="{FF2B5EF4-FFF2-40B4-BE49-F238E27FC236}">
                  <a16:creationId xmlns:a16="http://schemas.microsoft.com/office/drawing/2014/main" id="{7A4E9EAF-1CB0-460F-B059-71A4CD42E00F}"/>
                </a:ext>
              </a:extLst>
            </p:cNvPr>
            <p:cNvSpPr/>
            <p:nvPr/>
          </p:nvSpPr>
          <p:spPr>
            <a:xfrm>
              <a:off x="0" y="0"/>
              <a:ext cx="6134100" cy="7816215"/>
            </a:xfrm>
            <a:prstGeom prst="rect">
              <a:avLst/>
            </a:prstGeom>
          </p:spPr>
        </p:sp>
        <p:pic>
          <p:nvPicPr>
            <p:cNvPr id="8" name="Picture 7">
              <a:extLst>
                <a:ext uri="{FF2B5EF4-FFF2-40B4-BE49-F238E27FC236}">
                  <a16:creationId xmlns:a16="http://schemas.microsoft.com/office/drawing/2014/main" id="{81A23414-3D5E-4934-B731-530A08E3B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53" y="352677"/>
              <a:ext cx="1771650" cy="1771650"/>
            </a:xfrm>
            <a:prstGeom prst="rect">
              <a:avLst/>
            </a:prstGeom>
          </p:spPr>
        </p:pic>
        <p:pic>
          <p:nvPicPr>
            <p:cNvPr id="9" name="Picture 8">
              <a:extLst>
                <a:ext uri="{FF2B5EF4-FFF2-40B4-BE49-F238E27FC236}">
                  <a16:creationId xmlns:a16="http://schemas.microsoft.com/office/drawing/2014/main" id="{71EBEAD9-EF28-4A2C-A0E5-06E50CF72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59" y="4842980"/>
              <a:ext cx="5004098" cy="2974312"/>
            </a:xfrm>
            <a:prstGeom prst="rect">
              <a:avLst/>
            </a:prstGeom>
          </p:spPr>
        </p:pic>
        <p:cxnSp>
          <p:nvCxnSpPr>
            <p:cNvPr id="10" name="Straight Arrow Connector 9">
              <a:extLst>
                <a:ext uri="{FF2B5EF4-FFF2-40B4-BE49-F238E27FC236}">
                  <a16:creationId xmlns:a16="http://schemas.microsoft.com/office/drawing/2014/main" id="{620B36F7-77E0-493E-BB0D-F67A1286ABC6}"/>
                </a:ext>
              </a:extLst>
            </p:cNvPr>
            <p:cNvCxnSpPr>
              <a:stCxn id="48" idx="2"/>
              <a:endCxn id="22" idx="0"/>
            </p:cNvCxnSpPr>
            <p:nvPr/>
          </p:nvCxnSpPr>
          <p:spPr>
            <a:xfrm>
              <a:off x="4534006" y="2910839"/>
              <a:ext cx="17557" cy="1219553"/>
            </a:xfrm>
            <a:prstGeom prst="straightConnector1">
              <a:avLst/>
            </a:prstGeom>
            <a:noFill/>
            <a:ln w="25400" cap="flat" cmpd="sng" algn="ctr">
              <a:solidFill>
                <a:sysClr val="windowText" lastClr="000000"/>
              </a:solidFill>
              <a:prstDash val="solid"/>
              <a:tailEnd type="arrow"/>
            </a:ln>
            <a:effectLst/>
          </p:spPr>
        </p:cxnSp>
        <p:cxnSp>
          <p:nvCxnSpPr>
            <p:cNvPr id="11" name="Straight Arrow Connector 10">
              <a:extLst>
                <a:ext uri="{FF2B5EF4-FFF2-40B4-BE49-F238E27FC236}">
                  <a16:creationId xmlns:a16="http://schemas.microsoft.com/office/drawing/2014/main" id="{7615BC3E-BDDA-4B39-954C-DBFC058085B5}"/>
                </a:ext>
              </a:extLst>
            </p:cNvPr>
            <p:cNvCxnSpPr>
              <a:endCxn id="18" idx="0"/>
            </p:cNvCxnSpPr>
            <p:nvPr/>
          </p:nvCxnSpPr>
          <p:spPr>
            <a:xfrm>
              <a:off x="1800003" y="2124327"/>
              <a:ext cx="0" cy="2008800"/>
            </a:xfrm>
            <a:prstGeom prst="straightConnector1">
              <a:avLst/>
            </a:prstGeom>
            <a:noFill/>
            <a:ln w="25400" cap="flat" cmpd="sng" algn="ctr">
              <a:solidFill>
                <a:sysClr val="windowText" lastClr="000000"/>
              </a:solidFill>
              <a:prstDash val="solid"/>
              <a:tailEnd type="arrow"/>
            </a:ln>
            <a:effectLst/>
          </p:spPr>
        </p:cxnSp>
        <p:sp>
          <p:nvSpPr>
            <p:cNvPr id="12" name="Rounded Rectangle 4">
              <a:extLst>
                <a:ext uri="{FF2B5EF4-FFF2-40B4-BE49-F238E27FC236}">
                  <a16:creationId xmlns:a16="http://schemas.microsoft.com/office/drawing/2014/main" id="{CC4524C2-B1D0-402F-BC75-609F35A557B8}"/>
                </a:ext>
              </a:extLst>
            </p:cNvPr>
            <p:cNvSpPr/>
            <p:nvPr/>
          </p:nvSpPr>
          <p:spPr>
            <a:xfrm>
              <a:off x="1295178" y="1019656"/>
              <a:ext cx="990600" cy="27559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100" b="1" kern="0">
                  <a:solidFill>
                    <a:sysClr val="windowText" lastClr="000000"/>
                  </a:solidFill>
                  <a:latin typeface="Times New Roman" panose="02020603050405020304" pitchFamily="18" charset="0"/>
                  <a:ea typeface="Calibri" panose="020F0502020204030204" pitchFamily="34" charset="0"/>
                </a:rPr>
                <a:t>Mask</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13" name="Rounded Rectangle 5">
              <a:extLst>
                <a:ext uri="{FF2B5EF4-FFF2-40B4-BE49-F238E27FC236}">
                  <a16:creationId xmlns:a16="http://schemas.microsoft.com/office/drawing/2014/main" id="{08727F8C-E027-4C62-AFDE-2C57D3676A15}"/>
                </a:ext>
              </a:extLst>
            </p:cNvPr>
            <p:cNvSpPr/>
            <p:nvPr/>
          </p:nvSpPr>
          <p:spPr>
            <a:xfrm>
              <a:off x="1295178" y="1362196"/>
              <a:ext cx="990600" cy="274955"/>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100" b="1" kern="0">
                  <a:solidFill>
                    <a:sysClr val="windowText" lastClr="000000"/>
                  </a:solidFill>
                  <a:latin typeface="Times New Roman" panose="02020603050405020304" pitchFamily="18" charset="0"/>
                  <a:ea typeface="Calibri" panose="020F0502020204030204" pitchFamily="34" charset="0"/>
                </a:rPr>
                <a:t>No Mask</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14" name="Rounded Rectangle 7">
              <a:extLst>
                <a:ext uri="{FF2B5EF4-FFF2-40B4-BE49-F238E27FC236}">
                  <a16:creationId xmlns:a16="http://schemas.microsoft.com/office/drawing/2014/main" id="{E16CE190-9131-4615-A028-CE2943C4844E}"/>
                </a:ext>
              </a:extLst>
            </p:cNvPr>
            <p:cNvSpPr/>
            <p:nvPr/>
          </p:nvSpPr>
          <p:spPr>
            <a:xfrm>
              <a:off x="942753" y="225767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Preprocessing</a:t>
              </a:r>
              <a:endParaRPr lang="en-IN" sz="1100" kern="0">
                <a:solidFill>
                  <a:sysClr val="windowText" lastClr="000000"/>
                </a:solidFill>
                <a:latin typeface="Calibri"/>
                <a:ea typeface="Calibri" panose="020F0502020204030204" pitchFamily="34" charset="0"/>
                <a:cs typeface="Times New Roman" panose="02020603050405020304" pitchFamily="18" charset="0"/>
              </a:endParaRPr>
            </a:p>
          </p:txBody>
        </p:sp>
        <p:sp>
          <p:nvSpPr>
            <p:cNvPr id="15" name="Rounded Rectangle 8">
              <a:extLst>
                <a:ext uri="{FF2B5EF4-FFF2-40B4-BE49-F238E27FC236}">
                  <a16:creationId xmlns:a16="http://schemas.microsoft.com/office/drawing/2014/main" id="{F6B67305-8F8F-460F-AE47-259A29604874}"/>
                </a:ext>
              </a:extLst>
            </p:cNvPr>
            <p:cNvSpPr/>
            <p:nvPr/>
          </p:nvSpPr>
          <p:spPr>
            <a:xfrm>
              <a:off x="942753" y="2732952"/>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dirty="0">
                  <a:solidFill>
                    <a:sysClr val="windowText" lastClr="000000"/>
                  </a:solidFill>
                  <a:latin typeface="Times New Roman" panose="02020603050405020304" pitchFamily="18" charset="0"/>
                  <a:ea typeface="Calibri" panose="020F0502020204030204" pitchFamily="34" charset="0"/>
                </a:rPr>
                <a:t>Segmentation</a:t>
              </a:r>
              <a:endParaRPr lang="en-IN" sz="1200" kern="0" dirty="0">
                <a:solidFill>
                  <a:sysClr val="windowText" lastClr="000000"/>
                </a:solidFill>
                <a:latin typeface="Times New Roman" panose="02020603050405020304" pitchFamily="18" charset="0"/>
                <a:ea typeface="Times New Roman" panose="02020603050405020304" pitchFamily="18" charset="0"/>
              </a:endParaRPr>
            </a:p>
          </p:txBody>
        </p:sp>
        <p:sp>
          <p:nvSpPr>
            <p:cNvPr id="16" name="Rounded Rectangle 9">
              <a:extLst>
                <a:ext uri="{FF2B5EF4-FFF2-40B4-BE49-F238E27FC236}">
                  <a16:creationId xmlns:a16="http://schemas.microsoft.com/office/drawing/2014/main" id="{E1EA027C-4BC1-4494-9881-992D17430634}"/>
                </a:ext>
              </a:extLst>
            </p:cNvPr>
            <p:cNvSpPr/>
            <p:nvPr/>
          </p:nvSpPr>
          <p:spPr>
            <a:xfrm>
              <a:off x="942753" y="319967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Feature Extraction</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17" name="Rounded Rectangle 10">
              <a:extLst>
                <a:ext uri="{FF2B5EF4-FFF2-40B4-BE49-F238E27FC236}">
                  <a16:creationId xmlns:a16="http://schemas.microsoft.com/office/drawing/2014/main" id="{34055F97-A8B8-4262-A2D0-514F9EED0752}"/>
                </a:ext>
              </a:extLst>
            </p:cNvPr>
            <p:cNvSpPr/>
            <p:nvPr/>
          </p:nvSpPr>
          <p:spPr>
            <a:xfrm>
              <a:off x="942753" y="367592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Classification</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18" name="Rounded Rectangle 11">
              <a:extLst>
                <a:ext uri="{FF2B5EF4-FFF2-40B4-BE49-F238E27FC236}">
                  <a16:creationId xmlns:a16="http://schemas.microsoft.com/office/drawing/2014/main" id="{C306663F-B971-42EB-974C-144F8568276D}"/>
                </a:ext>
              </a:extLst>
            </p:cNvPr>
            <p:cNvSpPr/>
            <p:nvPr/>
          </p:nvSpPr>
          <p:spPr>
            <a:xfrm>
              <a:off x="942753" y="413312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Classified File</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19" name="Flowchart: Magnetic Disk 18">
              <a:extLst>
                <a:ext uri="{FF2B5EF4-FFF2-40B4-BE49-F238E27FC236}">
                  <a16:creationId xmlns:a16="http://schemas.microsoft.com/office/drawing/2014/main" id="{D2C04BDD-D118-4CC7-82D8-316437EDBFD1}"/>
                </a:ext>
              </a:extLst>
            </p:cNvPr>
            <p:cNvSpPr/>
            <p:nvPr/>
          </p:nvSpPr>
          <p:spPr>
            <a:xfrm>
              <a:off x="2686050" y="5038977"/>
              <a:ext cx="866775" cy="100965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Storage server</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20" name="Rounded Rectangle 13">
              <a:extLst>
                <a:ext uri="{FF2B5EF4-FFF2-40B4-BE49-F238E27FC236}">
                  <a16:creationId xmlns:a16="http://schemas.microsoft.com/office/drawing/2014/main" id="{7A9EF58F-44F1-43ED-B921-3367CF8AFFB2}"/>
                </a:ext>
              </a:extLst>
            </p:cNvPr>
            <p:cNvSpPr/>
            <p:nvPr/>
          </p:nvSpPr>
          <p:spPr>
            <a:xfrm>
              <a:off x="3694313" y="318868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dirty="0">
                  <a:solidFill>
                    <a:sysClr val="windowText" lastClr="000000"/>
                  </a:solidFill>
                  <a:latin typeface="Times New Roman" panose="02020603050405020304" pitchFamily="18" charset="0"/>
                  <a:ea typeface="Calibri" panose="020F0502020204030204" pitchFamily="34" charset="0"/>
                </a:rPr>
                <a:t>Preprocessing</a:t>
              </a:r>
              <a:endParaRPr lang="en-IN" sz="1200" kern="0" dirty="0">
                <a:solidFill>
                  <a:sysClr val="windowText" lastClr="000000"/>
                </a:solidFill>
                <a:latin typeface="Times New Roman" panose="02020603050405020304" pitchFamily="18" charset="0"/>
                <a:ea typeface="Times New Roman" panose="02020603050405020304" pitchFamily="18" charset="0"/>
              </a:endParaRPr>
            </a:p>
          </p:txBody>
        </p:sp>
        <p:sp>
          <p:nvSpPr>
            <p:cNvPr id="21" name="Rounded Rectangle 14">
              <a:extLst>
                <a:ext uri="{FF2B5EF4-FFF2-40B4-BE49-F238E27FC236}">
                  <a16:creationId xmlns:a16="http://schemas.microsoft.com/office/drawing/2014/main" id="{50C6BAA6-79F9-452F-8A73-9BE73ABAD986}"/>
                </a:ext>
              </a:extLst>
            </p:cNvPr>
            <p:cNvSpPr/>
            <p:nvPr/>
          </p:nvSpPr>
          <p:spPr>
            <a:xfrm>
              <a:off x="3694313" y="3663667"/>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Segmentation</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22" name="Rounded Rectangle 15">
              <a:extLst>
                <a:ext uri="{FF2B5EF4-FFF2-40B4-BE49-F238E27FC236}">
                  <a16:creationId xmlns:a16="http://schemas.microsoft.com/office/drawing/2014/main" id="{F83DD34E-18F2-46AC-9D37-1CD0E83C6377}"/>
                </a:ext>
              </a:extLst>
            </p:cNvPr>
            <p:cNvSpPr/>
            <p:nvPr/>
          </p:nvSpPr>
          <p:spPr>
            <a:xfrm>
              <a:off x="3694313" y="4130392"/>
              <a:ext cx="1714500" cy="34290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Feature Extraction</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CA025963-38B0-4284-969B-28A22FD27E74}"/>
                </a:ext>
              </a:extLst>
            </p:cNvPr>
            <p:cNvCxnSpPr>
              <a:stCxn id="18" idx="2"/>
              <a:endCxn id="19" idx="1"/>
            </p:cNvCxnSpPr>
            <p:nvPr/>
          </p:nvCxnSpPr>
          <p:spPr>
            <a:xfrm>
              <a:off x="1800003" y="4476027"/>
              <a:ext cx="1319435" cy="562950"/>
            </a:xfrm>
            <a:prstGeom prst="straightConnector1">
              <a:avLst/>
            </a:prstGeom>
            <a:noFill/>
            <a:ln w="25400" cap="flat" cmpd="sng" algn="ctr">
              <a:solidFill>
                <a:sysClr val="windowText" lastClr="000000"/>
              </a:solidFill>
              <a:prstDash val="dash"/>
              <a:tailEnd type="arrow"/>
            </a:ln>
            <a:effectLst/>
          </p:spPr>
        </p:cxnSp>
        <p:cxnSp>
          <p:nvCxnSpPr>
            <p:cNvPr id="24" name="Straight Arrow Connector 23">
              <a:extLst>
                <a:ext uri="{FF2B5EF4-FFF2-40B4-BE49-F238E27FC236}">
                  <a16:creationId xmlns:a16="http://schemas.microsoft.com/office/drawing/2014/main" id="{DFFC42A0-0778-4386-9230-570FDC8590DF}"/>
                </a:ext>
              </a:extLst>
            </p:cNvPr>
            <p:cNvCxnSpPr>
              <a:stCxn id="22" idx="2"/>
              <a:endCxn id="19" idx="1"/>
            </p:cNvCxnSpPr>
            <p:nvPr/>
          </p:nvCxnSpPr>
          <p:spPr>
            <a:xfrm flipH="1">
              <a:off x="3119438" y="4473292"/>
              <a:ext cx="1432125" cy="565685"/>
            </a:xfrm>
            <a:prstGeom prst="straightConnector1">
              <a:avLst/>
            </a:prstGeom>
            <a:noFill/>
            <a:ln w="25400" cap="flat" cmpd="sng" algn="ctr">
              <a:solidFill>
                <a:sysClr val="windowText" lastClr="000000"/>
              </a:solidFill>
              <a:prstDash val="dash"/>
              <a:tailEnd type="arrow"/>
            </a:ln>
            <a:effectLst/>
          </p:spPr>
        </p:cxnSp>
        <p:sp>
          <p:nvSpPr>
            <p:cNvPr id="25" name="Rounded Rectangle 24">
              <a:extLst>
                <a:ext uri="{FF2B5EF4-FFF2-40B4-BE49-F238E27FC236}">
                  <a16:creationId xmlns:a16="http://schemas.microsoft.com/office/drawing/2014/main" id="{1A941A70-F94E-41C5-B0CB-DC06D361CCD5}"/>
                </a:ext>
              </a:extLst>
            </p:cNvPr>
            <p:cNvSpPr/>
            <p:nvPr/>
          </p:nvSpPr>
          <p:spPr>
            <a:xfrm>
              <a:off x="2266950" y="6266727"/>
              <a:ext cx="1714500" cy="342265"/>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Prediction</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26" name="Rounded Rectangle 25">
              <a:extLst>
                <a:ext uri="{FF2B5EF4-FFF2-40B4-BE49-F238E27FC236}">
                  <a16:creationId xmlns:a16="http://schemas.microsoft.com/office/drawing/2014/main" id="{30B8A97B-B9D2-41E2-9753-425514195236}"/>
                </a:ext>
              </a:extLst>
            </p:cNvPr>
            <p:cNvSpPr/>
            <p:nvPr/>
          </p:nvSpPr>
          <p:spPr>
            <a:xfrm>
              <a:off x="1820138" y="6833841"/>
              <a:ext cx="1162006" cy="341630"/>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kern="0">
                  <a:solidFill>
                    <a:sysClr val="windowText" lastClr="000000"/>
                  </a:solidFill>
                  <a:latin typeface="Times New Roman" panose="02020603050405020304" pitchFamily="18" charset="0"/>
                  <a:ea typeface="Calibri" panose="020F0502020204030204" pitchFamily="34" charset="0"/>
                </a:rPr>
                <a:t>Face Mask</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sp>
          <p:nvSpPr>
            <p:cNvPr id="27" name="Rounded Rectangle 26">
              <a:extLst>
                <a:ext uri="{FF2B5EF4-FFF2-40B4-BE49-F238E27FC236}">
                  <a16:creationId xmlns:a16="http://schemas.microsoft.com/office/drawing/2014/main" id="{055DE3F8-AFEE-4FA8-B4BF-CBA7E7DE37A5}"/>
                </a:ext>
              </a:extLst>
            </p:cNvPr>
            <p:cNvSpPr/>
            <p:nvPr/>
          </p:nvSpPr>
          <p:spPr>
            <a:xfrm>
              <a:off x="3284950" y="6834462"/>
              <a:ext cx="1266613" cy="341009"/>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kern="0" dirty="0">
                  <a:solidFill>
                    <a:sysClr val="windowText" lastClr="000000"/>
                  </a:solidFill>
                  <a:latin typeface="Times New Roman" panose="02020603050405020304" pitchFamily="18" charset="0"/>
                  <a:ea typeface="Calibri" panose="020F0502020204030204" pitchFamily="34" charset="0"/>
                </a:rPr>
                <a:t>Face No Mask</a:t>
              </a:r>
              <a:endParaRPr lang="en-IN" sz="1200" kern="0" dirty="0">
                <a:solidFill>
                  <a:sysClr val="windowText" lastClr="000000"/>
                </a:solidFill>
                <a:latin typeface="Times New Roman" panose="02020603050405020304" pitchFamily="18" charset="0"/>
                <a:ea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2E0AEB68-57E2-4C7B-BA06-060D861F891D}"/>
                </a:ext>
              </a:extLst>
            </p:cNvPr>
            <p:cNvCxnSpPr>
              <a:stCxn id="19" idx="3"/>
              <a:endCxn id="25" idx="0"/>
            </p:cNvCxnSpPr>
            <p:nvPr/>
          </p:nvCxnSpPr>
          <p:spPr>
            <a:xfrm>
              <a:off x="3119438" y="6048627"/>
              <a:ext cx="4762" cy="218100"/>
            </a:xfrm>
            <a:prstGeom prst="straightConnector1">
              <a:avLst/>
            </a:prstGeom>
            <a:noFill/>
            <a:ln w="25400" cap="flat" cmpd="sng" algn="ctr">
              <a:solidFill>
                <a:sysClr val="windowText" lastClr="000000"/>
              </a:solidFill>
              <a:prstDash val="dash"/>
              <a:tailEnd type="arrow"/>
            </a:ln>
            <a:effectLst/>
          </p:spPr>
        </p:cxnSp>
        <p:sp>
          <p:nvSpPr>
            <p:cNvPr id="29" name="Text Box 30">
              <a:extLst>
                <a:ext uri="{FF2B5EF4-FFF2-40B4-BE49-F238E27FC236}">
                  <a16:creationId xmlns:a16="http://schemas.microsoft.com/office/drawing/2014/main" id="{75B4718D-953B-4086-9CC7-2E9F5A84686B}"/>
                </a:ext>
              </a:extLst>
            </p:cNvPr>
            <p:cNvSpPr txBox="1"/>
            <p:nvPr/>
          </p:nvSpPr>
          <p:spPr>
            <a:xfrm>
              <a:off x="1239091" y="-29290"/>
              <a:ext cx="1162050" cy="301451"/>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Training Phase</a:t>
              </a:r>
              <a:endParaRPr lang="en-IN" sz="1100" kern="0" dirty="0">
                <a:solidFill>
                  <a:sysClr val="windowText" lastClr="000000"/>
                </a:solidFill>
                <a:latin typeface="Calibri"/>
                <a:ea typeface="Calibri" panose="020F0502020204030204" pitchFamily="34" charset="0"/>
                <a:cs typeface="Times New Roman" panose="02020603050405020304" pitchFamily="18" charset="0"/>
              </a:endParaRPr>
            </a:p>
          </p:txBody>
        </p:sp>
        <p:sp>
          <p:nvSpPr>
            <p:cNvPr id="30" name="Text Box 30">
              <a:extLst>
                <a:ext uri="{FF2B5EF4-FFF2-40B4-BE49-F238E27FC236}">
                  <a16:creationId xmlns:a16="http://schemas.microsoft.com/office/drawing/2014/main" id="{B3E0A5EE-D66B-4D79-BEC2-FDC88DCF36CD}"/>
                </a:ext>
              </a:extLst>
            </p:cNvPr>
            <p:cNvSpPr txBox="1"/>
            <p:nvPr/>
          </p:nvSpPr>
          <p:spPr>
            <a:xfrm>
              <a:off x="4026572" y="1112908"/>
              <a:ext cx="1106991" cy="30099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rPr>
                <a:t>Testing Phase</a:t>
              </a:r>
              <a:endParaRPr lang="en-IN" sz="1200" kern="0" dirty="0">
                <a:solidFill>
                  <a:sysClr val="windowText" lastClr="000000"/>
                </a:solidFill>
                <a:latin typeface="Times New Roman" panose="02020603050405020304" pitchFamily="18" charset="0"/>
                <a:ea typeface="Times New Roman" panose="02020603050405020304" pitchFamily="18" charset="0"/>
              </a:endParaRPr>
            </a:p>
          </p:txBody>
        </p:sp>
        <p:pic>
          <p:nvPicPr>
            <p:cNvPr id="31" name="Picture 30">
              <a:extLst>
                <a:ext uri="{FF2B5EF4-FFF2-40B4-BE49-F238E27FC236}">
                  <a16:creationId xmlns:a16="http://schemas.microsoft.com/office/drawing/2014/main" id="{EB8F5C1C-EBCC-4F51-950A-3C560F53F9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7339" y="968713"/>
              <a:ext cx="600462" cy="713048"/>
            </a:xfrm>
            <a:prstGeom prst="rect">
              <a:avLst/>
            </a:prstGeom>
          </p:spPr>
        </p:pic>
        <p:pic>
          <p:nvPicPr>
            <p:cNvPr id="32" name="Picture 31">
              <a:extLst>
                <a:ext uri="{FF2B5EF4-FFF2-40B4-BE49-F238E27FC236}">
                  <a16:creationId xmlns:a16="http://schemas.microsoft.com/office/drawing/2014/main" id="{E1C28CF7-DCE2-43FF-8F08-2BE5EA760F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64250" y="1967523"/>
              <a:ext cx="704606" cy="854522"/>
            </a:xfrm>
            <a:prstGeom prst="rect">
              <a:avLst/>
            </a:prstGeom>
          </p:spPr>
        </p:pic>
        <p:cxnSp>
          <p:nvCxnSpPr>
            <p:cNvPr id="33" name="Straight Arrow Connector 32">
              <a:extLst>
                <a:ext uri="{FF2B5EF4-FFF2-40B4-BE49-F238E27FC236}">
                  <a16:creationId xmlns:a16="http://schemas.microsoft.com/office/drawing/2014/main" id="{C2D6E3A0-2477-403C-9251-011249DFEC6D}"/>
                </a:ext>
              </a:extLst>
            </p:cNvPr>
            <p:cNvCxnSpPr>
              <a:stCxn id="31" idx="1"/>
            </p:cNvCxnSpPr>
            <p:nvPr/>
          </p:nvCxnSpPr>
          <p:spPr>
            <a:xfrm flipV="1">
              <a:off x="647801" y="1319465"/>
              <a:ext cx="228277" cy="5772"/>
            </a:xfrm>
            <a:prstGeom prst="straightConnector1">
              <a:avLst/>
            </a:prstGeom>
            <a:noFill/>
            <a:ln w="25400" cap="flat" cmpd="sng" algn="ctr">
              <a:solidFill>
                <a:sysClr val="windowText" lastClr="000000"/>
              </a:solidFill>
              <a:prstDash val="dash"/>
              <a:tailEnd type="arrow"/>
            </a:ln>
            <a:effectLst/>
          </p:spPr>
        </p:cxnSp>
        <p:cxnSp>
          <p:nvCxnSpPr>
            <p:cNvPr id="34" name="Straight Arrow Connector 33">
              <a:extLst>
                <a:ext uri="{FF2B5EF4-FFF2-40B4-BE49-F238E27FC236}">
                  <a16:creationId xmlns:a16="http://schemas.microsoft.com/office/drawing/2014/main" id="{DB5B38DF-E3FE-4AE4-9ABA-4AC95A65A70A}"/>
                </a:ext>
              </a:extLst>
            </p:cNvPr>
            <p:cNvCxnSpPr>
              <a:stCxn id="32" idx="3"/>
            </p:cNvCxnSpPr>
            <p:nvPr/>
          </p:nvCxnSpPr>
          <p:spPr>
            <a:xfrm flipH="1" flipV="1">
              <a:off x="5133563" y="2393602"/>
              <a:ext cx="230687" cy="1182"/>
            </a:xfrm>
            <a:prstGeom prst="straightConnector1">
              <a:avLst/>
            </a:prstGeom>
            <a:noFill/>
            <a:ln w="25400" cap="flat" cmpd="sng" algn="ctr">
              <a:solidFill>
                <a:sysClr val="windowText" lastClr="000000"/>
              </a:solidFill>
              <a:prstDash val="dash"/>
              <a:tailEnd type="arrow"/>
            </a:ln>
            <a:effectLst/>
          </p:spPr>
        </p:cxnSp>
        <p:sp>
          <p:nvSpPr>
            <p:cNvPr id="35" name="Rounded Rectangle 35">
              <a:extLst>
                <a:ext uri="{FF2B5EF4-FFF2-40B4-BE49-F238E27FC236}">
                  <a16:creationId xmlns:a16="http://schemas.microsoft.com/office/drawing/2014/main" id="{B1AABAB0-5B32-4624-BDD1-773D989CC119}"/>
                </a:ext>
              </a:extLst>
            </p:cNvPr>
            <p:cNvSpPr/>
            <p:nvPr/>
          </p:nvSpPr>
          <p:spPr>
            <a:xfrm>
              <a:off x="2085916" y="7280087"/>
              <a:ext cx="2087131" cy="28276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000" b="1" kern="0">
                  <a:solidFill>
                    <a:sysClr val="windowText" lastClr="000000"/>
                  </a:solidFill>
                  <a:latin typeface="Times New Roman" panose="02020603050405020304" pitchFamily="18" charset="0"/>
                  <a:ea typeface="Calibri" panose="020F0502020204030204" pitchFamily="34" charset="0"/>
                </a:rPr>
                <a:t>Face Not Recognized</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200BA8A2-65AD-446E-98AC-B27FB11D34D9}"/>
                </a:ext>
              </a:extLst>
            </p:cNvPr>
            <p:cNvCxnSpPr>
              <a:stCxn id="25" idx="2"/>
              <a:endCxn id="26" idx="0"/>
            </p:cNvCxnSpPr>
            <p:nvPr/>
          </p:nvCxnSpPr>
          <p:spPr>
            <a:xfrm flipH="1">
              <a:off x="2401141" y="6608992"/>
              <a:ext cx="723059" cy="224849"/>
            </a:xfrm>
            <a:prstGeom prst="straightConnector1">
              <a:avLst/>
            </a:prstGeom>
            <a:noFill/>
            <a:ln w="25400" cap="flat" cmpd="sng" algn="ctr">
              <a:solidFill>
                <a:sysClr val="windowText" lastClr="000000"/>
              </a:solidFill>
              <a:prstDash val="dash"/>
              <a:tailEnd type="arrow"/>
            </a:ln>
            <a:effectLst/>
          </p:spPr>
        </p:cxnSp>
        <p:cxnSp>
          <p:nvCxnSpPr>
            <p:cNvPr id="37" name="Straight Arrow Connector 36">
              <a:extLst>
                <a:ext uri="{FF2B5EF4-FFF2-40B4-BE49-F238E27FC236}">
                  <a16:creationId xmlns:a16="http://schemas.microsoft.com/office/drawing/2014/main" id="{5C68FFDA-4142-4294-BAFE-29F798655750}"/>
                </a:ext>
              </a:extLst>
            </p:cNvPr>
            <p:cNvCxnSpPr>
              <a:cxnSpLocks/>
              <a:stCxn id="25" idx="2"/>
              <a:endCxn id="27" idx="0"/>
            </p:cNvCxnSpPr>
            <p:nvPr/>
          </p:nvCxnSpPr>
          <p:spPr>
            <a:xfrm>
              <a:off x="3124201" y="6608993"/>
              <a:ext cx="794056" cy="225469"/>
            </a:xfrm>
            <a:prstGeom prst="straightConnector1">
              <a:avLst/>
            </a:prstGeom>
            <a:noFill/>
            <a:ln w="25400" cap="flat" cmpd="sng" algn="ctr">
              <a:solidFill>
                <a:sysClr val="windowText" lastClr="000000"/>
              </a:solidFill>
              <a:prstDash val="dash"/>
              <a:tailEnd type="arrow"/>
            </a:ln>
            <a:effectLst/>
          </p:spPr>
        </p:cxnSp>
        <p:cxnSp>
          <p:nvCxnSpPr>
            <p:cNvPr id="38" name="Straight Arrow Connector 37">
              <a:extLst>
                <a:ext uri="{FF2B5EF4-FFF2-40B4-BE49-F238E27FC236}">
                  <a16:creationId xmlns:a16="http://schemas.microsoft.com/office/drawing/2014/main" id="{B0F4295C-FEBC-4F64-ADCC-E788C7104A94}"/>
                </a:ext>
              </a:extLst>
            </p:cNvPr>
            <p:cNvCxnSpPr>
              <a:stCxn id="25" idx="2"/>
              <a:endCxn id="35" idx="0"/>
            </p:cNvCxnSpPr>
            <p:nvPr/>
          </p:nvCxnSpPr>
          <p:spPr>
            <a:xfrm>
              <a:off x="3124200" y="6608992"/>
              <a:ext cx="5282" cy="671095"/>
            </a:xfrm>
            <a:prstGeom prst="straightConnector1">
              <a:avLst/>
            </a:prstGeom>
            <a:noFill/>
            <a:ln w="25400" cap="flat" cmpd="sng" algn="ctr">
              <a:solidFill>
                <a:sysClr val="windowText" lastClr="000000"/>
              </a:solidFill>
              <a:prstDash val="dash"/>
              <a:tailEnd type="arrow"/>
            </a:ln>
            <a:effectLst/>
          </p:spPr>
        </p:cxnSp>
        <p:cxnSp>
          <p:nvCxnSpPr>
            <p:cNvPr id="39" name="Elbow Connector 41">
              <a:extLst>
                <a:ext uri="{FF2B5EF4-FFF2-40B4-BE49-F238E27FC236}">
                  <a16:creationId xmlns:a16="http://schemas.microsoft.com/office/drawing/2014/main" id="{AF2837CC-ADF2-422D-850E-9CCCFC7D0541}"/>
                </a:ext>
              </a:extLst>
            </p:cNvPr>
            <p:cNvCxnSpPr>
              <a:stCxn id="40" idx="3"/>
              <a:endCxn id="32" idx="2"/>
            </p:cNvCxnSpPr>
            <p:nvPr/>
          </p:nvCxnSpPr>
          <p:spPr>
            <a:xfrm flipV="1">
              <a:off x="5516591" y="2822045"/>
              <a:ext cx="199962" cy="3605304"/>
            </a:xfrm>
            <a:prstGeom prst="bentConnector2">
              <a:avLst/>
            </a:prstGeom>
            <a:noFill/>
            <a:ln w="25400" cap="flat" cmpd="sng" algn="ctr">
              <a:solidFill>
                <a:sysClr val="windowText" lastClr="000000"/>
              </a:solidFill>
              <a:prstDash val="dash"/>
              <a:tailEnd type="arrow"/>
            </a:ln>
            <a:effectLst/>
          </p:spPr>
        </p:cxnSp>
        <p:sp>
          <p:nvSpPr>
            <p:cNvPr id="40" name="Rounded Rectangle 42">
              <a:extLst>
                <a:ext uri="{FF2B5EF4-FFF2-40B4-BE49-F238E27FC236}">
                  <a16:creationId xmlns:a16="http://schemas.microsoft.com/office/drawing/2014/main" id="{9D03D0DB-DDE5-44A1-8FBD-4A5BA63B6A27}"/>
                </a:ext>
              </a:extLst>
            </p:cNvPr>
            <p:cNvSpPr/>
            <p:nvPr/>
          </p:nvSpPr>
          <p:spPr>
            <a:xfrm>
              <a:off x="4115781" y="6168262"/>
              <a:ext cx="1400810" cy="518173"/>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lnSpc>
                  <a:spcPct val="115000"/>
                </a:lnSpc>
                <a:spcAft>
                  <a:spcPts val="1000"/>
                </a:spcAft>
                <a:defRPr/>
              </a:pPr>
              <a:r>
                <a:rPr lang="en-US" sz="1200" b="1" kern="0">
                  <a:solidFill>
                    <a:sysClr val="windowText" lastClr="000000"/>
                  </a:solidFill>
                  <a:latin typeface="Times New Roman" panose="02020603050405020304" pitchFamily="18" charset="0"/>
                  <a:ea typeface="Calibri" panose="020F0502020204030204" pitchFamily="34" charset="0"/>
                </a:rPr>
                <a:t>Notification SMS or Email </a:t>
              </a:r>
              <a:endParaRPr lang="en-IN" sz="1200" kern="0">
                <a:solidFill>
                  <a:sysClr val="windowText" lastClr="000000"/>
                </a:solidFill>
                <a:latin typeface="Times New Roman" panose="02020603050405020304" pitchFamily="18" charset="0"/>
                <a:ea typeface="Times New Roman" panose="02020603050405020304" pitchFamily="18" charset="0"/>
              </a:endParaRPr>
            </a:p>
          </p:txBody>
        </p:sp>
        <p:cxnSp>
          <p:nvCxnSpPr>
            <p:cNvPr id="41" name="Elbow Connector 36">
              <a:extLst>
                <a:ext uri="{FF2B5EF4-FFF2-40B4-BE49-F238E27FC236}">
                  <a16:creationId xmlns:a16="http://schemas.microsoft.com/office/drawing/2014/main" id="{D7D59E1B-B033-4267-A31C-AB0D13BCA608}"/>
                </a:ext>
              </a:extLst>
            </p:cNvPr>
            <p:cNvCxnSpPr>
              <a:stCxn id="35" idx="3"/>
              <a:endCxn id="40" idx="2"/>
            </p:cNvCxnSpPr>
            <p:nvPr/>
          </p:nvCxnSpPr>
          <p:spPr>
            <a:xfrm flipV="1">
              <a:off x="4173047" y="6686435"/>
              <a:ext cx="643139" cy="735034"/>
            </a:xfrm>
            <a:prstGeom prst="bentConnector2">
              <a:avLst/>
            </a:prstGeom>
            <a:noFill/>
            <a:ln w="25400" cap="flat" cmpd="sng" algn="ctr">
              <a:solidFill>
                <a:sysClr val="windowText" lastClr="000000"/>
              </a:solidFill>
              <a:prstDash val="dash"/>
              <a:tailEnd type="arrow"/>
            </a:ln>
            <a:effectLst/>
          </p:spPr>
        </p:cxnSp>
        <p:cxnSp>
          <p:nvCxnSpPr>
            <p:cNvPr id="42" name="Straight Arrow Connector 41">
              <a:extLst>
                <a:ext uri="{FF2B5EF4-FFF2-40B4-BE49-F238E27FC236}">
                  <a16:creationId xmlns:a16="http://schemas.microsoft.com/office/drawing/2014/main" id="{FB35BF7C-CE19-43B5-9EA2-5DD0A28B0CC9}"/>
                </a:ext>
              </a:extLst>
            </p:cNvPr>
            <p:cNvCxnSpPr>
              <a:endCxn id="40" idx="1"/>
            </p:cNvCxnSpPr>
            <p:nvPr/>
          </p:nvCxnSpPr>
          <p:spPr>
            <a:xfrm flipV="1">
              <a:off x="4001210" y="6427349"/>
              <a:ext cx="114571" cy="15636"/>
            </a:xfrm>
            <a:prstGeom prst="straightConnector1">
              <a:avLst/>
            </a:prstGeom>
            <a:noFill/>
            <a:ln w="25400" cap="flat" cmpd="sng" algn="ctr">
              <a:solidFill>
                <a:sysClr val="windowText" lastClr="000000"/>
              </a:solidFill>
              <a:prstDash val="dash"/>
              <a:tailEnd type="arrow"/>
            </a:ln>
            <a:effectLst/>
          </p:spPr>
        </p:cxnSp>
        <p:sp>
          <p:nvSpPr>
            <p:cNvPr id="43" name="Text Box 30">
              <a:extLst>
                <a:ext uri="{FF2B5EF4-FFF2-40B4-BE49-F238E27FC236}">
                  <a16:creationId xmlns:a16="http://schemas.microsoft.com/office/drawing/2014/main" id="{FD092B86-C37E-40A9-A5A7-C4D21C52A2A2}"/>
                </a:ext>
              </a:extLst>
            </p:cNvPr>
            <p:cNvSpPr txBox="1"/>
            <p:nvPr/>
          </p:nvSpPr>
          <p:spPr>
            <a:xfrm>
              <a:off x="1421521" y="5820264"/>
              <a:ext cx="1666813" cy="30099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Office Storage Server</a:t>
              </a:r>
              <a:endParaRPr lang="en-IN" sz="1100" kern="0" dirty="0">
                <a:solidFill>
                  <a:sysClr val="windowText" lastClr="000000"/>
                </a:solidFill>
                <a:latin typeface="Calibri"/>
                <a:ea typeface="Calibri" panose="020F0502020204030204" pitchFamily="34" charset="0"/>
                <a:cs typeface="Times New Roman" panose="02020603050405020304" pitchFamily="18" charset="0"/>
              </a:endParaRPr>
            </a:p>
          </p:txBody>
        </p:sp>
        <p:sp>
          <p:nvSpPr>
            <p:cNvPr id="44" name="Text Box 30">
              <a:extLst>
                <a:ext uri="{FF2B5EF4-FFF2-40B4-BE49-F238E27FC236}">
                  <a16:creationId xmlns:a16="http://schemas.microsoft.com/office/drawing/2014/main" id="{A0B9AE4E-3E64-48CF-AF46-C31B8EA1188B}"/>
                </a:ext>
              </a:extLst>
            </p:cNvPr>
            <p:cNvSpPr txBox="1"/>
            <p:nvPr/>
          </p:nvSpPr>
          <p:spPr>
            <a:xfrm>
              <a:off x="47504" y="1725050"/>
              <a:ext cx="696058" cy="30099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Admin</a:t>
              </a:r>
              <a:endParaRPr lang="en-IN" sz="1100" kern="0">
                <a:solidFill>
                  <a:sysClr val="windowText" lastClr="000000"/>
                </a:solidFill>
                <a:latin typeface="Calibri"/>
                <a:ea typeface="Calibri" panose="020F0502020204030204" pitchFamily="34" charset="0"/>
                <a:cs typeface="Times New Roman" panose="02020603050405020304" pitchFamily="18" charset="0"/>
              </a:endParaRPr>
            </a:p>
          </p:txBody>
        </p:sp>
        <p:sp>
          <p:nvSpPr>
            <p:cNvPr id="45" name="Text Box 30">
              <a:extLst>
                <a:ext uri="{FF2B5EF4-FFF2-40B4-BE49-F238E27FC236}">
                  <a16:creationId xmlns:a16="http://schemas.microsoft.com/office/drawing/2014/main" id="{26306F5C-92A5-41DC-980E-B26F2AF220A9}"/>
                </a:ext>
              </a:extLst>
            </p:cNvPr>
            <p:cNvSpPr txBox="1"/>
            <p:nvPr/>
          </p:nvSpPr>
          <p:spPr>
            <a:xfrm>
              <a:off x="5274175" y="1714785"/>
              <a:ext cx="858230" cy="30035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End User</a:t>
              </a:r>
              <a:endParaRPr lang="en-IN" sz="1100" kern="0">
                <a:solidFill>
                  <a:sysClr val="windowText" lastClr="000000"/>
                </a:solidFill>
                <a:latin typeface="Calibri"/>
                <a:ea typeface="Calibri" panose="020F0502020204030204" pitchFamily="34" charset="0"/>
                <a:cs typeface="Times New Roman" panose="02020603050405020304" pitchFamily="18" charset="0"/>
              </a:endParaRPr>
            </a:p>
          </p:txBody>
        </p:sp>
        <p:sp>
          <p:nvSpPr>
            <p:cNvPr id="46" name="Text Box 30">
              <a:extLst>
                <a:ext uri="{FF2B5EF4-FFF2-40B4-BE49-F238E27FC236}">
                  <a16:creationId xmlns:a16="http://schemas.microsoft.com/office/drawing/2014/main" id="{603130BA-C527-474E-82F6-2CF7EB0471B7}"/>
                </a:ext>
              </a:extLst>
            </p:cNvPr>
            <p:cNvSpPr txBox="1"/>
            <p:nvPr/>
          </p:nvSpPr>
          <p:spPr>
            <a:xfrm>
              <a:off x="970344" y="-453354"/>
              <a:ext cx="1744060" cy="300354"/>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Facial Emotion Data Set</a:t>
              </a:r>
              <a:endParaRPr lang="en-IN" sz="1100" kern="0" dirty="0">
                <a:solidFill>
                  <a:sysClr val="windowText" lastClr="000000"/>
                </a:solidFill>
                <a:latin typeface="Calibri"/>
                <a:ea typeface="Calibri" panose="020F0502020204030204" pitchFamily="34" charset="0"/>
                <a:cs typeface="Times New Roman" panose="02020603050405020304" pitchFamily="18" charset="0"/>
              </a:endParaRPr>
            </a:p>
          </p:txBody>
        </p:sp>
        <p:sp>
          <p:nvSpPr>
            <p:cNvPr id="47" name="Text Box 30">
              <a:extLst>
                <a:ext uri="{FF2B5EF4-FFF2-40B4-BE49-F238E27FC236}">
                  <a16:creationId xmlns:a16="http://schemas.microsoft.com/office/drawing/2014/main" id="{20D4FF94-2BA1-4258-8B76-B3848125A99C}"/>
                </a:ext>
              </a:extLst>
            </p:cNvPr>
            <p:cNvSpPr txBox="1"/>
            <p:nvPr/>
          </p:nvSpPr>
          <p:spPr>
            <a:xfrm>
              <a:off x="3683242" y="434827"/>
              <a:ext cx="1725571" cy="30035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Live Video from webcam</a:t>
              </a:r>
              <a:endParaRPr lang="en-IN" sz="1100" kern="0" dirty="0">
                <a:solidFill>
                  <a:sysClr val="windowText" lastClr="000000"/>
                </a:solidFill>
                <a:latin typeface="Calibri"/>
                <a:ea typeface="Calibri" panose="020F0502020204030204" pitchFamily="34" charset="0"/>
                <a:cs typeface="Times New Roman" panose="02020603050405020304" pitchFamily="18" charset="0"/>
              </a:endParaRPr>
            </a:p>
          </p:txBody>
        </p:sp>
        <p:pic>
          <p:nvPicPr>
            <p:cNvPr id="48" name="Picture 47">
              <a:extLst>
                <a:ext uri="{FF2B5EF4-FFF2-40B4-BE49-F238E27FC236}">
                  <a16:creationId xmlns:a16="http://schemas.microsoft.com/office/drawing/2014/main" id="{D08A591E-FE98-41D8-AB6A-0EA61C3620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0124" y="1743075"/>
              <a:ext cx="1167764" cy="1167764"/>
            </a:xfrm>
            <a:prstGeom prst="rect">
              <a:avLst/>
            </a:prstGeom>
          </p:spPr>
        </p:pic>
        <p:sp>
          <p:nvSpPr>
            <p:cNvPr id="49" name="Text Box 30">
              <a:extLst>
                <a:ext uri="{FF2B5EF4-FFF2-40B4-BE49-F238E27FC236}">
                  <a16:creationId xmlns:a16="http://schemas.microsoft.com/office/drawing/2014/main" id="{51738BBB-A3C1-47FA-BADE-10D5C49895A9}"/>
                </a:ext>
              </a:extLst>
            </p:cNvPr>
            <p:cNvSpPr txBox="1"/>
            <p:nvPr/>
          </p:nvSpPr>
          <p:spPr>
            <a:xfrm>
              <a:off x="600710" y="5323500"/>
              <a:ext cx="1666240" cy="30099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defTabSz="914400">
                <a:lnSpc>
                  <a:spcPct val="115000"/>
                </a:lnSpc>
                <a:spcAft>
                  <a:spcPts val="1000"/>
                </a:spcAft>
                <a:defRPr/>
              </a:pPr>
              <a:r>
                <a:rPr lang="en-US" sz="11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Office Application Layer</a:t>
              </a:r>
              <a:endParaRPr lang="en-IN" sz="1100" kern="0" dirty="0">
                <a:solidFill>
                  <a:sysClr val="windowText" lastClr="000000"/>
                </a:solidFill>
                <a:latin typeface="Calibri"/>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1079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Content Placeholder 48">
            <a:extLst>
              <a:ext uri="{FF2B5EF4-FFF2-40B4-BE49-F238E27FC236}">
                <a16:creationId xmlns:a16="http://schemas.microsoft.com/office/drawing/2014/main" id="{637C20FB-BCC0-5B12-3134-A9FD3EE315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858" t="28706" r="27497" b="5598"/>
          <a:stretch/>
        </p:blipFill>
        <p:spPr>
          <a:xfrm>
            <a:off x="1975103" y="429878"/>
            <a:ext cx="8692897" cy="5998243"/>
          </a:xfrm>
        </p:spPr>
      </p:pic>
    </p:spTree>
    <p:extLst>
      <p:ext uri="{BB962C8B-B14F-4D97-AF65-F5344CB8AC3E}">
        <p14:creationId xmlns:p14="http://schemas.microsoft.com/office/powerpoint/2010/main" val="241602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D90F-1DE1-4CBF-8D81-883B500E2DCC}"/>
              </a:ext>
            </a:extLst>
          </p:cNvPr>
          <p:cNvSpPr>
            <a:spLocks noGrp="1"/>
          </p:cNvSpPr>
          <p:nvPr>
            <p:ph type="title"/>
          </p:nvPr>
        </p:nvSpPr>
        <p:spPr>
          <a:xfrm>
            <a:off x="1431313" y="131978"/>
            <a:ext cx="8596668" cy="638432"/>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E5AAAAF1-B774-40CA-B00D-36FB2DDB5B9B}"/>
              </a:ext>
            </a:extLst>
          </p:cNvPr>
          <p:cNvSpPr>
            <a:spLocks noGrp="1"/>
          </p:cNvSpPr>
          <p:nvPr>
            <p:ph idx="1"/>
          </p:nvPr>
        </p:nvSpPr>
        <p:spPr>
          <a:xfrm>
            <a:off x="1880937" y="1126923"/>
            <a:ext cx="10311063" cy="5411806"/>
          </a:xfrm>
        </p:spPr>
        <p:txBody>
          <a:bodyPr>
            <a:noAutofit/>
          </a:bodyPr>
          <a:lstStyle/>
          <a:p>
            <a:pPr>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Facemask Recognition using convolutional neural network and deep neural network algorithms, is implemented which includes several steps Image Acquisition, Image Pre-processing, Feature Extraction and Disease Classification.</a:t>
            </a:r>
          </a:p>
          <a:p>
            <a:pPr marR="0" lvl="0">
              <a:lnSpc>
                <a:spcPct val="150000"/>
              </a:lnSpc>
              <a:spcBef>
                <a:spcPts val="0"/>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College Dashboard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Dataset Annotation</a:t>
            </a:r>
          </a:p>
          <a:p>
            <a:pPr marR="0" lvl="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Pre-processing</a:t>
            </a:r>
          </a:p>
          <a:p>
            <a:pPr marR="0" lvl="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Face Detection Segmentation</a:t>
            </a: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M-RCNN Face Mask Classifier</a:t>
            </a: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Performance Evaluation of Model</a:t>
            </a:r>
          </a:p>
          <a:p>
            <a:pPr marR="0" lvl="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Face Mask Detector</a:t>
            </a: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Attendance System</a:t>
            </a:r>
          </a:p>
          <a:p>
            <a:pPr marR="0" lvl="1">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Warning System</a:t>
            </a:r>
          </a:p>
          <a:p>
            <a:pPr marR="0" lvl="0">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Door open</a:t>
            </a:r>
          </a:p>
          <a:p>
            <a:pPr lvl="1" indent="-342900"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74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2"/>
          <p:cNvSpPr/>
          <p:nvPr/>
        </p:nvSpPr>
        <p:spPr>
          <a:xfrm>
            <a:off x="1879104" y="1909648"/>
            <a:ext cx="8483580" cy="3670647"/>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defTabSz="568025">
              <a:buFont typeface="Arial" panose="020B0604020202020204" pitchFamily="34" charset="0"/>
              <a:buChar char="•"/>
              <a:defRPr/>
            </a:pPr>
            <a:endParaRPr lang="en-IN" sz="1367" spc="-1" dirty="0">
              <a:solidFill>
                <a:prstClr val="black"/>
              </a:solidFill>
              <a:latin typeface="Arial" panose="020B0604020202020204"/>
            </a:endParaRPr>
          </a:p>
        </p:txBody>
      </p:sp>
      <p:sp>
        <p:nvSpPr>
          <p:cNvPr id="3" name="CustomShape 2"/>
          <p:cNvSpPr/>
          <p:nvPr/>
        </p:nvSpPr>
        <p:spPr>
          <a:xfrm>
            <a:off x="1557019" y="1142057"/>
            <a:ext cx="10410391" cy="3670647"/>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marL="213009" indent="-213009" algn="just">
              <a:lnSpc>
                <a:spcPct val="150000"/>
              </a:lnSpc>
              <a:spcAft>
                <a:spcPts val="497"/>
              </a:spcAft>
              <a:buFont typeface="+mj-lt"/>
              <a:buAutoNum type="arabicPeriod"/>
            </a:pP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College Dashboard</a:t>
            </a:r>
          </a:p>
          <a:p>
            <a:pPr algn="just" defTabSz="568025">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In this module we developed web browser-based interface designed to be used by college admin, Teaching Staff and Student– untrained in data science – to predict and detect face with mask and no mask for attendance System.</a:t>
            </a:r>
          </a:p>
          <a:p>
            <a:pPr algn="just" defTabSz="568025">
              <a:lnSpc>
                <a:spcPct val="150000"/>
              </a:lnSpc>
              <a:spcAft>
                <a:spcPts val="497"/>
              </a:spcAft>
              <a:defRPr/>
            </a:pPr>
            <a:r>
              <a:rPr lang="en-IN"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1.1.Dataset Annotation</a:t>
            </a:r>
          </a:p>
          <a:p>
            <a:pPr algn="just" defTabSz="568025">
              <a:defRPr/>
            </a:pPr>
            <a:r>
              <a:rPr lang="en-US" sz="2400" dirty="0">
                <a:latin typeface="Times New Roman" panose="02020603050405020304" pitchFamily="18" charset="0"/>
                <a:ea typeface="Calibri" panose="020F0502020204030204" pitchFamily="34" charset="0"/>
              </a:rPr>
              <a:t>FMR Data acquisition, as the basic step of recognition process, aims to collect a large amount of data both in size and type by a variety of ways. </a:t>
            </a:r>
          </a:p>
          <a:p>
            <a:pPr algn="just" defTabSz="568025">
              <a:defRPr/>
            </a:pPr>
            <a:endPar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B52219CB-9AB6-41F7-9C4E-C66F78ABC88C}"/>
              </a:ext>
            </a:extLst>
          </p:cNvPr>
          <p:cNvSpPr txBox="1"/>
          <p:nvPr/>
        </p:nvSpPr>
        <p:spPr>
          <a:xfrm flipH="1">
            <a:off x="3891577" y="333748"/>
            <a:ext cx="5879436" cy="646331"/>
          </a:xfrm>
          <a:prstGeom prst="rect">
            <a:avLst/>
          </a:prstGeom>
          <a:noFill/>
        </p:spPr>
        <p:txBody>
          <a:bodyPr wrap="square" rtlCol="0">
            <a:spAutoFit/>
          </a:bodyPr>
          <a:lstStyle/>
          <a:p>
            <a:r>
              <a:rPr lang="en-US" sz="3600" b="1" dirty="0">
                <a:solidFill>
                  <a:srgbClr val="C00000"/>
                </a:solidFill>
                <a:latin typeface="Times New Roman" panose="02020603050405020304" pitchFamily="18" charset="0"/>
                <a:cs typeface="Times New Roman" panose="02020603050405020304" pitchFamily="18" charset="0"/>
              </a:rPr>
              <a:t>MODULES DESCRIPTION</a:t>
            </a:r>
          </a:p>
        </p:txBody>
      </p:sp>
    </p:spTree>
    <p:extLst>
      <p:ext uri="{BB962C8B-B14F-4D97-AF65-F5344CB8AC3E}">
        <p14:creationId xmlns:p14="http://schemas.microsoft.com/office/powerpoint/2010/main" val="340109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2"/>
          <p:cNvSpPr/>
          <p:nvPr/>
        </p:nvSpPr>
        <p:spPr>
          <a:xfrm>
            <a:off x="1879104" y="1909648"/>
            <a:ext cx="8483580" cy="3670647"/>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defTabSz="568025">
              <a:buFont typeface="Arial" panose="020B0604020202020204" pitchFamily="34" charset="0"/>
              <a:buChar char="•"/>
              <a:defRPr/>
            </a:pPr>
            <a:endParaRPr lang="en-IN" sz="1367" spc="-1" dirty="0">
              <a:solidFill>
                <a:prstClr val="black"/>
              </a:solidFill>
              <a:latin typeface="Arial" panose="020B0604020202020204"/>
            </a:endParaRPr>
          </a:p>
        </p:txBody>
      </p:sp>
      <p:sp>
        <p:nvSpPr>
          <p:cNvPr id="3" name="CustomShape 2"/>
          <p:cNvSpPr/>
          <p:nvPr/>
        </p:nvSpPr>
        <p:spPr>
          <a:xfrm>
            <a:off x="1788967" y="152400"/>
            <a:ext cx="10194486" cy="6553200"/>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a:lnSpc>
                <a:spcPct val="150000"/>
              </a:lnSpc>
              <a:spcAft>
                <a:spcPts val="497"/>
              </a:spcAft>
            </a:pPr>
            <a:endParaRPr lang="en-US" sz="2400" dirty="0">
              <a:solidFill>
                <a:srgbClr val="29292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B840584-CE68-4A31-A8D7-898C211B865C}"/>
              </a:ext>
            </a:extLst>
          </p:cNvPr>
          <p:cNvSpPr txBox="1"/>
          <p:nvPr/>
        </p:nvSpPr>
        <p:spPr>
          <a:xfrm>
            <a:off x="1829316" y="152400"/>
            <a:ext cx="10244274" cy="5973430"/>
          </a:xfrm>
          <a:prstGeom prst="rect">
            <a:avLst/>
          </a:prstGeom>
          <a:noFill/>
        </p:spPr>
        <p:txBody>
          <a:bodyPr wrap="square">
            <a:spAutoFit/>
          </a:bodyPr>
          <a:lstStyle/>
          <a:p>
            <a:pPr algn="just">
              <a:lnSpc>
                <a:spcPct val="150000"/>
              </a:lnSpc>
              <a:spcAft>
                <a:spcPts val="497"/>
              </a:spcAft>
            </a:pP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2. Pre-processing</a:t>
            </a:r>
          </a:p>
          <a:p>
            <a:pPr algn="just" defTabSz="568025">
              <a:defRPr/>
            </a:pPr>
            <a:r>
              <a:rPr lang="en-US" sz="2400" dirty="0">
                <a:solidFill>
                  <a:prstClr val="black"/>
                </a:solidFill>
                <a:latin typeface="Times New Roman" panose="02020603050405020304" pitchFamily="18" charset="0"/>
                <a:ea typeface="Calibri" panose="020F0502020204030204" pitchFamily="34" charset="0"/>
              </a:rPr>
              <a:t>Image preprocessing are the steps taken to format images before they are used by model training and inference.</a:t>
            </a:r>
          </a:p>
          <a:p>
            <a:pPr algn="just" defTabSz="568025">
              <a:defRPr/>
            </a:pPr>
            <a:endParaRPr lang="en-US" sz="2400" dirty="0">
              <a:solidFill>
                <a:prstClr val="black"/>
              </a:solidFill>
              <a:latin typeface="Times New Roman" panose="02020603050405020304" pitchFamily="18" charset="0"/>
              <a:ea typeface="Calibri" panose="020F0502020204030204" pitchFamily="34" charset="0"/>
            </a:endParaRPr>
          </a:p>
          <a:p>
            <a:pPr algn="just"/>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292929"/>
                </a:solidFill>
                <a:latin typeface="Times New Roman" panose="02020603050405020304" pitchFamily="18" charset="0"/>
                <a:cs typeface="Times New Roman" panose="02020603050405020304" pitchFamily="18" charset="0"/>
              </a:rPr>
              <a:t>The steps to be taken are :</a:t>
            </a:r>
          </a:p>
          <a:p>
            <a:pPr marL="781035" lvl="2" indent="-213009" algn="just">
              <a:buFont typeface="Arial" panose="020B0604020202020204" pitchFamily="34" charset="0"/>
              <a:buChar char="•"/>
            </a:pPr>
            <a:r>
              <a:rPr lang="en-US" sz="2400" b="1" dirty="0">
                <a:solidFill>
                  <a:srgbClr val="292929"/>
                </a:solidFill>
                <a:latin typeface="Times New Roman" panose="02020603050405020304" pitchFamily="18" charset="0"/>
                <a:cs typeface="Times New Roman" panose="02020603050405020304" pitchFamily="18" charset="0"/>
              </a:rPr>
              <a:t>Read image</a:t>
            </a:r>
          </a:p>
          <a:p>
            <a:pPr marL="781035" lvl="2" indent="-213009" algn="just">
              <a:buFont typeface="Arial" panose="020B0604020202020204" pitchFamily="34" charset="0"/>
              <a:buChar char="•"/>
            </a:pPr>
            <a:r>
              <a:rPr lang="en-US" sz="2400" b="1" dirty="0">
                <a:solidFill>
                  <a:srgbClr val="292929"/>
                </a:solidFill>
                <a:latin typeface="Times New Roman" panose="02020603050405020304" pitchFamily="18" charset="0"/>
                <a:cs typeface="Times New Roman" panose="02020603050405020304" pitchFamily="18" charset="0"/>
              </a:rPr>
              <a:t>RGB to Grey Scale conversion</a:t>
            </a:r>
          </a:p>
          <a:p>
            <a:pPr marL="781035" lvl="2" indent="-213009" algn="just">
              <a:buFont typeface="Arial" panose="020B0604020202020204" pitchFamily="34" charset="0"/>
              <a:buChar char="•"/>
            </a:pPr>
            <a:r>
              <a:rPr lang="en-US" sz="2400" b="1" dirty="0">
                <a:solidFill>
                  <a:srgbClr val="292929"/>
                </a:solidFill>
                <a:latin typeface="Times New Roman" panose="02020603050405020304" pitchFamily="18" charset="0"/>
                <a:cs typeface="Times New Roman" panose="02020603050405020304" pitchFamily="18" charset="0"/>
              </a:rPr>
              <a:t>Resize image</a:t>
            </a:r>
          </a:p>
          <a:p>
            <a:pPr lvl="2" algn="just"/>
            <a:r>
              <a:rPr lang="en-US" sz="2400" dirty="0">
                <a:solidFill>
                  <a:srgbClr val="292929"/>
                </a:solidFill>
                <a:latin typeface="Times New Roman" panose="02020603050405020304" pitchFamily="18" charset="0"/>
                <a:cs typeface="Times New Roman" panose="02020603050405020304" pitchFamily="18" charset="0"/>
              </a:rPr>
              <a:t>Original size (360, 480, 3) — (width, height, no. RGB channels)</a:t>
            </a:r>
          </a:p>
          <a:p>
            <a:pPr lvl="2" algn="just"/>
            <a:r>
              <a:rPr lang="en-US" sz="2400" dirty="0">
                <a:solidFill>
                  <a:srgbClr val="292929"/>
                </a:solidFill>
                <a:latin typeface="Times New Roman" panose="02020603050405020304" pitchFamily="18" charset="0"/>
                <a:cs typeface="Times New Roman" panose="02020603050405020304" pitchFamily="18" charset="0"/>
              </a:rPr>
              <a:t>Resized (220, 220, 3)</a:t>
            </a:r>
          </a:p>
          <a:p>
            <a:pPr marL="781035" lvl="2" indent="-213009" algn="just">
              <a:buFont typeface="Arial" panose="020B0604020202020204" pitchFamily="34" charset="0"/>
              <a:buChar char="•"/>
            </a:pPr>
            <a:r>
              <a:rPr lang="en-US" sz="2400" b="1" dirty="0">
                <a:solidFill>
                  <a:srgbClr val="292929"/>
                </a:solidFill>
                <a:latin typeface="Times New Roman" panose="02020603050405020304" pitchFamily="18" charset="0"/>
                <a:cs typeface="Times New Roman" panose="02020603050405020304" pitchFamily="18" charset="0"/>
              </a:rPr>
              <a:t>Binarization</a:t>
            </a:r>
          </a:p>
          <a:p>
            <a:pPr lvl="2" algn="just"/>
            <a:r>
              <a:rPr lang="en-US" sz="2400" dirty="0">
                <a:solidFill>
                  <a:srgbClr val="292929"/>
                </a:solidFill>
                <a:latin typeface="Times New Roman" panose="02020603050405020304" pitchFamily="18" charset="0"/>
                <a:cs typeface="Times New Roman" panose="02020603050405020304" pitchFamily="18" charset="0"/>
              </a:rPr>
              <a:t>Image binarization is the process of taking a grayscale image and converting it to black-and-white, essentially reducing the information contained within the image from 256 shades of gray to 2: black and white, a binary image.</a:t>
            </a:r>
          </a:p>
        </p:txBody>
      </p:sp>
    </p:spTree>
    <p:extLst>
      <p:ext uri="{BB962C8B-B14F-4D97-AF65-F5344CB8AC3E}">
        <p14:creationId xmlns:p14="http://schemas.microsoft.com/office/powerpoint/2010/main" val="155598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9CE7-8E8B-1F76-0762-CF0844E56A87}"/>
              </a:ext>
            </a:extLst>
          </p:cNvPr>
          <p:cNvSpPr>
            <a:spLocks noGrp="1"/>
          </p:cNvSpPr>
          <p:nvPr>
            <p:ph type="title"/>
          </p:nvPr>
        </p:nvSpPr>
        <p:spPr>
          <a:xfrm>
            <a:off x="3592363" y="-7333"/>
            <a:ext cx="6136827" cy="743712"/>
          </a:xfrm>
        </p:spPr>
        <p:txBody>
          <a:bodyPr>
            <a:normAutofit/>
          </a:bodyPr>
          <a:lstStyle/>
          <a:p>
            <a:r>
              <a:rPr lang="en-US" sz="2800" b="1" dirty="0">
                <a:solidFill>
                  <a:schemeClr val="accent1"/>
                </a:solidFill>
                <a:latin typeface="Times New Roman" panose="02020603050405020304" pitchFamily="18" charset="0"/>
                <a:cs typeface="Times New Roman" panose="02020603050405020304" pitchFamily="18" charset="0"/>
              </a:rPr>
              <a:t>CONTENTS</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6DAC6-0515-BA2E-0DD2-89F42CAD8487}"/>
              </a:ext>
            </a:extLst>
          </p:cNvPr>
          <p:cNvSpPr>
            <a:spLocks noGrp="1"/>
          </p:cNvSpPr>
          <p:nvPr>
            <p:ph idx="1"/>
          </p:nvPr>
        </p:nvSpPr>
        <p:spPr>
          <a:xfrm>
            <a:off x="2308571" y="1237111"/>
            <a:ext cx="8704410" cy="4812791"/>
          </a:xfrm>
        </p:spPr>
        <p:txBody>
          <a:bodyPr>
            <a:noAutofit/>
          </a:bodyPr>
          <a:lstStyle/>
          <a:p>
            <a:r>
              <a:rPr lang="en-US" sz="2000" b="1" dirty="0">
                <a:solidFill>
                  <a:schemeClr val="accent1"/>
                </a:solidFill>
                <a:latin typeface="Times New Roman" panose="02020603050405020304" pitchFamily="18" charset="0"/>
                <a:cs typeface="Times New Roman" panose="02020603050405020304" pitchFamily="18" charset="0"/>
              </a:rPr>
              <a:t>ABSTRACT</a:t>
            </a:r>
          </a:p>
          <a:p>
            <a:r>
              <a:rPr lang="en-US" sz="2000" b="1" dirty="0">
                <a:solidFill>
                  <a:schemeClr val="accent1"/>
                </a:solidFill>
                <a:latin typeface="Times New Roman" panose="02020603050405020304" pitchFamily="18" charset="0"/>
                <a:cs typeface="Times New Roman" panose="02020603050405020304" pitchFamily="18" charset="0"/>
              </a:rPr>
              <a:t>OBJECTIVE</a:t>
            </a:r>
          </a:p>
          <a:p>
            <a:r>
              <a:rPr lang="en-US" sz="2000" b="1" dirty="0">
                <a:solidFill>
                  <a:schemeClr val="accent1"/>
                </a:solidFill>
                <a:latin typeface="Times New Roman" panose="02020603050405020304" pitchFamily="18" charset="0"/>
                <a:cs typeface="Times New Roman" panose="02020603050405020304" pitchFamily="18" charset="0"/>
              </a:rPr>
              <a:t>INTRODUCTION</a:t>
            </a:r>
          </a:p>
          <a:p>
            <a:r>
              <a:rPr lang="en-US" sz="2000" b="1" dirty="0">
                <a:solidFill>
                  <a:schemeClr val="accent1"/>
                </a:solidFill>
                <a:latin typeface="Times New Roman" panose="02020603050405020304" pitchFamily="18" charset="0"/>
                <a:cs typeface="Times New Roman" panose="02020603050405020304" pitchFamily="18" charset="0"/>
              </a:rPr>
              <a:t>LITERATURE REVIEW</a:t>
            </a:r>
          </a:p>
          <a:p>
            <a:r>
              <a:rPr lang="en-US" sz="2000" b="1" dirty="0">
                <a:solidFill>
                  <a:schemeClr val="accent1"/>
                </a:solidFill>
                <a:latin typeface="Times New Roman" panose="02020603050405020304" pitchFamily="18" charset="0"/>
                <a:cs typeface="Times New Roman" panose="02020603050405020304" pitchFamily="18" charset="0"/>
              </a:rPr>
              <a:t>PROBLEM IDENTIFICATION </a:t>
            </a:r>
          </a:p>
          <a:p>
            <a:r>
              <a:rPr lang="en-US" sz="2000" b="1" dirty="0">
                <a:solidFill>
                  <a:schemeClr val="accent1"/>
                </a:solidFill>
                <a:latin typeface="Times New Roman" panose="02020603050405020304" pitchFamily="18" charset="0"/>
                <a:cs typeface="Times New Roman" panose="02020603050405020304" pitchFamily="18" charset="0"/>
              </a:rPr>
              <a:t>EXISTING SYTEM</a:t>
            </a:r>
          </a:p>
          <a:p>
            <a:r>
              <a:rPr lang="en-US" sz="2000" b="1" dirty="0">
                <a:solidFill>
                  <a:schemeClr val="accent1"/>
                </a:solidFill>
                <a:latin typeface="Times New Roman" panose="02020603050405020304" pitchFamily="18" charset="0"/>
                <a:cs typeface="Times New Roman" panose="02020603050405020304" pitchFamily="18" charset="0"/>
              </a:rPr>
              <a:t>PROPOSED SYSTEM</a:t>
            </a:r>
          </a:p>
          <a:p>
            <a:r>
              <a:rPr lang="en-US" sz="2000" b="1" dirty="0">
                <a:solidFill>
                  <a:schemeClr val="accent1"/>
                </a:solidFill>
                <a:latin typeface="Times New Roman" panose="02020603050405020304" pitchFamily="18" charset="0"/>
                <a:cs typeface="Times New Roman" panose="02020603050405020304" pitchFamily="18" charset="0"/>
              </a:rPr>
              <a:t>HARDWARE &amp; SOFTWARE SPECIFICATION</a:t>
            </a:r>
          </a:p>
          <a:p>
            <a:r>
              <a:rPr lang="en-US" sz="2000" b="1" dirty="0">
                <a:solidFill>
                  <a:schemeClr val="accent1"/>
                </a:solidFill>
                <a:latin typeface="Times New Roman" panose="02020603050405020304" pitchFamily="18" charset="0"/>
                <a:cs typeface="Times New Roman" panose="02020603050405020304" pitchFamily="18" charset="0"/>
              </a:rPr>
              <a:t>SYSTEM ARCHITECTURE</a:t>
            </a:r>
          </a:p>
          <a:p>
            <a:r>
              <a:rPr lang="en-US" sz="2000" b="1" dirty="0">
                <a:solidFill>
                  <a:schemeClr val="accent1"/>
                </a:solidFill>
                <a:latin typeface="Times New Roman" panose="02020603050405020304" pitchFamily="18" charset="0"/>
                <a:cs typeface="Times New Roman" panose="02020603050405020304" pitchFamily="18" charset="0"/>
              </a:rPr>
              <a:t>MODULE DESCRIPTION</a:t>
            </a:r>
          </a:p>
          <a:p>
            <a:r>
              <a:rPr lang="en-US" sz="2000" b="1" dirty="0">
                <a:solidFill>
                  <a:schemeClr val="accent1"/>
                </a:solidFill>
                <a:latin typeface="Times New Roman" panose="02020603050405020304" pitchFamily="18" charset="0"/>
                <a:cs typeface="Times New Roman" panose="02020603050405020304" pitchFamily="18" charset="0"/>
              </a:rPr>
              <a:t>METHODOLOGY</a:t>
            </a:r>
          </a:p>
          <a:p>
            <a:r>
              <a:rPr lang="en-US" sz="2000" b="1" dirty="0">
                <a:solidFill>
                  <a:schemeClr val="accent1"/>
                </a:solidFill>
                <a:latin typeface="Times New Roman" panose="02020603050405020304" pitchFamily="18" charset="0"/>
                <a:cs typeface="Times New Roman" panose="02020603050405020304" pitchFamily="18" charset="0"/>
              </a:rPr>
              <a:t>CONCLUSION</a:t>
            </a:r>
          </a:p>
          <a:p>
            <a:r>
              <a:rPr lang="en-US" sz="2000" b="1" dirty="0">
                <a:solidFill>
                  <a:schemeClr val="accent1"/>
                </a:solidFill>
                <a:latin typeface="Times New Roman" panose="02020603050405020304" pitchFamily="18" charset="0"/>
                <a:cs typeface="Times New Roman" panose="02020603050405020304" pitchFamily="18" charset="0"/>
              </a:rPr>
              <a:t>FUTURE ENHANCEMENT</a:t>
            </a:r>
          </a:p>
          <a:p>
            <a:r>
              <a:rPr lang="en-US" sz="2000" b="1" dirty="0">
                <a:solidFill>
                  <a:schemeClr val="accent1"/>
                </a:solidFill>
                <a:latin typeface="Times New Roman" panose="02020603050405020304" pitchFamily="18" charset="0"/>
                <a:cs typeface="Times New Roman" panose="02020603050405020304" pitchFamily="18" charset="0"/>
              </a:rPr>
              <a:t>REFERENCE</a:t>
            </a:r>
            <a:endParaRPr lang="en-IN"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46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3"/>
          <p:cNvSpPr/>
          <p:nvPr/>
        </p:nvSpPr>
        <p:spPr>
          <a:xfrm>
            <a:off x="1912647" y="5699482"/>
            <a:ext cx="1853561" cy="273260"/>
          </a:xfrm>
          <a:prstGeom prst="rect">
            <a:avLst/>
          </a:prstGeom>
          <a:noFill/>
          <a:ln>
            <a:noFill/>
          </a:ln>
        </p:spPr>
        <p:style>
          <a:lnRef idx="0">
            <a:scrgbClr r="0" g="0" b="0"/>
          </a:lnRef>
          <a:fillRef idx="0">
            <a:scrgbClr r="0" g="0" b="0"/>
          </a:fillRef>
          <a:effectRef idx="0">
            <a:scrgbClr r="0" g="0" b="0"/>
          </a:effectRef>
          <a:fontRef idx="minor"/>
        </p:style>
        <p:txBody>
          <a:bodyPr lIns="55904" tIns="27952" rIns="55904" bIns="27952" anchor="ctr">
            <a:noAutofit/>
          </a:bodyPr>
          <a:lstStyle/>
          <a:p>
            <a:pPr defTabSz="568025">
              <a:defRPr/>
            </a:pPr>
            <a:r>
              <a:rPr lang="en-US" altLang="en-IN" sz="870" spc="-1" dirty="0">
                <a:solidFill>
                  <a:srgbClr val="FFFFFF"/>
                </a:solidFill>
                <a:latin typeface="Times New Roman" panose="02020603050405020304"/>
                <a:ea typeface="DejaVu Sans"/>
                <a:sym typeface="+mn-ea"/>
              </a:rPr>
              <a:t>25</a:t>
            </a:r>
            <a:r>
              <a:rPr lang="en-IN" sz="870" spc="-1" dirty="0">
                <a:solidFill>
                  <a:srgbClr val="FFFFFF"/>
                </a:solidFill>
                <a:latin typeface="Times New Roman" panose="02020603050405020304"/>
                <a:ea typeface="DejaVu Sans"/>
                <a:sym typeface="+mn-ea"/>
              </a:rPr>
              <a:t>/10/2021</a:t>
            </a:r>
            <a:endParaRPr lang="en-IN" sz="870" spc="-1" dirty="0">
              <a:solidFill>
                <a:prstClr val="black"/>
              </a:solidFill>
              <a:latin typeface="Arial" panose="020B0604020202020204"/>
            </a:endParaRPr>
          </a:p>
        </p:txBody>
      </p:sp>
      <p:sp>
        <p:nvSpPr>
          <p:cNvPr id="209" name="CustomShape 4"/>
          <p:cNvSpPr/>
          <p:nvPr/>
        </p:nvSpPr>
        <p:spPr>
          <a:xfrm>
            <a:off x="4196447" y="5699482"/>
            <a:ext cx="3616333" cy="273260"/>
          </a:xfrm>
          <a:prstGeom prst="rect">
            <a:avLst/>
          </a:prstGeom>
          <a:noFill/>
          <a:ln>
            <a:noFill/>
          </a:ln>
        </p:spPr>
        <p:style>
          <a:lnRef idx="0">
            <a:scrgbClr r="0" g="0" b="0"/>
          </a:lnRef>
          <a:fillRef idx="0">
            <a:scrgbClr r="0" g="0" b="0"/>
          </a:fillRef>
          <a:effectRef idx="0">
            <a:scrgbClr r="0" g="0" b="0"/>
          </a:effectRef>
          <a:fontRef idx="minor"/>
        </p:style>
        <p:txBody>
          <a:bodyPr lIns="55904" tIns="27952" rIns="55904" bIns="27952" anchor="ctr">
            <a:noAutofit/>
          </a:bodyPr>
          <a:lstStyle/>
          <a:p>
            <a:pPr algn="ctr" defTabSz="568025">
              <a:defRPr/>
            </a:pPr>
            <a:r>
              <a:rPr lang="en-IN" sz="870" cap="all" spc="-1">
                <a:solidFill>
                  <a:srgbClr val="FFFFFF"/>
                </a:solidFill>
                <a:latin typeface="Times New Roman" panose="02020603050405020304"/>
                <a:ea typeface="DejaVu Sans"/>
              </a:rPr>
              <a:t>Batch Id:12                                                                                SRIT</a:t>
            </a:r>
            <a:endParaRPr lang="en-IN" sz="870" spc="-1">
              <a:solidFill>
                <a:prstClr val="black"/>
              </a:solidFill>
              <a:latin typeface="Arial" panose="020B0604020202020204"/>
            </a:endParaRPr>
          </a:p>
        </p:txBody>
      </p:sp>
      <p:sp>
        <p:nvSpPr>
          <p:cNvPr id="210" name="CustomShape 5"/>
          <p:cNvSpPr/>
          <p:nvPr/>
        </p:nvSpPr>
        <p:spPr>
          <a:xfrm>
            <a:off x="8949424" y="5702166"/>
            <a:ext cx="983244" cy="273260"/>
          </a:xfrm>
          <a:prstGeom prst="rect">
            <a:avLst/>
          </a:prstGeom>
          <a:noFill/>
          <a:ln>
            <a:noFill/>
          </a:ln>
        </p:spPr>
        <p:style>
          <a:lnRef idx="0">
            <a:scrgbClr r="0" g="0" b="0"/>
          </a:lnRef>
          <a:fillRef idx="0">
            <a:scrgbClr r="0" g="0" b="0"/>
          </a:fillRef>
          <a:effectRef idx="0">
            <a:scrgbClr r="0" g="0" b="0"/>
          </a:effectRef>
          <a:fontRef idx="minor"/>
        </p:style>
        <p:txBody>
          <a:bodyPr lIns="55904" tIns="27952" rIns="55904" bIns="27952" anchor="ctr">
            <a:noAutofit/>
          </a:bodyPr>
          <a:lstStyle/>
          <a:p>
            <a:pPr defTabSz="568025">
              <a:defRPr/>
            </a:pPr>
            <a:r>
              <a:rPr lang="en-IN" sz="870" spc="-1">
                <a:solidFill>
                  <a:srgbClr val="FFFFFF"/>
                </a:solidFill>
                <a:latin typeface="Times New Roman" panose="02020603050405020304"/>
                <a:ea typeface="DejaVu Sans"/>
              </a:rPr>
              <a:t>6</a:t>
            </a:r>
            <a:endParaRPr lang="en-IN" sz="870" spc="-1">
              <a:solidFill>
                <a:prstClr val="black"/>
              </a:solidFill>
              <a:latin typeface="Arial" panose="020B0604020202020204"/>
            </a:endParaRPr>
          </a:p>
        </p:txBody>
      </p:sp>
      <p:sp>
        <p:nvSpPr>
          <p:cNvPr id="202" name="CustomShape 2"/>
          <p:cNvSpPr/>
          <p:nvPr/>
        </p:nvSpPr>
        <p:spPr>
          <a:xfrm>
            <a:off x="1879104" y="1909648"/>
            <a:ext cx="8483580" cy="3670647"/>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defTabSz="568025">
              <a:buFont typeface="Arial" panose="020B0604020202020204" pitchFamily="34" charset="0"/>
              <a:buChar char="•"/>
              <a:defRPr/>
            </a:pPr>
            <a:endParaRPr lang="en-IN" sz="1367" spc="-1" dirty="0">
              <a:solidFill>
                <a:prstClr val="black"/>
              </a:solidFill>
              <a:latin typeface="Arial" panose="020B0604020202020204"/>
            </a:endParaRPr>
          </a:p>
        </p:txBody>
      </p:sp>
      <p:sp>
        <p:nvSpPr>
          <p:cNvPr id="3" name="CustomShape 2"/>
          <p:cNvSpPr/>
          <p:nvPr/>
        </p:nvSpPr>
        <p:spPr>
          <a:xfrm>
            <a:off x="1636203" y="190366"/>
            <a:ext cx="10379335" cy="6019799"/>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a:lnSpc>
                <a:spcPct val="150000"/>
              </a:lnSpc>
              <a:spcAft>
                <a:spcPts val="497"/>
              </a:spcAft>
            </a:pP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3. Face Detection-Segmentation</a:t>
            </a:r>
          </a:p>
          <a:p>
            <a:pPr marL="213009" indent="-213009"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Therefore, in this module, Region Proposal Network (RPN) generates RoIs by sliding windows on the feature map through anchors with different scales and different aspect ratios.</a:t>
            </a:r>
          </a:p>
          <a:p>
            <a:pPr marL="213009" indent="-213009"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Face detection and segmentation method based on improved RPN.</a:t>
            </a:r>
          </a:p>
          <a:p>
            <a:pPr algn="just" defTabSz="568025">
              <a:lnSpc>
                <a:spcPct val="150000"/>
              </a:lnSpc>
              <a:spcAft>
                <a:spcPts val="497"/>
              </a:spcAft>
              <a:defRPr/>
            </a:pPr>
            <a:r>
              <a:rPr lang="en-US" sz="2800" b="1" dirty="0">
                <a:solidFill>
                  <a:schemeClr val="accent1"/>
                </a:solidFill>
                <a:latin typeface="Times New Roman" panose="02020603050405020304" pitchFamily="18" charset="0"/>
                <a:cs typeface="Times New Roman" panose="02020603050405020304" pitchFamily="18" charset="0"/>
              </a:rPr>
              <a:t>3.1 </a:t>
            </a: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Feature Extraction</a:t>
            </a:r>
          </a:p>
          <a:p>
            <a:pPr marL="213009" indent="-213009" algn="just" defTabSz="568025">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After acquiring the key frames of faces, a deep feature representation of facial features is generated from a 2D-CNN.</a:t>
            </a:r>
          </a:p>
          <a:p>
            <a:pPr marL="213009" indent="-213009" algn="just" defTabSz="568025">
              <a:buFont typeface="Arial" panose="020B0604020202020204" pitchFamily="34" charset="0"/>
              <a:buChar char="•"/>
              <a:defRPr/>
            </a:pPr>
            <a:endParaRPr lang="en-US" sz="2400" dirty="0">
              <a:solidFill>
                <a:srgbClr val="000000"/>
              </a:solidFill>
              <a:latin typeface="Times New Roman" panose="02020603050405020304" pitchFamily="18" charset="0"/>
              <a:cs typeface="Times New Roman" panose="02020603050405020304" pitchFamily="18" charset="0"/>
            </a:endParaRPr>
          </a:p>
          <a:p>
            <a:pPr marL="213009" indent="-213009" algn="just" defTabSz="568025">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This layered architecture allows extracting high-level, medium-level, and low-level features of face expression. </a:t>
            </a:r>
          </a:p>
          <a:p>
            <a:pPr marL="213009" indent="-213009" algn="just" defTabSz="568025">
              <a:buFont typeface="Arial" panose="020B0604020202020204" pitchFamily="34" charset="0"/>
              <a:buChar char="•"/>
              <a:defRPr/>
            </a:pPr>
            <a:endParaRPr lang="en-US" sz="2400" dirty="0">
              <a:solidFill>
                <a:srgbClr val="000000"/>
              </a:solidFill>
              <a:latin typeface="Times New Roman" panose="02020603050405020304" pitchFamily="18" charset="0"/>
              <a:cs typeface="Times New Roman" panose="02020603050405020304" pitchFamily="18" charset="0"/>
            </a:endParaRPr>
          </a:p>
          <a:p>
            <a:pPr marL="213009" indent="-213009" algn="just" defTabSz="568025">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Instead of acquiring features from just the last layer, features are extracted from convolution, pooling, and regularization layers.</a:t>
            </a: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2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2"/>
          <p:cNvSpPr/>
          <p:nvPr/>
        </p:nvSpPr>
        <p:spPr>
          <a:xfrm>
            <a:off x="1449087" y="1318689"/>
            <a:ext cx="10598533" cy="4437294"/>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defTabSz="568025">
              <a:buFont typeface="Arial" panose="020B0604020202020204" pitchFamily="34" charset="0"/>
              <a:buChar char="•"/>
              <a:defRPr/>
            </a:pPr>
            <a:r>
              <a:rPr lang="en-US" sz="2400" spc="-1" dirty="0">
                <a:solidFill>
                  <a:prstClr val="black"/>
                </a:solidFill>
                <a:latin typeface="Times New Roman" panose="02020603050405020304" pitchFamily="18" charset="0"/>
                <a:cs typeface="Times New Roman" panose="02020603050405020304" pitchFamily="18" charset="0"/>
              </a:rPr>
              <a:t>Mask R-CNN adds a mask branch for predicting segmentation masks on each Region of Interest (</a:t>
            </a:r>
            <a:r>
              <a:rPr lang="en-US" sz="2400" spc="-1" dirty="0" err="1">
                <a:solidFill>
                  <a:prstClr val="black"/>
                </a:solidFill>
                <a:latin typeface="Times New Roman" panose="02020603050405020304" pitchFamily="18" charset="0"/>
                <a:cs typeface="Times New Roman" panose="02020603050405020304" pitchFamily="18" charset="0"/>
              </a:rPr>
              <a:t>RoI</a:t>
            </a:r>
            <a:r>
              <a:rPr lang="en-US" sz="2400" spc="-1" dirty="0">
                <a:solidFill>
                  <a:prstClr val="black"/>
                </a:solidFill>
                <a:latin typeface="Times New Roman" panose="02020603050405020304" pitchFamily="18" charset="0"/>
                <a:cs typeface="Times New Roman" panose="02020603050405020304" pitchFamily="18" charset="0"/>
              </a:rPr>
              <a:t>), which can fulfil both detection and segmentation tasks. </a:t>
            </a:r>
          </a:p>
          <a:p>
            <a:pPr algn="just" defTabSz="568025">
              <a:buFont typeface="Arial" panose="020B0604020202020204" pitchFamily="34" charset="0"/>
              <a:buChar char="•"/>
              <a:defRPr/>
            </a:pPr>
            <a:endParaRPr lang="en-US" sz="2400" spc="-1" dirty="0">
              <a:solidFill>
                <a:prstClr val="black"/>
              </a:solidFill>
              <a:latin typeface="Times New Roman" panose="02020603050405020304" pitchFamily="18" charset="0"/>
              <a:cs typeface="Times New Roman" panose="02020603050405020304" pitchFamily="18" charset="0"/>
            </a:endParaRPr>
          </a:p>
          <a:p>
            <a:pPr algn="just" defTabSz="568025">
              <a:buFont typeface="Arial" panose="020B0604020202020204" pitchFamily="34" charset="0"/>
              <a:buChar char="•"/>
              <a:defRPr/>
            </a:pPr>
            <a:r>
              <a:rPr lang="en-US" sz="2400" spc="-1" dirty="0">
                <a:solidFill>
                  <a:prstClr val="black"/>
                </a:solidFill>
                <a:latin typeface="Times New Roman" panose="02020603050405020304" pitchFamily="18" charset="0"/>
                <a:cs typeface="Times New Roman" panose="02020603050405020304" pitchFamily="18" charset="0"/>
              </a:rPr>
              <a:t>After the face mask detector has been trained, we charge the mask detector, perform face recognition, and then decide whether each face is equipped with or without a mask. </a:t>
            </a:r>
          </a:p>
          <a:p>
            <a:pPr algn="just" defTabSz="568025">
              <a:lnSpc>
                <a:spcPct val="150000"/>
              </a:lnSpc>
              <a:spcAft>
                <a:spcPts val="497"/>
              </a:spcAft>
              <a:defRPr/>
            </a:pPr>
            <a:endParaRPr lang="en-US" sz="2400" spc="-1" dirty="0">
              <a:solidFill>
                <a:prstClr val="black"/>
              </a:solidFill>
              <a:latin typeface="Times New Roman" panose="02020603050405020304" pitchFamily="18" charset="0"/>
              <a:cs typeface="Times New Roman" panose="02020603050405020304" pitchFamily="18" charset="0"/>
            </a:endParaRPr>
          </a:p>
          <a:p>
            <a:pPr algn="just" defTabSz="568025">
              <a:buFont typeface="Arial" panose="020B0604020202020204" pitchFamily="34" charset="0"/>
              <a:buChar char="•"/>
              <a:defRPr/>
            </a:pPr>
            <a:endParaRPr lang="en-US" sz="2400" spc="-1" dirty="0">
              <a:solidFill>
                <a:prstClr val="black"/>
              </a:solidFill>
              <a:latin typeface="Times New Roman" panose="02020603050405020304" pitchFamily="18" charset="0"/>
              <a:cs typeface="Times New Roman" panose="02020603050405020304" pitchFamily="18" charset="0"/>
            </a:endParaRPr>
          </a:p>
          <a:p>
            <a:pPr algn="just" defTabSz="568025">
              <a:buFont typeface="Arial" panose="020B0604020202020204" pitchFamily="34" charset="0"/>
              <a:buChar char="•"/>
              <a:defRPr/>
            </a:pPr>
            <a:endParaRPr lang="en-US" sz="2400" spc="-1" dirty="0">
              <a:solidFill>
                <a:prstClr val="black"/>
              </a:solidFill>
              <a:latin typeface="Times New Roman" panose="02020603050405020304" pitchFamily="18" charset="0"/>
              <a:cs typeface="Times New Roman" panose="02020603050405020304" pitchFamily="18" charset="0"/>
            </a:endParaRPr>
          </a:p>
        </p:txBody>
      </p:sp>
      <p:sp>
        <p:nvSpPr>
          <p:cNvPr id="3" name="CustomShape 2"/>
          <p:cNvSpPr/>
          <p:nvPr/>
        </p:nvSpPr>
        <p:spPr>
          <a:xfrm>
            <a:off x="1569115" y="328089"/>
            <a:ext cx="8483580" cy="990600"/>
          </a:xfrm>
          <a:prstGeom prst="rect">
            <a:avLst/>
          </a:prstGeom>
          <a:noFill/>
          <a:ln>
            <a:noFill/>
          </a:ln>
        </p:spPr>
        <p:style>
          <a:lnRef idx="0">
            <a:scrgbClr r="0" g="0" b="0"/>
          </a:lnRef>
          <a:fillRef idx="0">
            <a:scrgbClr r="0" g="0" b="0"/>
          </a:fillRef>
          <a:effectRef idx="0">
            <a:scrgbClr r="0" g="0" b="0"/>
          </a:effectRef>
          <a:fontRef idx="minor"/>
        </p:style>
        <p:txBody>
          <a:bodyPr lIns="0" tIns="27952" rIns="0" bIns="27952">
            <a:noAutofit/>
          </a:bodyPr>
          <a:lstStyle/>
          <a:p>
            <a:pPr algn="just" defTabSz="568025">
              <a:lnSpc>
                <a:spcPct val="150000"/>
              </a:lnSpc>
              <a:spcAft>
                <a:spcPts val="497"/>
              </a:spcAft>
              <a:defRPr/>
            </a:pP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3.2. M-RCNN Face Mask Classifier</a:t>
            </a:r>
          </a:p>
          <a:p>
            <a:pPr algn="just" defTabSz="568025">
              <a:lnSpc>
                <a:spcPct val="150000"/>
              </a:lnSpc>
              <a:spcAft>
                <a:spcPts val="497"/>
              </a:spcAft>
              <a:defRPr/>
            </a:pPr>
            <a:endParaRPr lang="en-US" sz="1242"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70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a:extLst>
              <a:ext uri="{FF2B5EF4-FFF2-40B4-BE49-F238E27FC236}">
                <a16:creationId xmlns:a16="http://schemas.microsoft.com/office/drawing/2014/main" id="{790D67B3-499A-426F-8EA0-DE521AB573AF}"/>
              </a:ext>
            </a:extLst>
          </p:cNvPr>
          <p:cNvSpPr txBox="1">
            <a:spLocks noChangeArrowheads="1"/>
          </p:cNvSpPr>
          <p:nvPr/>
        </p:nvSpPr>
        <p:spPr bwMode="auto">
          <a:xfrm>
            <a:off x="1588168" y="117693"/>
            <a:ext cx="10603832"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lnSpc>
                <a:spcPct val="150000"/>
              </a:lnSpc>
            </a:pPr>
            <a:r>
              <a:rPr lang="en-IN" altLang="en-US" sz="2000" b="1" dirty="0">
                <a:solidFill>
                  <a:schemeClr val="accent1"/>
                </a:solidFill>
                <a:latin typeface="Times New Roman" panose="02020603050405020304" pitchFamily="18" charset="0"/>
                <a:cs typeface="Times New Roman" panose="02020603050405020304" pitchFamily="18" charset="0"/>
              </a:rPr>
              <a:t>3.3 PERFORMANCE EVALUATION OF MODEL</a:t>
            </a:r>
            <a:endParaRPr lang="en-IN" altLang="en-US" b="1" dirty="0">
              <a:solidFill>
                <a:schemeClr val="accent1"/>
              </a:solidFill>
              <a:latin typeface="Times New Roman" panose="02020603050405020304" pitchFamily="18" charset="0"/>
              <a:cs typeface="Times New Roman" panose="02020603050405020304" pitchFamily="18" charset="0"/>
            </a:endParaRPr>
          </a:p>
          <a:p>
            <a:pPr algn="just">
              <a:lnSpc>
                <a:spcPct val="150000"/>
              </a:lnSpc>
            </a:pPr>
            <a:r>
              <a:rPr lang="en-IN" altLang="en-US" b="1" dirty="0">
                <a:solidFill>
                  <a:schemeClr val="accent1"/>
                </a:solidFill>
                <a:latin typeface="Times New Roman" panose="02020603050405020304" pitchFamily="18" charset="0"/>
                <a:cs typeface="Times New Roman" panose="02020603050405020304" pitchFamily="18" charset="0"/>
              </a:rPr>
              <a:t>Confusion Matrix</a:t>
            </a:r>
          </a:p>
          <a:p>
            <a:pPr algn="just">
              <a:lnSpc>
                <a:spcPct val="150000"/>
              </a:lnSpc>
            </a:pPr>
            <a:r>
              <a:rPr lang="en-IN" altLang="en-US" sz="2000" dirty="0">
                <a:solidFill>
                  <a:srgbClr val="252525"/>
                </a:solidFill>
                <a:latin typeface="Times New Roman" panose="02020603050405020304" pitchFamily="18" charset="0"/>
                <a:cs typeface="Times New Roman" panose="02020603050405020304" pitchFamily="18" charset="0"/>
              </a:rPr>
              <a:t>	The confusion matrix is an important matrix to create to find the precision, F1 score, specificity, sensitivity, and accuracy. A confusion matrix is used to find the False Negative, False positive, True Negative, and True positive values of the prediction of the trained model. To explain how effectively a categorization system performs, a confusion matrix is utilized. A confusion matrix displays and summarises the effectiveness of a classification method. </a:t>
            </a:r>
            <a:r>
              <a:rPr lang="en-IN" altLang="en-US" sz="2000" b="1" dirty="0">
                <a:solidFill>
                  <a:srgbClr val="252525"/>
                </a:solidFill>
                <a:latin typeface="Times New Roman" panose="02020603050405020304" pitchFamily="18" charset="0"/>
                <a:cs typeface="Times New Roman" panose="02020603050405020304" pitchFamily="18" charset="0"/>
              </a:rPr>
              <a:t>True positive: </a:t>
            </a:r>
            <a:r>
              <a:rPr lang="en-IN" altLang="en-US" sz="2000" dirty="0">
                <a:solidFill>
                  <a:srgbClr val="252525"/>
                </a:solidFill>
                <a:latin typeface="Times New Roman" panose="02020603050405020304" pitchFamily="18" charset="0"/>
                <a:cs typeface="Times New Roman" panose="02020603050405020304" pitchFamily="18" charset="0"/>
              </a:rPr>
              <a:t>The cases where we predicted as COVID-19 and even actually it is the positive case. True positive prediction is 389.</a:t>
            </a:r>
          </a:p>
          <a:p>
            <a:pPr algn="just">
              <a:lnSpc>
                <a:spcPct val="150000"/>
              </a:lnSpc>
            </a:pPr>
            <a:endParaRPr lang="en-IN" altLang="en-US" sz="2000" dirty="0">
              <a:latin typeface="Times New Roman" panose="02020603050405020304" pitchFamily="18" charset="0"/>
              <a:cs typeface="Times New Roman" panose="02020603050405020304" pitchFamily="18" charset="0"/>
            </a:endParaRPr>
          </a:p>
          <a:p>
            <a:pPr algn="just">
              <a:lnSpc>
                <a:spcPct val="150000"/>
              </a:lnSpc>
            </a:pPr>
            <a:r>
              <a:rPr lang="en-IN" altLang="en-US" sz="2000" b="1" dirty="0">
                <a:solidFill>
                  <a:srgbClr val="252525"/>
                </a:solidFill>
                <a:latin typeface="Times New Roman" panose="02020603050405020304" pitchFamily="18" charset="0"/>
                <a:cs typeface="Times New Roman" panose="02020603050405020304" pitchFamily="18" charset="0"/>
              </a:rPr>
              <a:t>True negative: </a:t>
            </a:r>
            <a:r>
              <a:rPr lang="en-IN" altLang="en-US" sz="2000" dirty="0">
                <a:solidFill>
                  <a:srgbClr val="252525"/>
                </a:solidFill>
                <a:latin typeface="Times New Roman" panose="02020603050405020304" pitchFamily="18" charset="0"/>
                <a:cs typeface="Times New Roman" panose="02020603050405020304" pitchFamily="18" charset="0"/>
              </a:rPr>
              <a:t>The cases where we predict as Non-COVID-19 and even actually it is a negative case. True negative prediction is 364.</a:t>
            </a:r>
          </a:p>
          <a:p>
            <a:pPr algn="just">
              <a:lnSpc>
                <a:spcPct val="150000"/>
              </a:lnSpc>
            </a:pPr>
            <a:r>
              <a:rPr lang="en-IN" altLang="en-US" sz="2000" b="1" dirty="0">
                <a:solidFill>
                  <a:srgbClr val="252525"/>
                </a:solidFill>
                <a:latin typeface="Times New Roman" panose="02020603050405020304" pitchFamily="18" charset="0"/>
                <a:cs typeface="Times New Roman" panose="02020603050405020304" pitchFamily="18" charset="0"/>
              </a:rPr>
              <a:t>False positive: </a:t>
            </a:r>
            <a:r>
              <a:rPr lang="en-IN" altLang="en-US" sz="2000" dirty="0">
                <a:solidFill>
                  <a:srgbClr val="252525"/>
                </a:solidFill>
                <a:latin typeface="Times New Roman" panose="02020603050405020304" pitchFamily="18" charset="0"/>
                <a:cs typeface="Times New Roman" panose="02020603050405020304" pitchFamily="18" charset="0"/>
              </a:rPr>
              <a:t>The cases where we predict COVID-19, but it is a negative case. The false positive prediction is 36.</a:t>
            </a:r>
            <a:endParaRPr lang="en-IN" altLang="en-US" sz="2000" dirty="0">
              <a:latin typeface="Times New Roman" panose="02020603050405020304" pitchFamily="18" charset="0"/>
              <a:cs typeface="Times New Roman" panose="02020603050405020304" pitchFamily="18" charset="0"/>
            </a:endParaRPr>
          </a:p>
          <a:p>
            <a:pPr algn="just">
              <a:lnSpc>
                <a:spcPct val="150000"/>
              </a:lnSpc>
            </a:pPr>
            <a:endParaRPr lang="en-IN" altLang="en-US" dirty="0">
              <a:latin typeface="Times New Roman" panose="02020603050405020304" pitchFamily="18" charset="0"/>
              <a:cs typeface="Times New Roman" panose="02020603050405020304" pitchFamily="18" charset="0"/>
            </a:endParaRPr>
          </a:p>
          <a:p>
            <a:endParaRPr lang="en-I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F0708533-4062-4A9F-ACB4-BBBE9A8D5166}"/>
              </a:ext>
            </a:extLst>
          </p:cNvPr>
          <p:cNvSpPr txBox="1">
            <a:spLocks noChangeArrowheads="1"/>
          </p:cNvSpPr>
          <p:nvPr/>
        </p:nvSpPr>
        <p:spPr bwMode="auto">
          <a:xfrm>
            <a:off x="1604211" y="433137"/>
            <a:ext cx="10475494"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lnSpc>
                <a:spcPct val="150000"/>
              </a:lnSpc>
            </a:pPr>
            <a:r>
              <a:rPr lang="en-IN" altLang="en-US" sz="2000" b="1" dirty="0">
                <a:solidFill>
                  <a:srgbClr val="252525"/>
                </a:solidFill>
                <a:latin typeface="Times New Roman" panose="02020603050405020304" pitchFamily="18" charset="0"/>
                <a:cs typeface="Times New Roman" panose="02020603050405020304" pitchFamily="18" charset="0"/>
              </a:rPr>
              <a:t>False negative: </a:t>
            </a:r>
            <a:r>
              <a:rPr lang="en-IN" altLang="en-US" sz="2000" dirty="0">
                <a:solidFill>
                  <a:srgbClr val="252525"/>
                </a:solidFill>
                <a:latin typeface="Times New Roman" panose="02020603050405020304" pitchFamily="18" charset="0"/>
                <a:cs typeface="Times New Roman" panose="02020603050405020304" pitchFamily="18" charset="0"/>
              </a:rPr>
              <a:t>The case where we predict Non-COVID-19, but it is a positive case. The false negative prediction is 11.</a:t>
            </a:r>
          </a:p>
          <a:p>
            <a:pPr algn="just"/>
            <a:r>
              <a:rPr lang="en-IN" altLang="en-US" sz="2000" b="1" dirty="0">
                <a:solidFill>
                  <a:schemeClr val="accent1"/>
                </a:solidFill>
                <a:latin typeface="Times New Roman" panose="02020603050405020304" pitchFamily="18" charset="0"/>
                <a:cs typeface="Times New Roman" panose="02020603050405020304" pitchFamily="18" charset="0"/>
              </a:rPr>
              <a:t>Accuracy</a:t>
            </a:r>
          </a:p>
          <a:p>
            <a:pPr algn="just"/>
            <a:r>
              <a:rPr lang="en-IN" altLang="en-US" sz="2000" dirty="0">
                <a:latin typeface="Times New Roman" panose="02020603050405020304" pitchFamily="18" charset="0"/>
                <a:cs typeface="Times New Roman" panose="02020603050405020304" pitchFamily="18" charset="0"/>
              </a:rPr>
              <a:t>	The statistics known as accuracy are used to evaluate the effectiveness of classification and regression algorithms. The accuracy value for the proposed model is 94 percent.</a:t>
            </a:r>
          </a:p>
          <a:p>
            <a:pPr algn="just"/>
            <a:r>
              <a:rPr lang="en-IN" altLang="en-US" sz="2000" dirty="0">
                <a:latin typeface="Times New Roman" panose="02020603050405020304" pitchFamily="18" charset="0"/>
                <a:cs typeface="Times New Roman" panose="02020603050405020304" pitchFamily="18" charset="0"/>
              </a:rPr>
              <a:t> </a:t>
            </a:r>
          </a:p>
          <a:p>
            <a:pPr algn="just">
              <a:lnSpc>
                <a:spcPct val="150000"/>
              </a:lnSpc>
            </a:pPr>
            <a:r>
              <a:rPr lang="en-IN" altLang="en-US" sz="2000" dirty="0">
                <a:latin typeface="Times New Roman" panose="02020603050405020304" pitchFamily="18" charset="0"/>
                <a:cs typeface="Times New Roman" panose="02020603050405020304" pitchFamily="18" charset="0"/>
              </a:rPr>
              <a:t>Accuracy = (TP + TN) / (TP + TN + FP +FN)</a:t>
            </a:r>
          </a:p>
          <a:p>
            <a:pPr algn="just">
              <a:lnSpc>
                <a:spcPct val="150000"/>
              </a:lnSpc>
            </a:pPr>
            <a:r>
              <a:rPr lang="en-IN" altLang="en-US" sz="2000" dirty="0">
                <a:latin typeface="Times New Roman" panose="02020603050405020304" pitchFamily="18" charset="0"/>
                <a:cs typeface="Times New Roman" panose="02020603050405020304" pitchFamily="18" charset="0"/>
              </a:rPr>
              <a:t>                = (389 + 364) / (389 + 364 + 36 + 11)</a:t>
            </a:r>
          </a:p>
          <a:p>
            <a:pPr algn="just">
              <a:lnSpc>
                <a:spcPct val="150000"/>
              </a:lnSpc>
            </a:pPr>
            <a:r>
              <a:rPr lang="en-IN" altLang="en-US" sz="2000" dirty="0">
                <a:latin typeface="Times New Roman" panose="02020603050405020304" pitchFamily="18" charset="0"/>
                <a:cs typeface="Times New Roman" panose="02020603050405020304" pitchFamily="18" charset="0"/>
              </a:rPr>
              <a:t>               = 0.94125</a:t>
            </a:r>
          </a:p>
          <a:p>
            <a:pPr algn="just"/>
            <a:r>
              <a:rPr lang="en-IN" altLang="en-US" sz="2000" b="1" dirty="0">
                <a:solidFill>
                  <a:schemeClr val="accent1"/>
                </a:solidFill>
                <a:latin typeface="Times New Roman" panose="02020603050405020304" pitchFamily="18" charset="0"/>
                <a:cs typeface="Times New Roman" panose="02020603050405020304" pitchFamily="18" charset="0"/>
              </a:rPr>
              <a:t>Precision</a:t>
            </a:r>
          </a:p>
          <a:p>
            <a:pPr algn="just"/>
            <a:r>
              <a:rPr lang="en-IN" altLang="en-US" sz="2000" dirty="0">
                <a:latin typeface="Times New Roman" panose="02020603050405020304" pitchFamily="18" charset="0"/>
                <a:cs typeface="Times New Roman" panose="02020603050405020304" pitchFamily="18" charset="0"/>
              </a:rPr>
              <a:t>	Precision is a measure of how well the suggested model classified the positive photos. The number of true positives divided by the number of true positive predictions is an indicator of the model's success and is explained by the number of positive predictions produced. The precision value of the proposed model is 91 percent.</a:t>
            </a:r>
          </a:p>
          <a:p>
            <a:pPr algn="just"/>
            <a:r>
              <a:rPr lang="en-IN" alt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a:extLst>
              <a:ext uri="{FF2B5EF4-FFF2-40B4-BE49-F238E27FC236}">
                <a16:creationId xmlns:a16="http://schemas.microsoft.com/office/drawing/2014/main" id="{E86CD7F6-A8A5-4E44-97F6-A063C3EE2250}"/>
              </a:ext>
            </a:extLst>
          </p:cNvPr>
          <p:cNvSpPr txBox="1">
            <a:spLocks noChangeArrowheads="1"/>
          </p:cNvSpPr>
          <p:nvPr/>
        </p:nvSpPr>
        <p:spPr bwMode="auto">
          <a:xfrm>
            <a:off x="1636295" y="368969"/>
            <a:ext cx="10234863" cy="623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lnSpc>
                <a:spcPct val="150000"/>
              </a:lnSpc>
            </a:pPr>
            <a:r>
              <a:rPr lang="en-IN" altLang="en-US" sz="2000" dirty="0">
                <a:latin typeface="Times New Roman" panose="02020603050405020304" pitchFamily="18" charset="0"/>
                <a:cs typeface="Times New Roman" panose="02020603050405020304" pitchFamily="18" charset="0"/>
              </a:rPr>
              <a:t>Precision = TP / (TP + FP)</a:t>
            </a:r>
          </a:p>
          <a:p>
            <a:pPr algn="just">
              <a:lnSpc>
                <a:spcPct val="150000"/>
              </a:lnSpc>
            </a:pPr>
            <a:r>
              <a:rPr lang="en-IN" altLang="en-US" sz="2000" dirty="0">
                <a:latin typeface="Times New Roman" panose="02020603050405020304" pitchFamily="18" charset="0"/>
                <a:cs typeface="Times New Roman" panose="02020603050405020304" pitchFamily="18" charset="0"/>
              </a:rPr>
              <a:t>                = 389 / (389 + 36)</a:t>
            </a:r>
          </a:p>
          <a:p>
            <a:pPr algn="just">
              <a:lnSpc>
                <a:spcPct val="150000"/>
              </a:lnSpc>
            </a:pPr>
            <a:r>
              <a:rPr lang="en-IN" altLang="en-US" sz="2000" dirty="0">
                <a:latin typeface="Times New Roman" panose="02020603050405020304" pitchFamily="18" charset="0"/>
                <a:cs typeface="Times New Roman" panose="02020603050405020304" pitchFamily="18" charset="0"/>
              </a:rPr>
              <a:t>                = 0.915</a:t>
            </a:r>
          </a:p>
          <a:p>
            <a:pPr algn="just"/>
            <a:r>
              <a:rPr lang="en-IN" altLang="en-US" sz="2000" b="1" dirty="0">
                <a:solidFill>
                  <a:schemeClr val="accent1"/>
                </a:solidFill>
                <a:latin typeface="Times New Roman" panose="02020603050405020304" pitchFamily="18" charset="0"/>
                <a:cs typeface="Times New Roman" panose="02020603050405020304" pitchFamily="18" charset="0"/>
              </a:rPr>
              <a:t>Recall</a:t>
            </a:r>
          </a:p>
          <a:p>
            <a:pPr algn="just"/>
            <a:r>
              <a:rPr lang="en-IN" altLang="en-US" sz="2000" dirty="0">
                <a:latin typeface="Times New Roman" panose="02020603050405020304" pitchFamily="18" charset="0"/>
                <a:cs typeface="Times New Roman" panose="02020603050405020304" pitchFamily="18" charset="0"/>
              </a:rPr>
              <a:t>Recall refers to positive findings that are correctly classified as positive. What it is referred to as is a real positive rate. The Recall value of the proposed model is 97 percent.</a:t>
            </a:r>
          </a:p>
          <a:p>
            <a:pPr algn="just"/>
            <a:r>
              <a:rPr lang="en-IN" altLang="en-US" sz="2000" dirty="0">
                <a:latin typeface="Times New Roman" panose="02020603050405020304" pitchFamily="18" charset="0"/>
                <a:cs typeface="Times New Roman" panose="02020603050405020304" pitchFamily="18" charset="0"/>
              </a:rPr>
              <a:t> </a:t>
            </a:r>
          </a:p>
          <a:p>
            <a:pPr algn="just">
              <a:lnSpc>
                <a:spcPct val="150000"/>
              </a:lnSpc>
            </a:pPr>
            <a:r>
              <a:rPr lang="en-IN" altLang="en-US" sz="2000" dirty="0">
                <a:latin typeface="Times New Roman" panose="02020603050405020304" pitchFamily="18" charset="0"/>
                <a:cs typeface="Times New Roman" panose="02020603050405020304" pitchFamily="18" charset="0"/>
              </a:rPr>
              <a:t>Recall = TP / (TP + FN)</a:t>
            </a:r>
          </a:p>
          <a:p>
            <a:pPr algn="just">
              <a:lnSpc>
                <a:spcPct val="150000"/>
              </a:lnSpc>
            </a:pPr>
            <a:r>
              <a:rPr lang="en-IN" altLang="en-US" sz="2000" dirty="0">
                <a:latin typeface="Times New Roman" panose="02020603050405020304" pitchFamily="18" charset="0"/>
                <a:cs typeface="Times New Roman" panose="02020603050405020304" pitchFamily="18" charset="0"/>
              </a:rPr>
              <a:t>           = 389 / (389 + 11)</a:t>
            </a:r>
          </a:p>
          <a:p>
            <a:pPr algn="just">
              <a:lnSpc>
                <a:spcPct val="150000"/>
              </a:lnSpc>
            </a:pPr>
            <a:r>
              <a:rPr lang="en-IN" altLang="en-US" sz="2000" dirty="0">
                <a:latin typeface="Times New Roman" panose="02020603050405020304" pitchFamily="18" charset="0"/>
                <a:cs typeface="Times New Roman" panose="02020603050405020304" pitchFamily="18" charset="0"/>
              </a:rPr>
              <a:t>           = 0.97</a:t>
            </a:r>
          </a:p>
          <a:p>
            <a:pPr algn="just"/>
            <a:r>
              <a:rPr lang="en-IN" altLang="en-US" sz="2000" b="1" dirty="0">
                <a:solidFill>
                  <a:schemeClr val="accent1"/>
                </a:solidFill>
                <a:latin typeface="Times New Roman" panose="02020603050405020304" pitchFamily="18" charset="0"/>
                <a:cs typeface="Times New Roman" panose="02020603050405020304" pitchFamily="18" charset="0"/>
              </a:rPr>
              <a:t>Specificity</a:t>
            </a:r>
          </a:p>
          <a:p>
            <a:pPr algn="just">
              <a:lnSpc>
                <a:spcPct val="107000"/>
              </a:lnSpc>
              <a:spcAft>
                <a:spcPts val="800"/>
              </a:spcAft>
            </a:pPr>
            <a:r>
              <a:rPr lang="en-IN" altLang="en-US" sz="2000" dirty="0">
                <a:solidFill>
                  <a:srgbClr val="252525"/>
                </a:solidFill>
                <a:latin typeface="Times New Roman" panose="02020603050405020304" pitchFamily="18" charset="0"/>
                <a:ea typeface="Times New Roman" panose="02020603050405020304" pitchFamily="18" charset="0"/>
                <a:cs typeface="Mangal" panose="02040503050203030202" pitchFamily="18" charset="0"/>
              </a:rPr>
              <a:t>It looks that how effectively the model predicts negative outcomes. Similar to sensitivity, but from the perspective of undesirable outcomes, is specificity. The specificity value of the proposed model is 91 percent</a:t>
            </a:r>
            <a:endParaRPr lang="en-IN" altLang="en-US" sz="20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altLang="en-US" sz="2000" dirty="0">
                <a:solidFill>
                  <a:srgbClr val="252525"/>
                </a:solidFill>
                <a:latin typeface="Times New Roman" panose="02020603050405020304" pitchFamily="18" charset="0"/>
                <a:ea typeface="Times New Roman" panose="02020603050405020304" pitchFamily="18" charset="0"/>
                <a:cs typeface="Mangal" panose="02040503050203030202" pitchFamily="18" charset="0"/>
              </a:rPr>
              <a:t> </a:t>
            </a:r>
            <a:endParaRPr lang="en-IN" altLang="en-US" sz="2000" dirty="0">
              <a:latin typeface="Calibri" panose="020F0502020204030204" pitchFamily="34" charset="0"/>
              <a:ea typeface="Calibri" panose="020F0502020204030204" pitchFamily="34" charset="0"/>
              <a:cs typeface="Mangal" panose="02040503050203030202" pitchFamily="18" charset="0"/>
            </a:endParaRPr>
          </a:p>
          <a:p>
            <a:endParaRPr lang="en-I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a:extLst>
              <a:ext uri="{FF2B5EF4-FFF2-40B4-BE49-F238E27FC236}">
                <a16:creationId xmlns:a16="http://schemas.microsoft.com/office/drawing/2014/main" id="{5741122B-C379-40D4-918C-FBC34C2609A3}"/>
              </a:ext>
            </a:extLst>
          </p:cNvPr>
          <p:cNvSpPr txBox="1">
            <a:spLocks noChangeArrowheads="1"/>
          </p:cNvSpPr>
          <p:nvPr/>
        </p:nvSpPr>
        <p:spPr bwMode="auto">
          <a:xfrm>
            <a:off x="1828799" y="762001"/>
            <a:ext cx="10170695" cy="548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lnSpc>
                <a:spcPct val="150000"/>
              </a:lnSpc>
              <a:spcAft>
                <a:spcPts val="800"/>
              </a:spcAft>
            </a:pPr>
            <a:r>
              <a:rPr lang="en-IN" alt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Specificity = TN / (TN + FP)</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alt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 364 / (364 + 36)</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solidFill>
                  <a:srgbClr val="252525"/>
                </a:solidFill>
                <a:latin typeface="Times New Roman" panose="02020603050405020304" pitchFamily="18" charset="0"/>
                <a:cs typeface="Times New Roman" panose="02020603050405020304" pitchFamily="18" charset="0"/>
              </a:rPr>
              <a:t>                  = 0.91</a:t>
            </a:r>
            <a:endParaRPr lang="en-IN" altLang="en-US"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altLang="en-US" sz="2000" b="1" dirty="0">
                <a:solidFill>
                  <a:schemeClr val="accent1"/>
                </a:solidFill>
                <a:latin typeface="Times New Roman" panose="02020603050405020304" pitchFamily="18" charset="0"/>
                <a:cs typeface="Times New Roman" panose="02020603050405020304" pitchFamily="18" charset="0"/>
              </a:rPr>
              <a:t>F1 Score</a:t>
            </a:r>
          </a:p>
          <a:p>
            <a:pPr algn="just">
              <a:lnSpc>
                <a:spcPct val="107000"/>
              </a:lnSpc>
              <a:spcAft>
                <a:spcPts val="800"/>
              </a:spcAft>
            </a:pPr>
            <a:r>
              <a:rPr lang="en-IN" altLang="en-US" sz="2000" dirty="0">
                <a:solidFill>
                  <a:srgbClr val="202020"/>
                </a:solidFill>
                <a:latin typeface="Times New Roman" panose="02020603050405020304" pitchFamily="18" charset="0"/>
                <a:cs typeface="Times New Roman" panose="02020603050405020304" pitchFamily="18" charset="0"/>
              </a:rPr>
              <a:t>The "harmonic mean" of sensitivity and precision is the F-score. It considers both false-positive and false-negative cases and is appropriate for datasets with imbalances. The proposed model has an F1 score of 94 percent.</a:t>
            </a:r>
            <a:endParaRPr lang="en-IN" altLang="en-US"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altLang="en-US" sz="2000" dirty="0">
                <a:solidFill>
                  <a:srgbClr val="252525"/>
                </a:solidFill>
                <a:latin typeface="Times New Roman" panose="02020603050405020304" pitchFamily="18" charset="0"/>
                <a:cs typeface="Times New Roman" panose="02020603050405020304" pitchFamily="18" charset="0"/>
              </a:rPr>
              <a:t> </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IN" altLang="en-US" sz="2000" dirty="0">
                <a:solidFill>
                  <a:srgbClr val="252525"/>
                </a:solidFill>
                <a:latin typeface="Times New Roman" panose="02020603050405020304" pitchFamily="18" charset="0"/>
                <a:cs typeface="Times New Roman" panose="02020603050405020304" pitchFamily="18" charset="0"/>
              </a:rPr>
              <a:t>F1 Score = </a:t>
            </a:r>
            <a:r>
              <a:rPr lang="en-IN" altLang="en-US" sz="2000" dirty="0">
                <a:solidFill>
                  <a:srgbClr val="000000"/>
                </a:solidFill>
                <a:latin typeface="Times New Roman" panose="02020603050405020304" pitchFamily="18" charset="0"/>
                <a:cs typeface="Times New Roman" panose="02020603050405020304" pitchFamily="18" charset="0"/>
              </a:rPr>
              <a:t>2 * ((precision * sensitivity) / (precision + sensitivity))</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IN" altLang="en-US" sz="2000" dirty="0">
                <a:solidFill>
                  <a:srgbClr val="000000"/>
                </a:solidFill>
                <a:latin typeface="Times New Roman" panose="02020603050405020304" pitchFamily="18" charset="0"/>
                <a:cs typeface="Times New Roman" panose="02020603050405020304" pitchFamily="18" charset="0"/>
              </a:rPr>
              <a:t>                = 2 * ((91 * 97) / (91 + 97)</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IN" altLang="en-US" sz="2000" dirty="0">
                <a:solidFill>
                  <a:srgbClr val="000000"/>
                </a:solidFill>
                <a:latin typeface="Times New Roman" panose="02020603050405020304" pitchFamily="18" charset="0"/>
                <a:cs typeface="Times New Roman" panose="02020603050405020304" pitchFamily="18" charset="0"/>
              </a:rPr>
              <a:t>                = 0.94</a:t>
            </a:r>
            <a:endParaRPr lang="en-IN" altLang="en-US" sz="2000" dirty="0">
              <a:latin typeface="Times New Roman" panose="02020603050405020304" pitchFamily="18" charset="0"/>
              <a:cs typeface="Times New Roman" panose="02020603050405020304" pitchFamily="18" charset="0"/>
            </a:endParaRPr>
          </a:p>
          <a:p>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5BD7A7C8-3496-41A4-A0A7-7B4064E5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6" y="1527176"/>
            <a:ext cx="34512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2">
            <a:extLst>
              <a:ext uri="{FF2B5EF4-FFF2-40B4-BE49-F238E27FC236}">
                <a16:creationId xmlns:a16="http://schemas.microsoft.com/office/drawing/2014/main" id="{F059D18A-F29C-4DFD-911A-2743CA28A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1527176"/>
            <a:ext cx="345281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4">
            <a:extLst>
              <a:ext uri="{FF2B5EF4-FFF2-40B4-BE49-F238E27FC236}">
                <a16:creationId xmlns:a16="http://schemas.microsoft.com/office/drawing/2014/main" id="{B792180E-B563-4641-9EAA-29E3E9BE64B6}"/>
              </a:ext>
            </a:extLst>
          </p:cNvPr>
          <p:cNvSpPr txBox="1">
            <a:spLocks noChangeArrowheads="1"/>
          </p:cNvSpPr>
          <p:nvPr/>
        </p:nvSpPr>
        <p:spPr bwMode="auto">
          <a:xfrm>
            <a:off x="3048000" y="4327525"/>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IN" altLang="en-US" sz="1600" b="1">
                <a:solidFill>
                  <a:srgbClr val="252525"/>
                </a:solidFill>
                <a:latin typeface="Times New Roman" panose="02020603050405020304" pitchFamily="18" charset="0"/>
                <a:ea typeface="Calibri" panose="020F0502020204030204" pitchFamily="34" charset="0"/>
                <a:cs typeface="Times New Roman" panose="02020603050405020304" pitchFamily="18" charset="0"/>
              </a:rPr>
              <a:t>Accuracy and loss graph</a:t>
            </a:r>
            <a:endParaRPr lang="en-IN" altLang="en-US" sz="16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821" name="TextBox 5">
            <a:extLst>
              <a:ext uri="{FF2B5EF4-FFF2-40B4-BE49-F238E27FC236}">
                <a16:creationId xmlns:a16="http://schemas.microsoft.com/office/drawing/2014/main" id="{70F81562-8AC1-455C-A263-769584A755B9}"/>
              </a:ext>
            </a:extLst>
          </p:cNvPr>
          <p:cNvSpPr txBox="1">
            <a:spLocks noChangeArrowheads="1"/>
          </p:cNvSpPr>
          <p:nvPr/>
        </p:nvSpPr>
        <p:spPr bwMode="auto">
          <a:xfrm>
            <a:off x="7246938" y="4327525"/>
            <a:ext cx="2438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IN" altLang="en-US" sz="1600" b="1">
                <a:solidFill>
                  <a:srgbClr val="252525"/>
                </a:solidFill>
                <a:latin typeface="Times New Roman" panose="02020603050405020304" pitchFamily="18" charset="0"/>
                <a:ea typeface="Calibri" panose="020F0502020204030204" pitchFamily="34" charset="0"/>
                <a:cs typeface="Times New Roman" panose="02020603050405020304" pitchFamily="18" charset="0"/>
              </a:rPr>
              <a:t>Confusion Matrix</a:t>
            </a:r>
            <a:endParaRPr lang="en-IN" altLang="en-US" sz="160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296E5-5C0C-41C0-B7AF-3CA93E27D162}"/>
              </a:ext>
            </a:extLst>
          </p:cNvPr>
          <p:cNvSpPr txBox="1"/>
          <p:nvPr/>
        </p:nvSpPr>
        <p:spPr>
          <a:xfrm>
            <a:off x="1748589" y="401053"/>
            <a:ext cx="10282990" cy="6679842"/>
          </a:xfrm>
          <a:prstGeom prst="rect">
            <a:avLst/>
          </a:prstGeom>
          <a:noFill/>
        </p:spPr>
        <p:txBody>
          <a:bodyPr wrap="square">
            <a:spAutoFit/>
          </a:bodyPr>
          <a:lstStyle/>
          <a:p>
            <a:pPr algn="just" defTabSz="568025">
              <a:lnSpc>
                <a:spcPct val="150000"/>
              </a:lnSpc>
              <a:spcAft>
                <a:spcPts val="497"/>
              </a:spcAft>
              <a:defRPr/>
            </a:pPr>
            <a:r>
              <a:rPr lang="en-IN" sz="2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4. Face Mask Detector</a:t>
            </a:r>
          </a:p>
          <a:p>
            <a:pPr marL="213009" indent="-213009" algn="just">
              <a:lnSpc>
                <a:spcPct val="150000"/>
              </a:lnSpc>
              <a:spcAft>
                <a:spcPts val="621"/>
              </a:spcAft>
              <a:buFont typeface="Arial" panose="020B0604020202020204" pitchFamily="34" charset="0"/>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module the matching process is done with trained classified result and test Live Camera Captured Classified file. </a:t>
            </a:r>
          </a:p>
          <a:p>
            <a:pPr algn="just" defTabSz="568025">
              <a:lnSpc>
                <a:spcPct val="150000"/>
              </a:lnSpc>
              <a:spcAft>
                <a:spcPts val="497"/>
              </a:spcAft>
              <a:defRPr/>
            </a:pPr>
            <a:r>
              <a:rPr lang="en-IN" sz="2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4.1. Attendance System</a:t>
            </a:r>
          </a:p>
          <a:p>
            <a:pPr marL="213009" indent="-213009" algn="just">
              <a:lnSpc>
                <a:spcPct val="150000"/>
              </a:lnSpc>
              <a:spcAft>
                <a:spcPts val="621"/>
              </a:spcAft>
              <a:buFont typeface="Arial" panose="020B0604020202020204" pitchFamily="34" charset="0"/>
              <a:buChar char="•"/>
            </a:pPr>
            <a:r>
              <a:rPr lang="en-US" sz="2000" spc="-3"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the verification of faces and successful recognition is done, the attendance of the student is marked in front of his/her roll number. If the face is not recognized, an error page is displayed</a:t>
            </a:r>
          </a:p>
          <a:p>
            <a:pPr marL="213009" indent="-213009" algn="just">
              <a:lnSpc>
                <a:spcPct val="150000"/>
              </a:lnSpc>
              <a:spcAft>
                <a:spcPts val="621"/>
              </a:spcAft>
              <a:buFont typeface="Arial" panose="020B0604020202020204" pitchFamily="34" charset="0"/>
              <a:buChar char="•"/>
            </a:pPr>
            <a:r>
              <a:rPr lang="en-US" sz="2000" spc="-3"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involves the attendance report generation. The module takes student information and daily attendance status from student database. The attendance reports are generated and saved in a file.</a:t>
            </a:r>
            <a:endParaRPr lang="en-IN" sz="2000" spc="-3"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21"/>
              </a:spcAft>
            </a:pPr>
            <a:r>
              <a:rPr lang="en-IN" sz="2000" b="1" dirty="0">
                <a:solidFill>
                  <a:schemeClr val="accent1"/>
                </a:solidFill>
                <a:latin typeface="Times New Roman" panose="02020603050405020304" pitchFamily="18" charset="0"/>
                <a:cs typeface="Times New Roman" panose="02020603050405020304" pitchFamily="18" charset="0"/>
              </a:rPr>
              <a:t>4.2. Warning System</a:t>
            </a:r>
          </a:p>
          <a:p>
            <a:pPr algn="just">
              <a:lnSpc>
                <a:spcPct val="150000"/>
              </a:lnSpc>
              <a:spcAft>
                <a:spcPts val="621"/>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In this module, warning message is generated to warn the students to wear mask.</a:t>
            </a:r>
          </a:p>
          <a:p>
            <a:pPr marL="213009" indent="-213009" algn="just" defTabSz="568025">
              <a:lnSpc>
                <a:spcPct val="150000"/>
              </a:lnSpc>
              <a:spcAft>
                <a:spcPts val="497"/>
              </a:spcAft>
              <a:buFont typeface="Arial" panose="020B0604020202020204" pitchFamily="34" charset="0"/>
              <a:buChar char="•"/>
              <a:defRPr/>
            </a:pPr>
            <a:endParaRPr lang="en-US" sz="2000" dirty="0">
              <a:solidFill>
                <a:srgbClr val="000000"/>
              </a:solidFill>
              <a:latin typeface="Times New Roman" panose="02020603050405020304" pitchFamily="18" charset="0"/>
              <a:cs typeface="Times New Roman" panose="02020603050405020304" pitchFamily="18" charset="0"/>
            </a:endParaRPr>
          </a:p>
          <a:p>
            <a:pPr marL="213009" indent="-213009" algn="just" defTabSz="568025">
              <a:lnSpc>
                <a:spcPct val="150000"/>
              </a:lnSpc>
              <a:spcAft>
                <a:spcPts val="497"/>
              </a:spcAft>
              <a:buFont typeface="Arial" panose="020B0604020202020204" pitchFamily="34" charset="0"/>
              <a:buChar char="•"/>
              <a:defRPr/>
            </a:pPr>
            <a:endParaRPr lang="en-US" sz="2000" dirty="0">
              <a:solidFill>
                <a:srgbClr val="000000"/>
              </a:solidFill>
              <a:latin typeface="Times New Roman" panose="02020603050405020304" pitchFamily="18" charset="0"/>
              <a:cs typeface="Times New Roman" panose="02020603050405020304" pitchFamily="18" charset="0"/>
            </a:endParaRPr>
          </a:p>
          <a:p>
            <a:pPr marL="213009" indent="-213009" algn="just">
              <a:lnSpc>
                <a:spcPct val="150000"/>
              </a:lnSpc>
              <a:spcAft>
                <a:spcPts val="621"/>
              </a:spcAft>
              <a:buFont typeface="Arial" panose="020B0604020202020204" pitchFamily="34" charset="0"/>
              <a:buChar char="•"/>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6168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0103E-342E-BC5A-F521-FEE2B85203AC}"/>
              </a:ext>
            </a:extLst>
          </p:cNvPr>
          <p:cNvSpPr>
            <a:spLocks noGrp="1"/>
          </p:cNvSpPr>
          <p:nvPr>
            <p:ph idx="1"/>
          </p:nvPr>
        </p:nvSpPr>
        <p:spPr>
          <a:xfrm>
            <a:off x="1515034" y="107015"/>
            <a:ext cx="10520318" cy="5227546"/>
          </a:xfrm>
        </p:spPr>
        <p:txBody>
          <a:bodyPr>
            <a:normAutofit/>
          </a:bodyPr>
          <a:lstStyle/>
          <a:p>
            <a:pPr marL="0" lvl="2" indent="0" algn="just">
              <a:lnSpc>
                <a:spcPct val="150000"/>
              </a:lnSpc>
              <a:spcAft>
                <a:spcPts val="800"/>
              </a:spcAft>
              <a:buNone/>
            </a:pPr>
            <a:r>
              <a:rPr lang="en-IN" sz="2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5. Door Open</a:t>
            </a:r>
          </a:p>
          <a:p>
            <a:pPr algn="just">
              <a:lnSpc>
                <a:spcPct val="150000"/>
              </a:lnSpc>
              <a:spcAft>
                <a:spcPts val="800"/>
              </a:spcAft>
              <a:buFont typeface="Wingdings" panose="05000000000000000000" pitchFamily="2"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door can be opened by face recognition, password. And it can also be equipped with IC/ID card induction to open the door. Built-in dual infrared high-power fill light, no fear of night, dark light or night can be identified.3 attendance output modes, 2000 face capacity, 200,000 attendance record.</a:t>
            </a:r>
          </a:p>
          <a:p>
            <a:pPr algn="just">
              <a:lnSpc>
                <a:spcPct val="150000"/>
              </a:lnSpc>
              <a:spcAft>
                <a:spcPts val="800"/>
              </a:spcAft>
              <a:buFont typeface="Wingdings" panose="05000000000000000000" pitchFamily="2" charset="2"/>
              <a:buChar char="§"/>
            </a:pPr>
            <a:r>
              <a:rPr lang="en-IN" sz="2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An automatic door opening and closing system opens a door by</a:t>
            </a:r>
            <a:r>
              <a:rPr lang="en-IN" sz="2400" b="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driving means when a person approaches the door.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123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A20133B-8BC1-4FCB-A1EF-9EEEF1B805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146" t="36848" r="20711" b="5848"/>
          <a:stretch/>
        </p:blipFill>
        <p:spPr>
          <a:xfrm>
            <a:off x="2021304" y="129001"/>
            <a:ext cx="9168311" cy="6567914"/>
          </a:xfrm>
        </p:spPr>
      </p:pic>
      <p:sp>
        <p:nvSpPr>
          <p:cNvPr id="9" name="Rectangle 8">
            <a:extLst>
              <a:ext uri="{FF2B5EF4-FFF2-40B4-BE49-F238E27FC236}">
                <a16:creationId xmlns:a16="http://schemas.microsoft.com/office/drawing/2014/main" id="{3BB495A3-EB86-4CE6-BCF9-BE3783075331}"/>
              </a:ext>
            </a:extLst>
          </p:cNvPr>
          <p:cNvSpPr/>
          <p:nvPr/>
        </p:nvSpPr>
        <p:spPr>
          <a:xfrm>
            <a:off x="2021305" y="2197768"/>
            <a:ext cx="1395663" cy="288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BAAC1E73-60B1-43D6-8862-B661A9DAB23A}"/>
              </a:ext>
            </a:extLst>
          </p:cNvPr>
          <p:cNvSpPr/>
          <p:nvPr/>
        </p:nvSpPr>
        <p:spPr>
          <a:xfrm>
            <a:off x="2117558" y="4106779"/>
            <a:ext cx="1331495" cy="272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A9BC58-BD7A-45C5-B14B-9C94C44F5933}"/>
              </a:ext>
            </a:extLst>
          </p:cNvPr>
          <p:cNvSpPr/>
          <p:nvPr/>
        </p:nvSpPr>
        <p:spPr>
          <a:xfrm>
            <a:off x="2021305" y="6063916"/>
            <a:ext cx="1331495" cy="2887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99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2CAE-688E-42D3-9CFB-E10D50A319CD}"/>
              </a:ext>
            </a:extLst>
          </p:cNvPr>
          <p:cNvSpPr>
            <a:spLocks noGrp="1"/>
          </p:cNvSpPr>
          <p:nvPr>
            <p:ph type="title"/>
          </p:nvPr>
        </p:nvSpPr>
        <p:spPr>
          <a:xfrm>
            <a:off x="1484309" y="-501315"/>
            <a:ext cx="10018713" cy="1752599"/>
          </a:xfrm>
        </p:spPr>
        <p:txBody>
          <a:bodyPr>
            <a:normAutofit/>
          </a:bodyPr>
          <a:lstStyle/>
          <a:p>
            <a:r>
              <a:rPr lang="en-US" sz="2800" b="1" dirty="0">
                <a:solidFill>
                  <a:schemeClr val="accent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C8FFD61-8A04-491E-8402-5EDDEB9D4301}"/>
              </a:ext>
            </a:extLst>
          </p:cNvPr>
          <p:cNvSpPr>
            <a:spLocks noGrp="1"/>
          </p:cNvSpPr>
          <p:nvPr>
            <p:ph idx="1"/>
          </p:nvPr>
        </p:nvSpPr>
        <p:spPr>
          <a:xfrm>
            <a:off x="1484309" y="1866899"/>
            <a:ext cx="10018713" cy="3124201"/>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To reduce the spread of coronavirus, people often wear masks to protect themselves. This makes face recognition a very difficult task since certain parts of the face are hidden. A primary focus of the researchers during the on going coronavirus pandemic is to come up with suggestions to handle this problem through rapid and efficient solutions. To present a review of various methods and algorithms used for human recognition with a face mask. A comparative analysis is made on these methods to conclude which approach is feasible. With the advancement of technology and time more reliable methods for human recognition with a face mask can be implemented in the future. Finally, it includes some of the applications of face detection. </a:t>
            </a:r>
          </a:p>
        </p:txBody>
      </p:sp>
    </p:spTree>
    <p:extLst>
      <p:ext uri="{BB962C8B-B14F-4D97-AF65-F5344CB8AC3E}">
        <p14:creationId xmlns:p14="http://schemas.microsoft.com/office/powerpoint/2010/main" val="1940400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5CD1-B581-4718-BB2E-3495E28512B2}"/>
              </a:ext>
            </a:extLst>
          </p:cNvPr>
          <p:cNvSpPr>
            <a:spLocks noGrp="1"/>
          </p:cNvSpPr>
          <p:nvPr>
            <p:ph type="title"/>
          </p:nvPr>
        </p:nvSpPr>
        <p:spPr>
          <a:xfrm>
            <a:off x="3268288" y="-156881"/>
            <a:ext cx="6386701" cy="739588"/>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7C54941-760F-4C1D-901F-BE3AC1E5F7E3}"/>
              </a:ext>
            </a:extLst>
          </p:cNvPr>
          <p:cNvSpPr>
            <a:spLocks noGrp="1"/>
          </p:cNvSpPr>
          <p:nvPr>
            <p:ph idx="1"/>
          </p:nvPr>
        </p:nvSpPr>
        <p:spPr>
          <a:xfrm>
            <a:off x="1484310" y="2380128"/>
            <a:ext cx="10707690" cy="3124201"/>
          </a:xfrm>
        </p:spPr>
        <p:txBody>
          <a:bodyPr>
            <a:noAutofit/>
          </a:bodyPr>
          <a:lstStyle/>
          <a:p>
            <a:pPr marL="0" indent="0" algn="just">
              <a:buNone/>
            </a:pPr>
            <a:r>
              <a:rPr lang="en-US" b="1" dirty="0">
                <a:solidFill>
                  <a:srgbClr val="C00000"/>
                </a:solidFill>
                <a:latin typeface="Times New Roman" panose="02020603050405020304" pitchFamily="18" charset="0"/>
                <a:cs typeface="Times New Roman" panose="02020603050405020304" pitchFamily="18" charset="0"/>
              </a:rPr>
              <a:t>MASK RCNN(</a:t>
            </a:r>
            <a:r>
              <a:rPr lang="en-US" b="1" dirty="0" err="1">
                <a:solidFill>
                  <a:srgbClr val="C00000"/>
                </a:solidFill>
                <a:latin typeface="Times New Roman" panose="02020603050405020304" pitchFamily="18" charset="0"/>
                <a:cs typeface="Times New Roman" panose="02020603050405020304" pitchFamily="18" charset="0"/>
              </a:rPr>
              <a:t>Tensorflow</a:t>
            </a:r>
            <a:r>
              <a:rPr lang="en-US" b="1" dirty="0">
                <a:solidFill>
                  <a:srgbClr val="C00000"/>
                </a:solidFill>
                <a:latin typeface="Times New Roman" panose="02020603050405020304" pitchFamily="18" charset="0"/>
                <a:cs typeface="Times New Roman" panose="02020603050405020304" pitchFamily="18" charset="0"/>
              </a:rPr>
              <a:t> 2)</a:t>
            </a:r>
          </a:p>
          <a:p>
            <a:pPr algn="just"/>
            <a:r>
              <a:rPr lang="en-US" dirty="0">
                <a:latin typeface="Times New Roman" panose="02020603050405020304" pitchFamily="18" charset="0"/>
                <a:cs typeface="Times New Roman" panose="02020603050405020304" pitchFamily="18" charset="0"/>
              </a:rPr>
              <a:t>Dataset </a:t>
            </a:r>
            <a:r>
              <a:rPr lang="en-US" dirty="0" err="1">
                <a:latin typeface="Times New Roman" panose="02020603050405020304" pitchFamily="18" charset="0"/>
                <a:cs typeface="Times New Roman" panose="02020603050405020304" pitchFamily="18" charset="0"/>
              </a:rPr>
              <a:t>prepration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Model training </a:t>
            </a:r>
          </a:p>
          <a:p>
            <a:pPr algn="just"/>
            <a:r>
              <a:rPr lang="en-US" dirty="0">
                <a:latin typeface="Times New Roman" panose="02020603050405020304" pitchFamily="18" charset="0"/>
                <a:cs typeface="Times New Roman" panose="02020603050405020304" pitchFamily="18" charset="0"/>
              </a:rPr>
              <a:t>Model testing </a:t>
            </a:r>
          </a:p>
          <a:p>
            <a:pPr algn="just"/>
            <a:r>
              <a:rPr lang="en-US" dirty="0">
                <a:latin typeface="Times New Roman" panose="02020603050405020304" pitchFamily="18" charset="0"/>
                <a:cs typeface="Times New Roman" panose="02020603050405020304" pitchFamily="18" charset="0"/>
              </a:rPr>
              <a:t>Plot confusion matrix</a:t>
            </a:r>
          </a:p>
          <a:p>
            <a:pPr algn="just"/>
            <a:r>
              <a:rPr lang="en-US" dirty="0">
                <a:latin typeface="Times New Roman" panose="02020603050405020304" pitchFamily="18" charset="0"/>
                <a:cs typeface="Times New Roman" panose="02020603050405020304" pitchFamily="18" charset="0"/>
              </a:rPr>
              <a:t>Plot precision and recall curve</a:t>
            </a:r>
          </a:p>
          <a:p>
            <a:pPr marL="0" indent="0" algn="just">
              <a:buNone/>
            </a:pPr>
            <a:r>
              <a:rPr lang="en-US" b="1" dirty="0">
                <a:solidFill>
                  <a:srgbClr val="C00000"/>
                </a:solidFill>
                <a:latin typeface="Times New Roman" panose="02020603050405020304" pitchFamily="18" charset="0"/>
                <a:cs typeface="Times New Roman" panose="02020603050405020304" pitchFamily="18" charset="0"/>
              </a:rPr>
              <a:t>Working:</a:t>
            </a:r>
          </a:p>
          <a:p>
            <a:pPr algn="just"/>
            <a:r>
              <a:rPr lang="en-US" dirty="0">
                <a:latin typeface="Times New Roman" panose="02020603050405020304" pitchFamily="18" charset="0"/>
                <a:cs typeface="Times New Roman" panose="02020603050405020304" pitchFamily="18" charset="0"/>
              </a:rPr>
              <a:t>It will take input image and provide output image with </a:t>
            </a:r>
            <a:r>
              <a:rPr lang="en-US" dirty="0" err="1">
                <a:latin typeface="Times New Roman" panose="02020603050405020304" pitchFamily="18" charset="0"/>
                <a:cs typeface="Times New Roman" panose="02020603050405020304" pitchFamily="18" charset="0"/>
              </a:rPr>
              <a:t>mask,bounding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lables</a:t>
            </a:r>
            <a:r>
              <a:rPr lang="en-US" dirty="0">
                <a:latin typeface="Times New Roman" panose="02020603050405020304" pitchFamily="18" charset="0"/>
                <a:cs typeface="Times New Roman" panose="02020603050405020304" pitchFamily="18" charset="0"/>
              </a:rPr>
              <a:t>.</a:t>
            </a:r>
          </a:p>
          <a:p>
            <a:pPr algn="just"/>
            <a:r>
              <a:rPr lang="en-US" b="1" dirty="0">
                <a:solidFill>
                  <a:srgbClr val="C00000"/>
                </a:solidFill>
                <a:latin typeface="Times New Roman" panose="02020603050405020304" pitchFamily="18" charset="0"/>
                <a:cs typeface="Times New Roman" panose="02020603050405020304" pitchFamily="18" charset="0"/>
              </a:rPr>
              <a:t>Stage 1:</a:t>
            </a:r>
          </a:p>
          <a:p>
            <a:pPr algn="just"/>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Feature extractor:</a:t>
            </a:r>
          </a:p>
          <a:p>
            <a:pPr algn="just"/>
            <a:r>
              <a:rPr lang="en-US" dirty="0">
                <a:latin typeface="Times New Roman" panose="02020603050405020304" pitchFamily="18" charset="0"/>
                <a:cs typeface="Times New Roman" panose="02020603050405020304" pitchFamily="18" charset="0"/>
              </a:rPr>
              <a:t>		To extract the feature from the input image and we can extract by resnet50 and     		they are input for RPN.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072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0B834-8101-40C4-8086-253001C7DF37}"/>
              </a:ext>
            </a:extLst>
          </p:cNvPr>
          <p:cNvSpPr>
            <a:spLocks noGrp="1"/>
          </p:cNvSpPr>
          <p:nvPr>
            <p:ph idx="1"/>
          </p:nvPr>
        </p:nvSpPr>
        <p:spPr>
          <a:xfrm>
            <a:off x="1627745" y="1866899"/>
            <a:ext cx="10564255" cy="3124201"/>
          </a:xfrm>
        </p:spPr>
        <p:txBody>
          <a:bodyPr>
            <a:noAutofit/>
          </a:bodyPr>
          <a:lstStyle/>
          <a:p>
            <a:pPr marL="0" indent="0" algn="just">
              <a:buNone/>
            </a:pPr>
            <a:r>
              <a:rPr lang="en-US" sz="2000" b="1" dirty="0">
                <a:solidFill>
                  <a:srgbClr val="C00000"/>
                </a:solidFill>
                <a:latin typeface="Times New Roman" panose="02020603050405020304" pitchFamily="18" charset="0"/>
                <a:cs typeface="Times New Roman" panose="02020603050405020304" pitchFamily="18" charset="0"/>
              </a:rPr>
              <a:t>Region proposal network(RPN)</a:t>
            </a:r>
          </a:p>
          <a:p>
            <a:pPr algn="just"/>
            <a:r>
              <a:rPr lang="en-US" sz="2000" dirty="0">
                <a:latin typeface="Times New Roman" panose="02020603050405020304" pitchFamily="18" charset="0"/>
                <a:cs typeface="Times New Roman" panose="02020603050405020304" pitchFamily="18" charset="0"/>
              </a:rPr>
              <a:t>Regions are area (bounding </a:t>
            </a:r>
            <a:r>
              <a:rPr lang="en-US" sz="2000" dirty="0" err="1">
                <a:latin typeface="Times New Roman" panose="02020603050405020304" pitchFamily="18" charset="0"/>
                <a:cs typeface="Times New Roman" panose="02020603050405020304" pitchFamily="18" charset="0"/>
              </a:rPr>
              <a:t>boxs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It act like binary classifier and used to check the object present in the region or not.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Present 1</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Not present 0</a:t>
            </a:r>
          </a:p>
          <a:p>
            <a:pPr marL="0" indent="0" algn="just">
              <a:buNone/>
            </a:pPr>
            <a:r>
              <a:rPr lang="en-US" sz="2000" b="1" dirty="0">
                <a:solidFill>
                  <a:srgbClr val="C00000"/>
                </a:solidFill>
                <a:latin typeface="Times New Roman" panose="02020603050405020304" pitchFamily="18" charset="0"/>
                <a:cs typeface="Times New Roman" panose="02020603050405020304" pitchFamily="18" charset="0"/>
              </a:rPr>
              <a:t>Stage 2 :</a:t>
            </a:r>
          </a:p>
          <a:p>
            <a:pPr marL="0" indent="0" algn="just">
              <a:buNone/>
            </a:pPr>
            <a:r>
              <a:rPr lang="en-US" sz="2000" b="1" dirty="0">
                <a:solidFill>
                  <a:srgbClr val="C00000"/>
                </a:solidFill>
                <a:latin typeface="Times New Roman" panose="02020603050405020304" pitchFamily="18" charset="0"/>
                <a:cs typeface="Times New Roman" panose="02020603050405020304" pitchFamily="18" charset="0"/>
              </a:rPr>
              <a:t>Object Detection</a:t>
            </a:r>
          </a:p>
          <a:p>
            <a:pPr algn="just"/>
            <a:r>
              <a:rPr lang="en-US" sz="2000" dirty="0">
                <a:latin typeface="Times New Roman" panose="02020603050405020304" pitchFamily="18" charset="0"/>
                <a:cs typeface="Times New Roman" panose="02020603050405020304" pitchFamily="18" charset="0"/>
              </a:rPr>
              <a:t>Provide bounding boxes and class </a:t>
            </a:r>
            <a:r>
              <a:rPr lang="en-US" sz="2000" dirty="0" err="1">
                <a:latin typeface="Times New Roman" panose="02020603050405020304" pitchFamily="18" charset="0"/>
                <a:cs typeface="Times New Roman" panose="02020603050405020304" pitchFamily="18" charset="0"/>
              </a:rPr>
              <a:t>lables</a:t>
            </a:r>
            <a:r>
              <a:rPr lang="en-US" sz="2000" dirty="0">
                <a:latin typeface="Times New Roman" panose="02020603050405020304" pitchFamily="18" charset="0"/>
                <a:cs typeface="Times New Roman" panose="02020603050405020304" pitchFamily="18" charset="0"/>
              </a:rPr>
              <a:t> to each object.</a:t>
            </a:r>
          </a:p>
          <a:p>
            <a:pPr algn="just"/>
            <a:r>
              <a:rPr lang="en-US" sz="2000" b="0" i="0" dirty="0">
                <a:effectLst/>
                <a:latin typeface="Söhne"/>
              </a:rPr>
              <a:t>The algorithm extracts a fixed-size feature map from each region proposal using </a:t>
            </a:r>
            <a:r>
              <a:rPr lang="en-US" sz="2000" b="0" i="0" dirty="0" err="1">
                <a:effectLst/>
                <a:latin typeface="Söhne"/>
              </a:rPr>
              <a:t>RoI</a:t>
            </a:r>
            <a:r>
              <a:rPr lang="en-US" sz="2000" b="0" i="0" dirty="0">
                <a:effectLst/>
                <a:latin typeface="Söhne"/>
              </a:rPr>
              <a:t> (Region of Interest) pooling. These feature vectors are then used for object classification and segmentation.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solidFill>
                  <a:srgbClr val="C00000"/>
                </a:solidFill>
                <a:latin typeface="Times New Roman" panose="02020603050405020304" pitchFamily="18" charset="0"/>
                <a:cs typeface="Times New Roman" panose="02020603050405020304" pitchFamily="18" charset="0"/>
              </a:rPr>
              <a:t>Stage 3 :</a:t>
            </a:r>
          </a:p>
          <a:p>
            <a:pPr marL="0" indent="0" algn="just">
              <a:buNone/>
            </a:pPr>
            <a:r>
              <a:rPr lang="en-US" sz="2000" b="1" dirty="0">
                <a:solidFill>
                  <a:srgbClr val="C00000"/>
                </a:solidFill>
                <a:latin typeface="Times New Roman" panose="02020603050405020304" pitchFamily="18" charset="0"/>
                <a:cs typeface="Times New Roman" panose="02020603050405020304" pitchFamily="18" charset="0"/>
              </a:rPr>
              <a:t>Mask Prediction</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Generate binary mask for object.</a:t>
            </a:r>
          </a:p>
          <a:p>
            <a:pPr algn="just"/>
            <a:r>
              <a:rPr lang="en-US" sz="2000" b="0" i="0" dirty="0">
                <a:effectLst/>
                <a:latin typeface="Söhne"/>
              </a:rPr>
              <a:t>The Mask R-CNN algorithm is trained on annotated images, where each object instance is labeled with a bounding box and a pixel-level mask.</a:t>
            </a:r>
          </a:p>
          <a:p>
            <a:pPr algn="just"/>
            <a:r>
              <a:rPr lang="en-US" sz="2000" b="0" i="0" dirty="0">
                <a:effectLst/>
                <a:latin typeface="Söhne"/>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549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13E2E9-57E7-4DC0-A8E5-D73D166A3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856" y="1263844"/>
            <a:ext cx="8478287" cy="4769037"/>
          </a:xfrm>
        </p:spPr>
      </p:pic>
      <p:sp>
        <p:nvSpPr>
          <p:cNvPr id="2" name="TextBox 1">
            <a:extLst>
              <a:ext uri="{FF2B5EF4-FFF2-40B4-BE49-F238E27FC236}">
                <a16:creationId xmlns:a16="http://schemas.microsoft.com/office/drawing/2014/main" id="{1F7805CD-DC5E-4E8F-B8D9-82B567A693DC}"/>
              </a:ext>
            </a:extLst>
          </p:cNvPr>
          <p:cNvSpPr txBox="1"/>
          <p:nvPr/>
        </p:nvSpPr>
        <p:spPr>
          <a:xfrm flipH="1">
            <a:off x="1856856" y="186626"/>
            <a:ext cx="5271247" cy="954107"/>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SCREEN SHOT:</a:t>
            </a:r>
          </a:p>
          <a:p>
            <a:r>
              <a:rPr lang="en-US" sz="2800" b="1" dirty="0">
                <a:solidFill>
                  <a:schemeClr val="accent1"/>
                </a:solidFill>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39D6B635-CBF6-4870-A89C-DBCBD99091B0}"/>
              </a:ext>
            </a:extLst>
          </p:cNvPr>
          <p:cNvSpPr txBox="1"/>
          <p:nvPr/>
        </p:nvSpPr>
        <p:spPr>
          <a:xfrm>
            <a:off x="4492479" y="6297297"/>
            <a:ext cx="6096000" cy="374077"/>
          </a:xfrm>
          <a:prstGeom prst="rect">
            <a:avLst/>
          </a:prstGeom>
          <a:noFill/>
        </p:spPr>
        <p:txBody>
          <a:bodyPr wrap="square">
            <a:spAutoFit/>
          </a:bodyPr>
          <a:lstStyle/>
          <a:p>
            <a:pPr marL="0" marR="0">
              <a:lnSpc>
                <a:spcPct val="107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Mangal" panose="02040503050203030202" pitchFamily="18" charset="0"/>
              </a:rPr>
              <a:t>Fig.No</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A.1 HOME PAGE</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73741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87DF-1091-460F-84CF-11FA501A9979}"/>
              </a:ext>
            </a:extLst>
          </p:cNvPr>
          <p:cNvSpPr>
            <a:spLocks noGrp="1"/>
          </p:cNvSpPr>
          <p:nvPr>
            <p:ph type="title"/>
          </p:nvPr>
        </p:nvSpPr>
        <p:spPr/>
        <p:txBody>
          <a:bodyPr/>
          <a:lstStyle/>
          <a:p>
            <a:endParaRPr lang="en-US" dirty="0"/>
          </a:p>
        </p:txBody>
      </p:sp>
      <p:pic>
        <p:nvPicPr>
          <p:cNvPr id="39" name="Content Placeholder 4">
            <a:extLst>
              <a:ext uri="{FF2B5EF4-FFF2-40B4-BE49-F238E27FC236}">
                <a16:creationId xmlns:a16="http://schemas.microsoft.com/office/drawing/2014/main" id="{77140C23-A3D1-4613-A804-46834C0538B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6506" y="685800"/>
            <a:ext cx="9786518" cy="5105400"/>
          </a:xfrm>
          <a:prstGeom prst="rect">
            <a:avLst/>
          </a:prstGeom>
        </p:spPr>
      </p:pic>
      <p:sp>
        <p:nvSpPr>
          <p:cNvPr id="41" name="TextBox 40">
            <a:extLst>
              <a:ext uri="{FF2B5EF4-FFF2-40B4-BE49-F238E27FC236}">
                <a16:creationId xmlns:a16="http://schemas.microsoft.com/office/drawing/2014/main" id="{16D7C461-C545-4CBF-83B2-40A18F61B447}"/>
              </a:ext>
            </a:extLst>
          </p:cNvPr>
          <p:cNvSpPr txBox="1"/>
          <p:nvPr/>
        </p:nvSpPr>
        <p:spPr>
          <a:xfrm>
            <a:off x="3048000" y="5943163"/>
            <a:ext cx="6096000" cy="458074"/>
          </a:xfrm>
          <a:prstGeom prst="rect">
            <a:avLst/>
          </a:prstGeom>
          <a:noFill/>
        </p:spPr>
        <p:txBody>
          <a:bodyPr wrap="square">
            <a:spAutoFit/>
          </a:bodyPr>
          <a:lstStyle/>
          <a:p>
            <a:pPr marL="0" marR="0" algn="ctr">
              <a:lnSpc>
                <a:spcPct val="150000"/>
              </a:lnSpc>
            </a:pPr>
            <a:r>
              <a:rPr lang="en-IN" sz="1800" b="1" dirty="0">
                <a:solidFill>
                  <a:srgbClr val="202020"/>
                </a:solidFill>
                <a:effectLst/>
                <a:latin typeface="Times New Roman" panose="02020603050405020304" pitchFamily="18" charset="0"/>
                <a:ea typeface="Times New Roman" panose="02020603050405020304" pitchFamily="18" charset="0"/>
              </a:rPr>
              <a:t>Fig. No: A.2 ADD EMPLOYEE DETAILS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017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89E1AE-0CCF-42A0-AE87-FAA072A3F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177" y="566964"/>
            <a:ext cx="8864242" cy="4986136"/>
          </a:xfrm>
        </p:spPr>
      </p:pic>
      <p:sp>
        <p:nvSpPr>
          <p:cNvPr id="4" name="TextBox 3">
            <a:extLst>
              <a:ext uri="{FF2B5EF4-FFF2-40B4-BE49-F238E27FC236}">
                <a16:creationId xmlns:a16="http://schemas.microsoft.com/office/drawing/2014/main" id="{6B5B15B6-3F67-40CF-9E44-2D47D7F01BE5}"/>
              </a:ext>
            </a:extLst>
          </p:cNvPr>
          <p:cNvSpPr txBox="1"/>
          <p:nvPr/>
        </p:nvSpPr>
        <p:spPr>
          <a:xfrm>
            <a:off x="4748463" y="5916959"/>
            <a:ext cx="6096000" cy="374077"/>
          </a:xfrm>
          <a:prstGeom prst="rect">
            <a:avLst/>
          </a:prstGeom>
          <a:noFill/>
        </p:spPr>
        <p:txBody>
          <a:bodyPr wrap="square">
            <a:spAutoFit/>
          </a:bodyPr>
          <a:lstStyle/>
          <a:p>
            <a:pPr marL="0" marR="0">
              <a:lnSpc>
                <a:spcPct val="107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Mangal" panose="02040503050203030202" pitchFamily="18" charset="0"/>
              </a:rPr>
              <a:t>Fig.No</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A.3 EMPLOYEE DETAILS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15846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CC9C-9B36-46A2-A600-6613A62F253C}"/>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B396F0E7-8C87-4B62-A98D-4496ADF5484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4311" y="685800"/>
            <a:ext cx="10018712" cy="5105400"/>
          </a:xfrm>
          <a:prstGeom prst="rect">
            <a:avLst/>
          </a:prstGeom>
        </p:spPr>
      </p:pic>
      <p:sp>
        <p:nvSpPr>
          <p:cNvPr id="6" name="TextBox 5">
            <a:extLst>
              <a:ext uri="{FF2B5EF4-FFF2-40B4-BE49-F238E27FC236}">
                <a16:creationId xmlns:a16="http://schemas.microsoft.com/office/drawing/2014/main" id="{D3CB0D82-CF30-448F-8697-3AD8E9051D44}"/>
              </a:ext>
            </a:extLst>
          </p:cNvPr>
          <p:cNvSpPr txBox="1"/>
          <p:nvPr/>
        </p:nvSpPr>
        <p:spPr>
          <a:xfrm>
            <a:off x="3625515" y="5984428"/>
            <a:ext cx="6096000" cy="873572"/>
          </a:xfrm>
          <a:prstGeom prst="rect">
            <a:avLst/>
          </a:prstGeom>
          <a:noFill/>
        </p:spPr>
        <p:txBody>
          <a:bodyPr wrap="square">
            <a:spAutoFit/>
          </a:bodyPr>
          <a:lstStyle/>
          <a:p>
            <a:pPr marL="0" marR="0" algn="ctr">
              <a:lnSpc>
                <a:spcPct val="150000"/>
              </a:lnSpc>
            </a:pPr>
            <a:r>
              <a:rPr lang="en-IN" sz="1800" b="1" dirty="0">
                <a:solidFill>
                  <a:srgbClr val="202020"/>
                </a:solidFill>
                <a:effectLst/>
                <a:latin typeface="Times New Roman" panose="02020603050405020304" pitchFamily="18" charset="0"/>
                <a:ea typeface="Times New Roman" panose="02020603050405020304" pitchFamily="18" charset="0"/>
              </a:rPr>
              <a:t>Fig. No: A.4 ADMIN PAGE</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20202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410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F4FBFA-AB74-4178-A8A5-3328334A896F}"/>
              </a:ext>
            </a:extLst>
          </p:cNvPr>
          <p:cNvSpPr>
            <a:spLocks noGrp="1"/>
          </p:cNvSpPr>
          <p:nvPr>
            <p:ph idx="1"/>
          </p:nvPr>
        </p:nvSpPr>
        <p:spPr/>
        <p:txBody>
          <a:bodyPr/>
          <a:lstStyle/>
          <a:p>
            <a:endParaRPr lang="en-US"/>
          </a:p>
        </p:txBody>
      </p:sp>
      <p:pic>
        <p:nvPicPr>
          <p:cNvPr id="6" name="Content Placeholder 4">
            <a:extLst>
              <a:ext uri="{FF2B5EF4-FFF2-40B4-BE49-F238E27FC236}">
                <a16:creationId xmlns:a16="http://schemas.microsoft.com/office/drawing/2014/main" id="{93AEF399-139D-4F9B-80EF-5B2EA2A4FE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36295" y="529389"/>
            <a:ext cx="10170693" cy="5261811"/>
          </a:xfrm>
          <a:prstGeom prst="rect">
            <a:avLst/>
          </a:prstGeom>
        </p:spPr>
      </p:pic>
      <p:sp>
        <p:nvSpPr>
          <p:cNvPr id="8" name="TextBox 7">
            <a:extLst>
              <a:ext uri="{FF2B5EF4-FFF2-40B4-BE49-F238E27FC236}">
                <a16:creationId xmlns:a16="http://schemas.microsoft.com/office/drawing/2014/main" id="{107B5078-C954-4F84-81F9-8D61408084F8}"/>
              </a:ext>
            </a:extLst>
          </p:cNvPr>
          <p:cNvSpPr txBox="1"/>
          <p:nvPr/>
        </p:nvSpPr>
        <p:spPr>
          <a:xfrm>
            <a:off x="4251157" y="5954534"/>
            <a:ext cx="6096000" cy="374077"/>
          </a:xfrm>
          <a:prstGeom prst="rect">
            <a:avLst/>
          </a:prstGeom>
          <a:noFill/>
        </p:spPr>
        <p:txBody>
          <a:bodyPr wrap="square">
            <a:spAutoFit/>
          </a:bodyPr>
          <a:lstStyle/>
          <a:p>
            <a:pPr marL="0" marR="0">
              <a:lnSpc>
                <a:spcPct val="107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Mangal" panose="02040503050203030202" pitchFamily="18" charset="0"/>
              </a:rPr>
              <a:t>Fig.No</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A.5 OUTPUT FACE MASK WEARED</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46910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91598-FA7B-4EB7-BEE7-2B047E06E8CD}"/>
              </a:ext>
            </a:extLst>
          </p:cNvPr>
          <p:cNvSpPr>
            <a:spLocks noGrp="1"/>
          </p:cNvSpPr>
          <p:nvPr>
            <p:ph idx="1"/>
          </p:nvPr>
        </p:nvSpPr>
        <p:spPr/>
        <p:txBody>
          <a:bodyPr/>
          <a:lstStyle/>
          <a:p>
            <a:endParaRPr lang="en-US"/>
          </a:p>
        </p:txBody>
      </p:sp>
      <p:pic>
        <p:nvPicPr>
          <p:cNvPr id="6" name="Content Placeholder 8">
            <a:extLst>
              <a:ext uri="{FF2B5EF4-FFF2-40B4-BE49-F238E27FC236}">
                <a16:creationId xmlns:a16="http://schemas.microsoft.com/office/drawing/2014/main" id="{D1BE328B-EE0D-47D9-BA61-3B2F113119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16506" y="336884"/>
            <a:ext cx="10018712" cy="5454316"/>
          </a:xfrm>
          <a:prstGeom prst="rect">
            <a:avLst/>
          </a:prstGeom>
        </p:spPr>
      </p:pic>
      <p:sp>
        <p:nvSpPr>
          <p:cNvPr id="7" name="TextBox 6">
            <a:extLst>
              <a:ext uri="{FF2B5EF4-FFF2-40B4-BE49-F238E27FC236}">
                <a16:creationId xmlns:a16="http://schemas.microsoft.com/office/drawing/2014/main" id="{0D3F3A88-2AE8-478B-8290-EC6EDAB10A0E}"/>
              </a:ext>
            </a:extLst>
          </p:cNvPr>
          <p:cNvSpPr txBox="1"/>
          <p:nvPr/>
        </p:nvSpPr>
        <p:spPr>
          <a:xfrm>
            <a:off x="3677862" y="6084330"/>
            <a:ext cx="6096000" cy="873572"/>
          </a:xfrm>
          <a:prstGeom prst="rect">
            <a:avLst/>
          </a:prstGeom>
          <a:noFill/>
        </p:spPr>
        <p:txBody>
          <a:bodyPr wrap="square">
            <a:spAutoFit/>
          </a:bodyPr>
          <a:lstStyle/>
          <a:p>
            <a:pPr marL="0" marR="0" algn="ctr">
              <a:lnSpc>
                <a:spcPct val="150000"/>
              </a:lnSpc>
            </a:pPr>
            <a:r>
              <a:rPr lang="en-IN" sz="1800" b="1" dirty="0">
                <a:solidFill>
                  <a:srgbClr val="202020"/>
                </a:solidFill>
                <a:effectLst/>
                <a:latin typeface="Times New Roman" panose="02020603050405020304" pitchFamily="18" charset="0"/>
                <a:ea typeface="Times New Roman" panose="02020603050405020304" pitchFamily="18" charset="0"/>
              </a:rPr>
              <a:t>Fig. No: A.6 OUTPUT FACE MASK NOT WEAR</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20202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450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A4693-ECC1-4021-9F77-989E9D47AC9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BE6794-6E1F-45A9-B6EF-E0FED5D182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421" y="753980"/>
            <a:ext cx="9818602" cy="5037220"/>
          </a:xfrm>
          <a:prstGeom prst="rect">
            <a:avLst/>
          </a:prstGeom>
          <a:noFill/>
          <a:ln>
            <a:noFill/>
          </a:ln>
        </p:spPr>
      </p:pic>
      <p:sp>
        <p:nvSpPr>
          <p:cNvPr id="7" name="TextBox 6">
            <a:extLst>
              <a:ext uri="{FF2B5EF4-FFF2-40B4-BE49-F238E27FC236}">
                <a16:creationId xmlns:a16="http://schemas.microsoft.com/office/drawing/2014/main" id="{1A560FEE-17BD-4074-80AE-B6421CEBE068}"/>
              </a:ext>
            </a:extLst>
          </p:cNvPr>
          <p:cNvSpPr txBox="1"/>
          <p:nvPr/>
        </p:nvSpPr>
        <p:spPr>
          <a:xfrm>
            <a:off x="3048000" y="6104020"/>
            <a:ext cx="6096000" cy="374077"/>
          </a:xfrm>
          <a:prstGeom prst="rect">
            <a:avLst/>
          </a:prstGeom>
          <a:noFill/>
        </p:spPr>
        <p:txBody>
          <a:bodyPr wrap="square">
            <a:spAutoFit/>
          </a:bodyPr>
          <a:lstStyle/>
          <a:p>
            <a:pPr marL="914400" marR="0" indent="457200">
              <a:lnSpc>
                <a:spcPct val="107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Mangal" panose="02040503050203030202" pitchFamily="18" charset="0"/>
              </a:rPr>
              <a:t>Fig.No</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A.7 EMPLOYEE ATTENDANCE</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75027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79CFA-1DF5-4E8A-83AF-74F7868D56AA}"/>
              </a:ext>
            </a:extLst>
          </p:cNvPr>
          <p:cNvSpPr>
            <a:spLocks noGrp="1"/>
          </p:cNvSpPr>
          <p:nvPr>
            <p:ph idx="1"/>
          </p:nvPr>
        </p:nvSpPr>
        <p:spPr>
          <a:xfrm>
            <a:off x="1331287" y="465221"/>
            <a:ext cx="10860713" cy="5342116"/>
          </a:xfrm>
        </p:spPr>
        <p:txBody>
          <a:bodyPr>
            <a:noAutofit/>
          </a:bodyPr>
          <a:lstStyle/>
          <a:p>
            <a:pPr marL="0" marR="0" indent="0" algn="ctr">
              <a:lnSpc>
                <a:spcPct val="150000"/>
              </a:lnSpc>
              <a:spcBef>
                <a:spcPts val="0"/>
              </a:spcBef>
              <a:spcAft>
                <a:spcPts val="0"/>
              </a:spcAft>
              <a:buNone/>
            </a:pPr>
            <a:r>
              <a:rPr lang="en-US" sz="2000" b="1" dirty="0">
                <a:solidFill>
                  <a:schemeClr val="accent1"/>
                </a:solidFill>
                <a:effectLst/>
                <a:latin typeface="Times New Roman" panose="02020603050405020304" pitchFamily="18" charset="0"/>
                <a:ea typeface="Calibri" panose="020F0502020204030204" pitchFamily="34" charset="0"/>
                <a:cs typeface="Latha" panose="020B0502040204020203" pitchFamily="34" charset="0"/>
              </a:rPr>
              <a:t>CONCLUSION</a:t>
            </a:r>
            <a:endParaRPr lang="en-US" sz="2000" b="1" dirty="0">
              <a:solidFill>
                <a:schemeClr val="accent1"/>
              </a:solidFill>
              <a:effectLst/>
              <a:latin typeface="Calibri" panose="020F0502020204030204" pitchFamily="34" charset="0"/>
              <a:ea typeface="Calibri" panose="020F0502020204030204" pitchFamily="34" charset="0"/>
              <a:cs typeface="Latha" panose="020B0502040204020203" pitchFamily="34" charset="0"/>
            </a:endParaRP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	Under the spread of COVID-19 pandemic, wearing a protective face mask has become a normal and requirement for many public services, colleges and essential business providers. Both WHO and CDC also stress on the importance and effectiveness of wearing correct masks for personal and public health. Therefore, face mask detection and facial recognition with a mask are essential for our society. To serve the above purpose, this paper proposed a Face Mask Detection and Facial Recognition with Mask System for access, attendance and health check under the pandemic. In this project, a Mask Region Convolutional Neural Network method was proposed for face detection and recognition with mask or no masked face. The system and the solution can be easily used by small businesses, organizations and universities with minimum cost under the COVID-19 and help to practice social distancing.</a:t>
            </a:r>
            <a:endParaRPr lang="en-US" sz="2000" dirty="0"/>
          </a:p>
        </p:txBody>
      </p:sp>
    </p:spTree>
    <p:extLst>
      <p:ext uri="{BB962C8B-B14F-4D97-AF65-F5344CB8AC3E}">
        <p14:creationId xmlns:p14="http://schemas.microsoft.com/office/powerpoint/2010/main" val="236671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0E26-2387-4C40-B9B1-4758DB7173E4}"/>
              </a:ext>
            </a:extLst>
          </p:cNvPr>
          <p:cNvSpPr>
            <a:spLocks noGrp="1"/>
          </p:cNvSpPr>
          <p:nvPr>
            <p:ph type="title"/>
          </p:nvPr>
        </p:nvSpPr>
        <p:spPr>
          <a:xfrm>
            <a:off x="1022920" y="-32781"/>
            <a:ext cx="9560858" cy="1238388"/>
          </a:xfrm>
        </p:spPr>
        <p:txBody>
          <a:bodyPr>
            <a:normAutofit/>
          </a:bodyPr>
          <a:lstStyle/>
          <a:p>
            <a:pPr algn="ctr"/>
            <a:r>
              <a:rPr lang="en-US" sz="2800" b="1" i="0" dirty="0">
                <a:solidFill>
                  <a:schemeClr val="accent1"/>
                </a:solidFill>
                <a:effectLst/>
                <a:latin typeface="Times New Roman" panose="02020603050405020304" pitchFamily="18" charset="0"/>
                <a:cs typeface="Times New Roman" panose="02020603050405020304" pitchFamily="18" charset="0"/>
              </a:rPr>
              <a:t>OBJECTIVE</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ED8FB-C18C-447E-885E-892FC4702A35}"/>
              </a:ext>
            </a:extLst>
          </p:cNvPr>
          <p:cNvSpPr>
            <a:spLocks noGrp="1"/>
          </p:cNvSpPr>
          <p:nvPr>
            <p:ph idx="1"/>
          </p:nvPr>
        </p:nvSpPr>
        <p:spPr>
          <a:xfrm>
            <a:off x="1608222" y="239935"/>
            <a:ext cx="9974178" cy="4351338"/>
          </a:xfrm>
        </p:spPr>
        <p:txBody>
          <a:bodyPr>
            <a:normAutofit/>
          </a:bodyPr>
          <a:lstStyle/>
          <a:p>
            <a:pPr algn="just">
              <a:lnSpc>
                <a:spcPct val="10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The main objective of this project is to Fine-tuned CNN is used on our mask/no mask dataset and obtained a classifier that is more than ~95% accurate.</a:t>
            </a:r>
          </a:p>
          <a:p>
            <a:pPr algn="just">
              <a:lnSpc>
                <a:spcPct val="10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a:t>
            </a:r>
            <a:r>
              <a:rPr lang="en-US" sz="2400" b="0" i="0" dirty="0">
                <a:solidFill>
                  <a:schemeClr val="tx1"/>
                </a:solidFill>
                <a:effectLst/>
                <a:latin typeface="Times New Roman" panose="02020603050405020304" pitchFamily="18" charset="0"/>
                <a:cs typeface="Times New Roman" panose="02020603050405020304" pitchFamily="18" charset="0"/>
              </a:rPr>
              <a:t>ur face mask detector is accurate, and since we used the</a:t>
            </a:r>
            <a:r>
              <a:rPr lang="en-US" sz="2400" i="0" dirty="0">
                <a:solidFill>
                  <a:schemeClr val="tx1"/>
                </a:solidFill>
                <a:effectLst/>
                <a:latin typeface="Times New Roman" panose="02020603050405020304" pitchFamily="18" charset="0"/>
                <a:cs typeface="Times New Roman" panose="02020603050405020304" pitchFamily="18" charset="0"/>
              </a:rPr>
              <a:t> CNN </a:t>
            </a:r>
            <a:r>
              <a:rPr lang="en-US" sz="2400" b="0" i="0" dirty="0">
                <a:solidFill>
                  <a:schemeClr val="tx1"/>
                </a:solidFill>
                <a:effectLst/>
                <a:latin typeface="Times New Roman" panose="02020603050405020304" pitchFamily="18" charset="0"/>
                <a:cs typeface="Times New Roman" panose="02020603050405020304" pitchFamily="18" charset="0"/>
              </a:rPr>
              <a:t>architecture, it’s also computationally efficient.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21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9558-BE74-4F7F-984D-33E9473E3048}"/>
              </a:ext>
            </a:extLst>
          </p:cNvPr>
          <p:cNvSpPr>
            <a:spLocks noGrp="1"/>
          </p:cNvSpPr>
          <p:nvPr>
            <p:ph type="title"/>
          </p:nvPr>
        </p:nvSpPr>
        <p:spPr>
          <a:xfrm>
            <a:off x="1484311" y="-356937"/>
            <a:ext cx="10018713" cy="1752599"/>
          </a:xfrm>
        </p:spPr>
        <p:txBody>
          <a:bodyPr>
            <a:normAutofit/>
          </a:bodyPr>
          <a:lstStyle/>
          <a:p>
            <a:r>
              <a:rPr lang="en-US" sz="2800" b="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05E28210-E433-4FA8-B22A-27074129227D}"/>
              </a:ext>
            </a:extLst>
          </p:cNvPr>
          <p:cNvSpPr>
            <a:spLocks noGrp="1"/>
          </p:cNvSpPr>
          <p:nvPr>
            <p:ph idx="1"/>
          </p:nvPr>
        </p:nvSpPr>
        <p:spPr>
          <a:xfrm>
            <a:off x="1484311" y="830887"/>
            <a:ext cx="10499142" cy="3880773"/>
          </a:xfrm>
        </p:spPr>
        <p:txBody>
          <a:bodyPr>
            <a:normAutofit/>
          </a:bodyPr>
          <a:lstStyle/>
          <a:p>
            <a:pPr algn="just"/>
            <a:r>
              <a:rPr lang="en-US" dirty="0">
                <a:effectLst/>
                <a:latin typeface="Times New Roman" panose="02020603050405020304" pitchFamily="18" charset="0"/>
                <a:ea typeface="Calibri" panose="020F0502020204030204" pitchFamily="34" charset="0"/>
                <a:cs typeface="Latha" panose="020B0604020202020204" pitchFamily="34" charset="0"/>
              </a:rPr>
              <a:t>In future work, we would like to build face mask detection datasets with no, correct and incorrect mask wearing states, or use a zero-shot learning approach to make the model able to detect incorrect mask wearing states.</a:t>
            </a:r>
          </a:p>
          <a:p>
            <a:pPr algn="just"/>
            <a:r>
              <a:rPr lang="en-US" dirty="0">
                <a:effectLst/>
                <a:latin typeface="Times New Roman" panose="02020603050405020304" pitchFamily="18" charset="0"/>
                <a:ea typeface="Calibri" panose="020F0502020204030204" pitchFamily="34" charset="0"/>
                <a:cs typeface="Latha" panose="020B0604020202020204" pitchFamily="34" charset="0"/>
              </a:rPr>
              <a:t> New deep learning detectors may be used to further improve the performance.</a:t>
            </a:r>
            <a:endParaRPr lang="en-US" dirty="0">
              <a:effectLst/>
              <a:latin typeface="Calibri" panose="020F0502020204030204" pitchFamily="34" charset="0"/>
              <a:ea typeface="Calibri" panose="020F0502020204030204" pitchFamily="34" charset="0"/>
              <a:cs typeface="Latha" panose="020B0604020202020204" pitchFamily="34" charset="0"/>
            </a:endParaRPr>
          </a:p>
          <a:p>
            <a:pPr algn="just"/>
            <a:r>
              <a:rPr lang="en-US" dirty="0">
                <a:effectLst/>
                <a:latin typeface="Times New Roman" panose="02020603050405020304" pitchFamily="18" charset="0"/>
                <a:ea typeface="Calibri" panose="020F0502020204030204" pitchFamily="34" charset="0"/>
                <a:cs typeface="Mangal" panose="02040503050203030202" pitchFamily="18" charset="0"/>
              </a:rPr>
              <a:t>Future enhancements could focus on ensuring that the technology can be easily integrated with a variety of systems and platforms.</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p:txBody>
      </p:sp>
    </p:spTree>
    <p:extLst>
      <p:ext uri="{BB962C8B-B14F-4D97-AF65-F5344CB8AC3E}">
        <p14:creationId xmlns:p14="http://schemas.microsoft.com/office/powerpoint/2010/main" val="2453679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22AA-52C7-457C-86D3-B5FA0921CA12}"/>
              </a:ext>
            </a:extLst>
          </p:cNvPr>
          <p:cNvSpPr>
            <a:spLocks noGrp="1"/>
          </p:cNvSpPr>
          <p:nvPr>
            <p:ph type="title"/>
          </p:nvPr>
        </p:nvSpPr>
        <p:spPr>
          <a:xfrm>
            <a:off x="2005734" y="95209"/>
            <a:ext cx="9516035" cy="1325563"/>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6E6E18A-6792-4420-99FE-F05E309537A7}"/>
              </a:ext>
            </a:extLst>
          </p:cNvPr>
          <p:cNvSpPr>
            <a:spLocks noGrp="1"/>
          </p:cNvSpPr>
          <p:nvPr>
            <p:ph idx="1"/>
          </p:nvPr>
        </p:nvSpPr>
        <p:spPr>
          <a:xfrm>
            <a:off x="1335505" y="1420772"/>
            <a:ext cx="10856495" cy="4772233"/>
          </a:xfrm>
        </p:spPr>
        <p:txBody>
          <a:bodyPr>
            <a:normAutofit fontScale="92500" lnSpcReduction="10000"/>
          </a:bodyPr>
          <a:lstStyle/>
          <a:p>
            <a:pPr marL="457200" marR="0" lvl="0" indent="-457200" algn="just">
              <a:lnSpc>
                <a:spcPct val="107000"/>
              </a:lnSpc>
              <a:spcBef>
                <a:spcPts val="0"/>
              </a:spcBef>
              <a:spcAft>
                <a:spcPts val="0"/>
              </a:spcAft>
              <a:buSzPct val="120000"/>
              <a:buFont typeface="+mj-lt"/>
              <a:buAutoNum type="arabicPeriod"/>
            </a:pPr>
            <a:r>
              <a:rPr lang="en-IN" sz="2000" dirty="0">
                <a:effectLst/>
                <a:latin typeface="Times New Roman" panose="02020603050405020304" pitchFamily="18" charset="0"/>
                <a:ea typeface="Calibri" panose="020F0502020204030204" pitchFamily="34" charset="0"/>
                <a:cs typeface="Mangal" panose="02040503050203030202" pitchFamily="18" charset="0"/>
              </a:rPr>
              <a:t>R. Ramachandra, A.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Kuijper</a:t>
            </a:r>
            <a:r>
              <a:rPr lang="en-IN" sz="2000" dirty="0">
                <a:effectLst/>
                <a:latin typeface="Times New Roman" panose="02020603050405020304" pitchFamily="18" charset="0"/>
                <a:ea typeface="Calibri" panose="020F0502020204030204" pitchFamily="34" charset="0"/>
                <a:cs typeface="Mangal" panose="02040503050203030202" pitchFamily="18" charset="0"/>
              </a:rPr>
              <a:t>, P. Fang, C. Zhang,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F.Wang</a:t>
            </a:r>
            <a:r>
              <a:rPr lang="en-IN" sz="2000" dirty="0">
                <a:effectLst/>
                <a:latin typeface="Times New Roman" panose="02020603050405020304" pitchFamily="18" charset="0"/>
                <a:ea typeface="Calibri" panose="020F0502020204030204" pitchFamily="34" charset="0"/>
                <a:cs typeface="Mangal" panose="02040503050203030202" pitchFamily="18" charset="0"/>
              </a:rPr>
              <a:t>, and D. Montero, (2021) “Masked face recognition competition,'' in Proc. IEEE Int. Joint Conf. Biometrics (IJCB)”.</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800100" marR="0" indent="-457200" algn="just">
              <a:lnSpc>
                <a:spcPct val="107000"/>
              </a:lnSpc>
              <a:spcBef>
                <a:spcPts val="0"/>
              </a:spcBef>
              <a:spcAft>
                <a:spcPts val="0"/>
              </a:spcAft>
              <a:buSzPct val="120000"/>
              <a:buFont typeface="+mj-lt"/>
              <a:buAutoNum type="arabicPeriod"/>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lnSpc>
                <a:spcPct val="107000"/>
              </a:lnSpc>
              <a:spcBef>
                <a:spcPts val="0"/>
              </a:spcBef>
              <a:spcAft>
                <a:spcPts val="0"/>
              </a:spcAft>
              <a:buSzPct val="120000"/>
              <a:buFont typeface="+mj-lt"/>
              <a:buAutoNum type="arabicPeriod"/>
            </a:pPr>
            <a:r>
              <a:rPr lang="en-IN" sz="2000" dirty="0" err="1">
                <a:effectLst/>
                <a:latin typeface="Times New Roman" panose="02020603050405020304" pitchFamily="18" charset="0"/>
                <a:ea typeface="Calibri" panose="020F0502020204030204" pitchFamily="34" charset="0"/>
                <a:cs typeface="Mangal" panose="02040503050203030202" pitchFamily="18" charset="0"/>
              </a:rPr>
              <a:t>Ritesh</a:t>
            </a:r>
            <a:r>
              <a:rPr lang="en-IN" sz="2000" dirty="0">
                <a:effectLst/>
                <a:latin typeface="Times New Roman" panose="02020603050405020304" pitchFamily="18" charset="0"/>
                <a:ea typeface="Calibri" panose="020F0502020204030204" pitchFamily="34" charset="0"/>
                <a:cs typeface="Mangal" panose="02040503050203030202" pitchFamily="18" charset="0"/>
              </a:rPr>
              <a:t> Sinha, Puneet Kumar Tiwari,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Srijan</a:t>
            </a:r>
            <a:r>
              <a:rPr lang="en-IN" sz="2000" dirty="0">
                <a:effectLst/>
                <a:latin typeface="Times New Roman" panose="02020603050405020304" pitchFamily="18" charset="0"/>
                <a:ea typeface="Calibri" panose="020F0502020204030204" pitchFamily="34" charset="0"/>
                <a:cs typeface="Mangal" panose="02040503050203030202" pitchFamily="18" charset="0"/>
              </a:rPr>
              <a:t> Kumar Yadav,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Prabhash</a:t>
            </a:r>
            <a:r>
              <a:rPr lang="en-IN" sz="2000" dirty="0">
                <a:effectLst/>
                <a:latin typeface="Times New Roman" panose="02020603050405020304" pitchFamily="18" charset="0"/>
                <a:ea typeface="Calibri" panose="020F0502020204030204" pitchFamily="34" charset="0"/>
                <a:cs typeface="Mangal" panose="02040503050203030202" pitchFamily="18" charset="0"/>
              </a:rPr>
              <a:t> Pandey ,(2022 )"Face mask recognition system using CNN model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628650" marR="0" indent="-457200">
              <a:lnSpc>
                <a:spcPct val="107000"/>
              </a:lnSpc>
              <a:spcBef>
                <a:spcPts val="0"/>
              </a:spcBef>
              <a:spcAft>
                <a:spcPts val="0"/>
              </a:spcAft>
              <a:buSzPct val="120000"/>
              <a:buFont typeface="+mj-lt"/>
              <a:buAutoNum type="arabicPeriod"/>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lnSpc>
                <a:spcPct val="107000"/>
              </a:lnSpc>
              <a:spcBef>
                <a:spcPts val="0"/>
              </a:spcBef>
              <a:spcAft>
                <a:spcPts val="0"/>
              </a:spcAft>
              <a:buSzPct val="120000"/>
              <a:buFont typeface="+mj-lt"/>
              <a:buAutoNum type="arabicPeriod"/>
            </a:pPr>
            <a:r>
              <a:rPr lang="en-IN" sz="2000" dirty="0">
                <a:effectLst/>
                <a:latin typeface="Times New Roman" panose="02020603050405020304" pitchFamily="18" charset="0"/>
                <a:ea typeface="Calibri" panose="020F0502020204030204" pitchFamily="34" charset="0"/>
                <a:cs typeface="Mangal" panose="02040503050203030202" pitchFamily="18" charset="0"/>
              </a:rPr>
              <a:t>S. Luo, X. Li, R. Zhu, and X. Zhang, (2021)``SFA: Small faces attention face detector,'' IEEE Access, vol. 7, pp. 171609171620.</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800100" marR="0" indent="-457200" algn="just">
              <a:lnSpc>
                <a:spcPct val="107000"/>
              </a:lnSpc>
              <a:spcBef>
                <a:spcPts val="0"/>
              </a:spcBef>
              <a:spcAft>
                <a:spcPts val="0"/>
              </a:spcAft>
              <a:buSzPct val="120000"/>
              <a:buFont typeface="+mj-lt"/>
              <a:buAutoNum type="arabicPeriod"/>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lnSpc>
                <a:spcPct val="107000"/>
              </a:lnSpc>
              <a:spcBef>
                <a:spcPts val="0"/>
              </a:spcBef>
              <a:spcAft>
                <a:spcPts val="800"/>
              </a:spcAft>
              <a:buSzPct val="120000"/>
              <a:buFont typeface="+mj-lt"/>
              <a:buAutoNum type="arabicPeriod"/>
            </a:pPr>
            <a:r>
              <a:rPr lang="en-IN" sz="2000" dirty="0">
                <a:effectLst/>
                <a:latin typeface="Times New Roman" panose="02020603050405020304" pitchFamily="18" charset="0"/>
                <a:ea typeface="Calibri" panose="020F0502020204030204" pitchFamily="34" charset="0"/>
                <a:cs typeface="Mangal" panose="02040503050203030202" pitchFamily="18" charset="0"/>
              </a:rPr>
              <a:t>Shilpa Sethi , Mamata Katharina , Trilok Kaushik , (2021) "Face mask detection using deep learning: An approach to reduce risk of Coronavirus spread".</a:t>
            </a:r>
          </a:p>
          <a:p>
            <a:pPr marL="457200" marR="0" lvl="0" indent="-457200" algn="just">
              <a:spcBef>
                <a:spcPts val="0"/>
              </a:spcBef>
              <a:spcAft>
                <a:spcPts val="0"/>
              </a:spcAft>
              <a:buSzPct val="120000"/>
              <a:buFont typeface="+mj-lt"/>
              <a:buAutoNum type="arabicPeriod"/>
              <a:tabLst>
                <a:tab pos="628650" algn="l"/>
              </a:tabLst>
            </a:pPr>
            <a:r>
              <a:rPr lang="en-IN" sz="2000" dirty="0" err="1">
                <a:effectLst/>
                <a:latin typeface="Times New Roman" panose="02020603050405020304" pitchFamily="18" charset="0"/>
                <a:ea typeface="Calibri" panose="020F0502020204030204" pitchFamily="34" charset="0"/>
                <a:cs typeface="Mangal" panose="02040503050203030202" pitchFamily="18" charset="0"/>
              </a:rPr>
              <a:t>Anwar.A</a:t>
            </a:r>
            <a:r>
              <a:rPr lang="en-IN" sz="2000" dirty="0">
                <a:effectLst/>
                <a:latin typeface="Times New Roman" panose="02020603050405020304" pitchFamily="18" charset="0"/>
                <a:ea typeface="Calibri" panose="020F0502020204030204" pitchFamily="34" charset="0"/>
                <a:cs typeface="Mangal" panose="02040503050203030202" pitchFamily="18" charset="0"/>
              </a:rPr>
              <a:t> and A.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Raychowdhury</a:t>
            </a:r>
            <a:r>
              <a:rPr lang="en-IN" sz="2000" dirty="0">
                <a:effectLst/>
                <a:latin typeface="Times New Roman" panose="02020603050405020304" pitchFamily="18" charset="0"/>
                <a:ea typeface="Calibri" panose="020F0502020204030204" pitchFamily="34" charset="0"/>
                <a:cs typeface="Mangal" panose="02040503050203030202" pitchFamily="18" charset="0"/>
              </a:rPr>
              <a:t>,(2020)``Masked face recognition for secure authentication'' , arXiv:2008.11104.</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1085850" marR="0" indent="-457200" algn="just">
              <a:spcBef>
                <a:spcPts val="0"/>
              </a:spcBef>
              <a:spcAft>
                <a:spcPts val="0"/>
              </a:spcAft>
              <a:buSzPct val="120000"/>
              <a:buFont typeface="+mj-lt"/>
              <a:buAutoNum type="arabicPeriod"/>
              <a:tabLst>
                <a:tab pos="62865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spcBef>
                <a:spcPts val="0"/>
              </a:spcBef>
              <a:spcAft>
                <a:spcPts val="0"/>
              </a:spcAft>
              <a:buSzPct val="120000"/>
              <a:buFont typeface="+mj-lt"/>
              <a:buAutoNum type="arabicPeriod"/>
              <a:tabLst>
                <a:tab pos="628650" algn="l"/>
              </a:tabLst>
            </a:pPr>
            <a:r>
              <a:rPr lang="en-IN" sz="2000" dirty="0">
                <a:effectLst/>
                <a:latin typeface="Times New Roman" panose="02020603050405020304" pitchFamily="18" charset="0"/>
                <a:ea typeface="Calibri" panose="020F0502020204030204" pitchFamily="34" charset="0"/>
                <a:cs typeface="Mangal" panose="02040503050203030202" pitchFamily="18" charset="0"/>
              </a:rPr>
              <a:t>Bing Shu Wang, Jianbing Zheng, and C.L. Philip Chen , (2021)" A Survey on Masked Facial Detection Methods and Datasets for Fighting Against COVID-19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lnSpc>
                <a:spcPct val="107000"/>
              </a:lnSpc>
              <a:spcBef>
                <a:spcPts val="0"/>
              </a:spcBef>
              <a:spcAft>
                <a:spcPts val="800"/>
              </a:spcAft>
              <a:buSzPct val="120000"/>
              <a:buFont typeface="+mj-lt"/>
              <a:buAutoNum type="arabicPeriod"/>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0000"/>
              </a:lnSpc>
              <a:buSzPct val="1200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60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006054-8766-4F89-9151-A5139E9C6553}"/>
              </a:ext>
            </a:extLst>
          </p:cNvPr>
          <p:cNvSpPr txBox="1"/>
          <p:nvPr/>
        </p:nvSpPr>
        <p:spPr>
          <a:xfrm>
            <a:off x="1568824" y="95874"/>
            <a:ext cx="10515599" cy="5639236"/>
          </a:xfrm>
          <a:prstGeom prst="rect">
            <a:avLst/>
          </a:prstGeom>
          <a:noFill/>
        </p:spPr>
        <p:txBody>
          <a:bodyPr wrap="square">
            <a:spAutoFit/>
          </a:bodyPr>
          <a:lstStyle/>
          <a:p>
            <a:pPr marL="1085850" marR="0" indent="-457200" algn="just">
              <a:spcBef>
                <a:spcPts val="0"/>
              </a:spcBef>
              <a:spcAft>
                <a:spcPts val="0"/>
              </a:spcAft>
              <a:buClr>
                <a:srgbClr val="C00000"/>
              </a:buClr>
              <a:buSzPct val="120000"/>
              <a:buFont typeface="+mj-lt"/>
              <a:buAutoNum type="arabicPeriod" startAt="7"/>
              <a:tabLst>
                <a:tab pos="62865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spcBef>
                <a:spcPts val="0"/>
              </a:spcBef>
              <a:spcAft>
                <a:spcPts val="0"/>
              </a:spcAft>
              <a:buClr>
                <a:srgbClr val="C00000"/>
              </a:buClr>
              <a:buSzPct val="120000"/>
              <a:buFont typeface="+mj-lt"/>
              <a:buAutoNum type="arabicPeriod" startAt="7"/>
              <a:tabLst>
                <a:tab pos="628650" algn="l"/>
              </a:tabLst>
            </a:pPr>
            <a:r>
              <a:rPr lang="en-IN" sz="2000" dirty="0">
                <a:effectLst/>
                <a:latin typeface="Times New Roman" panose="02020603050405020304" pitchFamily="18" charset="0"/>
                <a:ea typeface="Calibri" panose="020F0502020204030204" pitchFamily="34" charset="0"/>
                <a:cs typeface="Mangal" panose="02040503050203030202" pitchFamily="18" charset="0"/>
              </a:rPr>
              <a:t>C. Li, S. Ge, D. Zhang, and J. Li, (2020)``Look through masks: Towards masked face recognition with de-occlusion distillation,'' in Proc. 28th ACM Int. Conf. Multimedia,  pp. 3016-3024.</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1085850" marR="0" indent="-457200" algn="just">
              <a:spcBef>
                <a:spcPts val="0"/>
              </a:spcBef>
              <a:spcAft>
                <a:spcPts val="0"/>
              </a:spcAft>
              <a:buClr>
                <a:srgbClr val="C00000"/>
              </a:buClr>
              <a:buSzPct val="120000"/>
              <a:buFont typeface="+mj-lt"/>
              <a:buAutoNum type="arabicPeriod" startAt="7"/>
              <a:tabLst>
                <a:tab pos="62865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spcBef>
                <a:spcPts val="0"/>
              </a:spcBef>
              <a:spcAft>
                <a:spcPts val="800"/>
              </a:spcAft>
              <a:buClr>
                <a:srgbClr val="C00000"/>
              </a:buClr>
              <a:buSzPct val="120000"/>
              <a:buFont typeface="+mj-lt"/>
              <a:buAutoNum type="arabicPeriod" startAt="7"/>
              <a:tabLst>
                <a:tab pos="628650" algn="l"/>
              </a:tabLst>
            </a:pPr>
            <a:r>
              <a:rPr lang="en-IN" sz="2000" dirty="0" err="1">
                <a:effectLst/>
                <a:latin typeface="Times New Roman" panose="02020603050405020304" pitchFamily="18" charset="0"/>
                <a:ea typeface="Calibri" panose="020F0502020204030204" pitchFamily="34" charset="0"/>
                <a:cs typeface="Mangal" panose="02040503050203030202" pitchFamily="18" charset="0"/>
              </a:rPr>
              <a:t>Guanhao</a:t>
            </a:r>
            <a:r>
              <a:rPr lang="en-IN" sz="2000" dirty="0">
                <a:effectLst/>
                <a:latin typeface="Times New Roman" panose="02020603050405020304" pitchFamily="18" charset="0"/>
                <a:ea typeface="Calibri" panose="020F0502020204030204" pitchFamily="34" charset="0"/>
                <a:cs typeface="Mangal" panose="02040503050203030202" pitchFamily="18" charset="0"/>
              </a:rPr>
              <a:t> Yang , Wei Feng , Jintao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Jin</a:t>
            </a:r>
            <a:r>
              <a:rPr lang="en-IN" sz="2000" dirty="0">
                <a:effectLst/>
                <a:latin typeface="Times New Roman" panose="02020603050405020304" pitchFamily="18" charset="0"/>
                <a:ea typeface="Calibri" panose="020F0502020204030204" pitchFamily="34" charset="0"/>
                <a:cs typeface="Mangal" panose="02040503050203030202" pitchFamily="18" charset="0"/>
              </a:rPr>
              <a:t> ,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Qujiang</a:t>
            </a:r>
            <a:r>
              <a:rPr lang="en-IN" sz="2000" dirty="0">
                <a:effectLst/>
                <a:latin typeface="Times New Roman" panose="02020603050405020304" pitchFamily="18" charset="0"/>
                <a:ea typeface="Calibri" panose="020F0502020204030204" pitchFamily="34" charset="0"/>
                <a:cs typeface="Mangal" panose="02040503050203030202" pitchFamily="18" charset="0"/>
              </a:rPr>
              <a:t> Lei ,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Xiuhao</a:t>
            </a:r>
            <a:r>
              <a:rPr lang="en-IN" sz="2000" dirty="0">
                <a:effectLst/>
                <a:latin typeface="Times New Roman" panose="02020603050405020304" pitchFamily="18" charset="0"/>
                <a:ea typeface="Calibri" panose="020F0502020204030204" pitchFamily="34" charset="0"/>
                <a:cs typeface="Mangal" panose="02040503050203030202" pitchFamily="18" charset="0"/>
              </a:rPr>
              <a:t> Li , Guangzhou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Gui</a:t>
            </a:r>
            <a:r>
              <a:rPr lang="en-IN" sz="2000" dirty="0">
                <a:effectLst/>
                <a:latin typeface="Times New Roman" panose="02020603050405020304" pitchFamily="18" charset="0"/>
                <a:ea typeface="Calibri" panose="020F0502020204030204" pitchFamily="34" charset="0"/>
                <a:cs typeface="Mangal" panose="02040503050203030202" pitchFamily="18" charset="0"/>
              </a:rPr>
              <a:t>(2020) "Face Mask Recognition System with YOLOV5 Based on Image Recognition ".</a:t>
            </a:r>
          </a:p>
          <a:p>
            <a:pPr marL="457200" marR="0" lvl="0" indent="-457200" algn="just">
              <a:spcBef>
                <a:spcPts val="0"/>
              </a:spcBef>
              <a:spcAft>
                <a:spcPts val="800"/>
              </a:spcAft>
              <a:buClr>
                <a:srgbClr val="C00000"/>
              </a:buClr>
              <a:buSzPct val="120000"/>
              <a:buFont typeface="+mj-lt"/>
              <a:buAutoNum type="arabicPeriod" startAt="7"/>
              <a:tabLst>
                <a:tab pos="628650" algn="l"/>
              </a:tabLst>
            </a:pP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pPr marL="457200" marR="0" lvl="0" indent="-457200" algn="just">
              <a:spcBef>
                <a:spcPts val="0"/>
              </a:spcBef>
              <a:spcAft>
                <a:spcPts val="0"/>
              </a:spcAft>
              <a:buClr>
                <a:srgbClr val="C00000"/>
              </a:buClr>
              <a:buSzPct val="120000"/>
              <a:buFont typeface="+mj-lt"/>
              <a:buAutoNum type="arabicPeriod" startAt="7"/>
            </a:pPr>
            <a:r>
              <a:rPr lang="en-IN" sz="2000" dirty="0">
                <a:effectLst/>
                <a:latin typeface="Times New Roman" panose="02020603050405020304" pitchFamily="18" charset="0"/>
                <a:ea typeface="Calibri" panose="020F0502020204030204" pitchFamily="34" charset="0"/>
                <a:cs typeface="Mangal" panose="02040503050203030202" pitchFamily="18" charset="0"/>
              </a:rPr>
              <a:t>Y.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Martindez</a:t>
            </a:r>
            <a:r>
              <a:rPr lang="en-IN" sz="2000" dirty="0">
                <a:effectLst/>
                <a:latin typeface="Times New Roman" panose="02020603050405020304" pitchFamily="18" charset="0"/>
                <a:ea typeface="Calibri" panose="020F0502020204030204" pitchFamily="34" charset="0"/>
                <a:cs typeface="Mangal" panose="02040503050203030202" pitchFamily="18" charset="0"/>
              </a:rPr>
              <a:t>-Diaz, L. S.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Luevano</a:t>
            </a:r>
            <a:r>
              <a:rPr lang="en-IN" sz="2000" dirty="0">
                <a:effectLst/>
                <a:latin typeface="Times New Roman" panose="02020603050405020304" pitchFamily="18" charset="0"/>
                <a:ea typeface="Calibri" panose="020F0502020204030204" pitchFamily="34" charset="0"/>
                <a:cs typeface="Mangal" panose="02040503050203030202" pitchFamily="18" charset="0"/>
              </a:rPr>
              <a:t>, H. Mendez-Vazquez, M. Nicolas-Diaz, L. Chang, and M. Gonzalez-Mendoza, (2021)``Shuffle Face Net: A lightweight face architecture for efficient and highly-accurate face recognition,'' in Proc. IEEE/CVF Int. Conf. Computer. Vis. Workshop (ICCVW), pp. 1-8.</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914400" marR="0" indent="-457200">
              <a:spcBef>
                <a:spcPts val="0"/>
              </a:spcBef>
              <a:spcAft>
                <a:spcPts val="0"/>
              </a:spcAft>
              <a:buClr>
                <a:srgbClr val="C00000"/>
              </a:buClr>
              <a:buSzPct val="120000"/>
              <a:buFont typeface="+mj-lt"/>
              <a:buAutoNum type="arabicPeriod" startAt="7"/>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lvl="0" indent="-457200" algn="just">
              <a:spcBef>
                <a:spcPts val="0"/>
              </a:spcBef>
              <a:spcAft>
                <a:spcPts val="800"/>
              </a:spcAft>
              <a:buClr>
                <a:srgbClr val="C00000"/>
              </a:buClr>
              <a:buSzPct val="120000"/>
              <a:buFont typeface="+mj-lt"/>
              <a:buAutoNum type="arabicPeriod" startAt="7"/>
            </a:pPr>
            <a:r>
              <a:rPr lang="en-IN" sz="2000" dirty="0">
                <a:effectLst/>
                <a:latin typeface="Times New Roman" panose="02020603050405020304" pitchFamily="18" charset="0"/>
                <a:ea typeface="Calibri" panose="020F0502020204030204" pitchFamily="34" charset="0"/>
                <a:cs typeface="Mangal" panose="02040503050203030202" pitchFamily="18" charset="0"/>
              </a:rPr>
              <a:t>Y. Martinez-Diaz, M. Nicolas-Diaz, H. Mendez-Vazquez, L. S.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Luevano</a:t>
            </a:r>
            <a:r>
              <a:rPr lang="en-IN" sz="2000" dirty="0">
                <a:effectLst/>
                <a:latin typeface="Times New Roman" panose="02020603050405020304" pitchFamily="18" charset="0"/>
                <a:ea typeface="Calibri" panose="020F0502020204030204" pitchFamily="34" charset="0"/>
                <a:cs typeface="Mangal" panose="02040503050203030202" pitchFamily="18" charset="0"/>
              </a:rPr>
              <a:t>, L. Chang, M. Gonzalez-Mendoza, and L. E.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Sucar</a:t>
            </a:r>
            <a:r>
              <a:rPr lang="en-IN" sz="2000" dirty="0">
                <a:effectLst/>
                <a:latin typeface="Times New Roman" panose="02020603050405020304" pitchFamily="18" charset="0"/>
                <a:ea typeface="Calibri" panose="020F0502020204030204" pitchFamily="34" charset="0"/>
                <a:cs typeface="Mangal" panose="02040503050203030202" pitchFamily="18" charset="0"/>
              </a:rPr>
              <a:t>, (2021),”Bench marking lightweight face architectures on specific face recognition scenarios,”</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Artif</a:t>
            </a:r>
            <a:r>
              <a:rPr lang="en-IN" sz="200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Intell</a:t>
            </a:r>
            <a:r>
              <a:rPr lang="en-IN" sz="2000" dirty="0">
                <a:effectLst/>
                <a:latin typeface="Times New Roman" panose="02020603050405020304" pitchFamily="18" charset="0"/>
                <a:ea typeface="Calibri" panose="020F0502020204030204" pitchFamily="34" charset="0"/>
                <a:cs typeface="Mangal" panose="02040503050203030202" pitchFamily="18" charset="0"/>
              </a:rPr>
              <a:t>. Rev., vol. 54, pp. 6201-6244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07000"/>
              </a:lnSpc>
              <a:spcBef>
                <a:spcPts val="0"/>
              </a:spcBef>
              <a:spcAft>
                <a:spcPts val="800"/>
              </a:spcAft>
              <a:buClr>
                <a:srgbClr val="C00000"/>
              </a:buClr>
              <a:buSzPct val="120000"/>
              <a:tabLst>
                <a:tab pos="628650" algn="l"/>
              </a:tabLs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11643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2CA3-0559-46AF-99DD-B49D70301E25}"/>
              </a:ext>
            </a:extLst>
          </p:cNvPr>
          <p:cNvSpPr>
            <a:spLocks noGrp="1"/>
          </p:cNvSpPr>
          <p:nvPr>
            <p:ph type="title"/>
          </p:nvPr>
        </p:nvSpPr>
        <p:spPr>
          <a:xfrm>
            <a:off x="2131312" y="2553447"/>
            <a:ext cx="8596668" cy="1320800"/>
          </a:xfrm>
        </p:spPr>
        <p:txBody>
          <a:bodyPr>
            <a:normAutofit/>
          </a:bodyPr>
          <a:lstStyle/>
          <a:p>
            <a:pPr algn="ctr"/>
            <a:r>
              <a:rPr lang="en-US" sz="48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0104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07DA-C91A-4EB8-BD4F-9F788F38A46B}"/>
              </a:ext>
            </a:extLst>
          </p:cNvPr>
          <p:cNvSpPr>
            <a:spLocks noGrp="1"/>
          </p:cNvSpPr>
          <p:nvPr>
            <p:ph type="title"/>
          </p:nvPr>
        </p:nvSpPr>
        <p:spPr>
          <a:xfrm>
            <a:off x="1586099" y="-316743"/>
            <a:ext cx="10018713" cy="1752599"/>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372E466-75D1-4F54-93A6-F674049E9C37}"/>
              </a:ext>
            </a:extLst>
          </p:cNvPr>
          <p:cNvSpPr>
            <a:spLocks noGrp="1"/>
          </p:cNvSpPr>
          <p:nvPr>
            <p:ph idx="1"/>
          </p:nvPr>
        </p:nvSpPr>
        <p:spPr>
          <a:xfrm>
            <a:off x="1586099" y="1253331"/>
            <a:ext cx="10204848" cy="4351338"/>
          </a:xfrm>
        </p:spPr>
        <p:txBody>
          <a:bodyPr>
            <a:no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	There are so many essential equipment’s needed to fight against the corona virus. One of such most essential is face mask. Firstly, a face mask was not mandatory for everyone but as the day progresses scientists and doctors have recommended everyone to wear a face mask. So to detect whether a person is wearing face mask or not is an essential process to implement in the society currently which can be used for various applications like at the airport, hospitals, offices, schools, etc. This system can be of great importance at airports to detect travelers whether they are wearing a mask or not and at schools to ensure students are wearing a face mask for their safety.</a:t>
            </a:r>
          </a:p>
        </p:txBody>
      </p:sp>
    </p:spTree>
    <p:extLst>
      <p:ext uri="{BB962C8B-B14F-4D97-AF65-F5344CB8AC3E}">
        <p14:creationId xmlns:p14="http://schemas.microsoft.com/office/powerpoint/2010/main" val="269458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D157-09FD-45AF-99D0-10877808A628}"/>
              </a:ext>
            </a:extLst>
          </p:cNvPr>
          <p:cNvSpPr>
            <a:spLocks noGrp="1"/>
          </p:cNvSpPr>
          <p:nvPr>
            <p:ph type="title"/>
          </p:nvPr>
        </p:nvSpPr>
        <p:spPr>
          <a:xfrm>
            <a:off x="2152649" y="152401"/>
            <a:ext cx="7886700" cy="514635"/>
          </a:xfrm>
        </p:spPr>
        <p:txBody>
          <a:bodyPr>
            <a:no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                 LITERATURE SURVEY</a:t>
            </a:r>
            <a:endParaRPr lang="en-IN" sz="28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4EBF70E-F359-4A77-8FC1-FF1DD20A80B8}"/>
              </a:ext>
            </a:extLst>
          </p:cNvPr>
          <p:cNvGraphicFramePr>
            <a:graphicFrameLocks noGrp="1"/>
          </p:cNvGraphicFramePr>
          <p:nvPr>
            <p:extLst>
              <p:ext uri="{D42A27DB-BD31-4B8C-83A1-F6EECF244321}">
                <p14:modId xmlns:p14="http://schemas.microsoft.com/office/powerpoint/2010/main" val="2611040986"/>
              </p:ext>
            </p:extLst>
          </p:nvPr>
        </p:nvGraphicFramePr>
        <p:xfrm>
          <a:off x="1850307" y="667036"/>
          <a:ext cx="10250157" cy="5562599"/>
        </p:xfrm>
        <a:graphic>
          <a:graphicData uri="http://schemas.openxmlformats.org/drawingml/2006/table">
            <a:tbl>
              <a:tblPr firstRow="1" bandRow="1">
                <a:tableStyleId>{5C22544A-7EE6-4342-B048-85BDC9FD1C3A}</a:tableStyleId>
              </a:tblPr>
              <a:tblGrid>
                <a:gridCol w="417852">
                  <a:extLst>
                    <a:ext uri="{9D8B030D-6E8A-4147-A177-3AD203B41FA5}">
                      <a16:colId xmlns:a16="http://schemas.microsoft.com/office/drawing/2014/main" val="3702754956"/>
                    </a:ext>
                  </a:extLst>
                </a:gridCol>
                <a:gridCol w="1676655">
                  <a:extLst>
                    <a:ext uri="{9D8B030D-6E8A-4147-A177-3AD203B41FA5}">
                      <a16:colId xmlns:a16="http://schemas.microsoft.com/office/drawing/2014/main" val="1382000786"/>
                    </a:ext>
                  </a:extLst>
                </a:gridCol>
                <a:gridCol w="1948224">
                  <a:extLst>
                    <a:ext uri="{9D8B030D-6E8A-4147-A177-3AD203B41FA5}">
                      <a16:colId xmlns:a16="http://schemas.microsoft.com/office/drawing/2014/main" val="1039511687"/>
                    </a:ext>
                  </a:extLst>
                </a:gridCol>
                <a:gridCol w="1546773">
                  <a:extLst>
                    <a:ext uri="{9D8B030D-6E8A-4147-A177-3AD203B41FA5}">
                      <a16:colId xmlns:a16="http://schemas.microsoft.com/office/drawing/2014/main" val="3781313462"/>
                    </a:ext>
                  </a:extLst>
                </a:gridCol>
                <a:gridCol w="1924611">
                  <a:extLst>
                    <a:ext uri="{9D8B030D-6E8A-4147-A177-3AD203B41FA5}">
                      <a16:colId xmlns:a16="http://schemas.microsoft.com/office/drawing/2014/main" val="2044445065"/>
                    </a:ext>
                  </a:extLst>
                </a:gridCol>
                <a:gridCol w="1428698">
                  <a:extLst>
                    <a:ext uri="{9D8B030D-6E8A-4147-A177-3AD203B41FA5}">
                      <a16:colId xmlns:a16="http://schemas.microsoft.com/office/drawing/2014/main" val="362676574"/>
                    </a:ext>
                  </a:extLst>
                </a:gridCol>
                <a:gridCol w="1307344">
                  <a:extLst>
                    <a:ext uri="{9D8B030D-6E8A-4147-A177-3AD203B41FA5}">
                      <a16:colId xmlns:a16="http://schemas.microsoft.com/office/drawing/2014/main" val="962441384"/>
                    </a:ext>
                  </a:extLst>
                </a:gridCol>
              </a:tblGrid>
              <a:tr h="980015">
                <a:tc>
                  <a:txBody>
                    <a:bodyPr/>
                    <a:lstStyle/>
                    <a:p>
                      <a:pPr algn="ctr"/>
                      <a:r>
                        <a:rPr lang="en-US" sz="1600" dirty="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Title, Author &amp; Year</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Objective</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Algorithms/Techniques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Cross Ref</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4016232433"/>
                  </a:ext>
                </a:extLst>
              </a:tr>
              <a:tr h="2291292">
                <a:tc>
                  <a:txBody>
                    <a:bodyPr/>
                    <a:lstStyle/>
                    <a:p>
                      <a:r>
                        <a:rPr lang="en-IN" sz="1400" dirty="0">
                          <a:latin typeface="Times New Roman" panose="02020603050405020304" pitchFamily="18" charset="0"/>
                          <a:cs typeface="Times New Roman" panose="02020603050405020304" pitchFamily="18" charset="0"/>
                        </a:rPr>
                        <a:t>1</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A real time robust facial recognition model for masked face images using Machine learning model, Md </a:t>
                      </a:r>
                      <a:r>
                        <a:rPr lang="en-US" sz="1400" dirty="0" err="1">
                          <a:latin typeface="Times New Roman" panose="02020603050405020304" pitchFamily="18" charset="0"/>
                          <a:cs typeface="Times New Roman" panose="02020603050405020304" pitchFamily="18" charset="0"/>
                        </a:rPr>
                        <a:t>Faqaruddin</a:t>
                      </a:r>
                      <a:r>
                        <a:rPr lang="en-US" sz="1400" dirty="0">
                          <a:latin typeface="Times New Roman" panose="02020603050405020304" pitchFamily="18" charset="0"/>
                          <a:cs typeface="Times New Roman" panose="02020603050405020304" pitchFamily="18" charset="0"/>
                        </a:rPr>
                        <a:t> Ahmed,2021.</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The most advanced approaches to facial recognition are based on a deep knowledge based on multiple facial samples.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Convolutional Neural Network (CNN) </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Masked Face Data Sets (MFDDs) (SMFRD). </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Time taken to predict . No alert system.</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https://ieeexplore.ieee.org/document/9675936</a:t>
                      </a:r>
                    </a:p>
                  </a:txBody>
                  <a:tcPr marL="68580" marR="68580" marT="34290" marB="34290"/>
                </a:tc>
                <a:extLst>
                  <a:ext uri="{0D108BD9-81ED-4DB2-BD59-A6C34878D82A}">
                    <a16:rowId xmlns:a16="http://schemas.microsoft.com/office/drawing/2014/main" val="3313132835"/>
                  </a:ext>
                </a:extLst>
              </a:tr>
              <a:tr h="2291292">
                <a:tc>
                  <a:txBody>
                    <a:bodyPr/>
                    <a:lstStyle/>
                    <a:p>
                      <a:r>
                        <a:rPr lang="en-IN" sz="1400" dirty="0">
                          <a:latin typeface="Times New Roman" panose="02020603050405020304" pitchFamily="18" charset="0"/>
                          <a:cs typeface="Times New Roman" panose="02020603050405020304" pitchFamily="18" charset="0"/>
                        </a:rPr>
                        <a:t>2.</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A Deep Learning Based Light-Weight Face Mask Detector With Residual Context Attention and Gaussian Heatmap to Fight Against COVID-19, </a:t>
                      </a:r>
                      <a:r>
                        <a:rPr lang="en-US" sz="1400" dirty="0" err="1">
                          <a:latin typeface="Times New Roman" panose="02020603050405020304" pitchFamily="18" charset="0"/>
                          <a:cs typeface="Times New Roman" panose="02020603050405020304" pitchFamily="18" charset="0"/>
                        </a:rPr>
                        <a:t>Xinqi</a:t>
                      </a:r>
                      <a:r>
                        <a:rPr lang="en-US" sz="1400" dirty="0">
                          <a:latin typeface="Times New Roman" panose="02020603050405020304" pitchFamily="18" charset="0"/>
                          <a:cs typeface="Times New Roman" panose="02020603050405020304" pitchFamily="18" charset="0"/>
                        </a:rPr>
                        <a:t> Fan,2021.</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To examine automatic face mask detection based on image analysis.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single-shot light-weight face mask detector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two public datasets, the AIZOO and Moxa3K face mask datasets.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Therefore, the proposed model has a high potential to contribute to public health care and fight against the coronavirus disease 2019 pandemic.</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https://ieeexplore.ieee.org/document/9475521</a:t>
                      </a:r>
                    </a:p>
                  </a:txBody>
                  <a:tcPr marL="68580" marR="68580" marT="34290" marB="34290"/>
                </a:tc>
                <a:extLst>
                  <a:ext uri="{0D108BD9-81ED-4DB2-BD59-A6C34878D82A}">
                    <a16:rowId xmlns:a16="http://schemas.microsoft.com/office/drawing/2014/main" val="3997075702"/>
                  </a:ext>
                </a:extLst>
              </a:tr>
            </a:tbl>
          </a:graphicData>
        </a:graphic>
      </p:graphicFrame>
    </p:spTree>
    <p:extLst>
      <p:ext uri="{BB962C8B-B14F-4D97-AF65-F5344CB8AC3E}">
        <p14:creationId xmlns:p14="http://schemas.microsoft.com/office/powerpoint/2010/main" val="132625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D157-09FD-45AF-99D0-10877808A628}"/>
              </a:ext>
            </a:extLst>
          </p:cNvPr>
          <p:cNvSpPr>
            <a:spLocks noGrp="1"/>
          </p:cNvSpPr>
          <p:nvPr>
            <p:ph type="title"/>
          </p:nvPr>
        </p:nvSpPr>
        <p:spPr>
          <a:xfrm>
            <a:off x="2152649" y="152401"/>
            <a:ext cx="7886700" cy="514635"/>
          </a:xfrm>
        </p:spPr>
        <p:txBody>
          <a:bodyPr>
            <a:noAutofit/>
          </a:bodyPr>
          <a:lstStyle/>
          <a:p>
            <a:pPr algn="ctr"/>
            <a:endParaRPr lang="en-IN" sz="36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73D4D8B-FFFE-45CD-8D0E-8557790FF8E0}"/>
              </a:ext>
            </a:extLst>
          </p:cNvPr>
          <p:cNvGraphicFramePr>
            <a:graphicFrameLocks noGrp="1"/>
          </p:cNvGraphicFramePr>
          <p:nvPr>
            <p:extLst>
              <p:ext uri="{D42A27DB-BD31-4B8C-83A1-F6EECF244321}">
                <p14:modId xmlns:p14="http://schemas.microsoft.com/office/powerpoint/2010/main" val="1510712594"/>
              </p:ext>
            </p:extLst>
          </p:nvPr>
        </p:nvGraphicFramePr>
        <p:xfrm>
          <a:off x="1859272" y="152401"/>
          <a:ext cx="10266201" cy="5900207"/>
        </p:xfrm>
        <a:graphic>
          <a:graphicData uri="http://schemas.openxmlformats.org/drawingml/2006/table">
            <a:tbl>
              <a:tblPr firstRow="1" bandRow="1">
                <a:tableStyleId>{5C22544A-7EE6-4342-B048-85BDC9FD1C3A}</a:tableStyleId>
              </a:tblPr>
              <a:tblGrid>
                <a:gridCol w="418506">
                  <a:extLst>
                    <a:ext uri="{9D8B030D-6E8A-4147-A177-3AD203B41FA5}">
                      <a16:colId xmlns:a16="http://schemas.microsoft.com/office/drawing/2014/main" val="3702754956"/>
                    </a:ext>
                  </a:extLst>
                </a:gridCol>
                <a:gridCol w="1679279">
                  <a:extLst>
                    <a:ext uri="{9D8B030D-6E8A-4147-A177-3AD203B41FA5}">
                      <a16:colId xmlns:a16="http://schemas.microsoft.com/office/drawing/2014/main" val="1382000786"/>
                    </a:ext>
                  </a:extLst>
                </a:gridCol>
                <a:gridCol w="1951274">
                  <a:extLst>
                    <a:ext uri="{9D8B030D-6E8A-4147-A177-3AD203B41FA5}">
                      <a16:colId xmlns:a16="http://schemas.microsoft.com/office/drawing/2014/main" val="1039511687"/>
                    </a:ext>
                  </a:extLst>
                </a:gridCol>
                <a:gridCol w="1549194">
                  <a:extLst>
                    <a:ext uri="{9D8B030D-6E8A-4147-A177-3AD203B41FA5}">
                      <a16:colId xmlns:a16="http://schemas.microsoft.com/office/drawing/2014/main" val="3781313462"/>
                    </a:ext>
                  </a:extLst>
                </a:gridCol>
                <a:gridCol w="1927623">
                  <a:extLst>
                    <a:ext uri="{9D8B030D-6E8A-4147-A177-3AD203B41FA5}">
                      <a16:colId xmlns:a16="http://schemas.microsoft.com/office/drawing/2014/main" val="2044445065"/>
                    </a:ext>
                  </a:extLst>
                </a:gridCol>
                <a:gridCol w="1430934">
                  <a:extLst>
                    <a:ext uri="{9D8B030D-6E8A-4147-A177-3AD203B41FA5}">
                      <a16:colId xmlns:a16="http://schemas.microsoft.com/office/drawing/2014/main" val="362676574"/>
                    </a:ext>
                  </a:extLst>
                </a:gridCol>
                <a:gridCol w="1309391">
                  <a:extLst>
                    <a:ext uri="{9D8B030D-6E8A-4147-A177-3AD203B41FA5}">
                      <a16:colId xmlns:a16="http://schemas.microsoft.com/office/drawing/2014/main" val="962441384"/>
                    </a:ext>
                  </a:extLst>
                </a:gridCol>
              </a:tblGrid>
              <a:tr h="980015">
                <a:tc>
                  <a:txBody>
                    <a:bodyPr/>
                    <a:lstStyle/>
                    <a:p>
                      <a:pPr algn="ctr"/>
                      <a:r>
                        <a:rPr lang="en-US" sz="1600" dirty="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Title, Author &amp; Year</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Objective</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Algorithms/Techniques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Cross Ref</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4016232433"/>
                  </a:ext>
                </a:extLst>
              </a:tr>
              <a:tr h="2291292">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A Novel Detection Framework About Conditions of Wearing Face Mask for Helping Control the Spread of COVID-19, Jun Zhang,2021</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target at detecting the fine-grained wearing state of face mask: face without mask, face with wrong mask, face with correct mask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Context-Attention R-CNN</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The MAFA is a masked face dataset, which contains</a:t>
                      </a:r>
                    </a:p>
                    <a:p>
                      <a:r>
                        <a:rPr lang="en-US" sz="1400" dirty="0">
                          <a:latin typeface="Times New Roman" panose="02020603050405020304" pitchFamily="18" charset="0"/>
                          <a:cs typeface="Times New Roman" panose="02020603050405020304" pitchFamily="18" charset="0"/>
                        </a:rPr>
                        <a:t>30, 811 images and 35, 806 masked faces.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e. In the future work, we will explore the imbalance</a:t>
                      </a:r>
                    </a:p>
                    <a:p>
                      <a:r>
                        <a:rPr lang="en-US" sz="1400" dirty="0">
                          <a:latin typeface="Times New Roman" panose="02020603050405020304" pitchFamily="18" charset="0"/>
                          <a:cs typeface="Times New Roman" panose="02020603050405020304" pitchFamily="18" charset="0"/>
                        </a:rPr>
                        <a:t>problems and a better attention architecture for more accurate</a:t>
                      </a:r>
                    </a:p>
                    <a:p>
                      <a:r>
                        <a:rPr lang="en-US" sz="1400" dirty="0">
                          <a:latin typeface="Times New Roman" panose="02020603050405020304" pitchFamily="18" charset="0"/>
                          <a:cs typeface="Times New Roman" panose="02020603050405020304" pitchFamily="18" charset="0"/>
                        </a:rPr>
                        <a:t>detection on conditions of wearing face mask.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https://ieeexplore.ieee.org/document/9380283</a:t>
                      </a:r>
                    </a:p>
                  </a:txBody>
                  <a:tcPr marL="68580" marR="68580" marT="34290" marB="34290"/>
                </a:tc>
                <a:extLst>
                  <a:ext uri="{0D108BD9-81ED-4DB2-BD59-A6C34878D82A}">
                    <a16:rowId xmlns:a16="http://schemas.microsoft.com/office/drawing/2014/main" val="3313132835"/>
                  </a:ext>
                </a:extLst>
              </a:tr>
              <a:tr h="2291292">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Efficient Transfer Learning Combined Skip-Connected Structure for Masked Face Poses Classification, </a:t>
                      </a:r>
                      <a:r>
                        <a:rPr lang="en-US" sz="1400" dirty="0" err="1">
                          <a:latin typeface="Times New Roman" panose="02020603050405020304" pitchFamily="18" charset="0"/>
                          <a:cs typeface="Times New Roman" panose="02020603050405020304" pitchFamily="18" charset="0"/>
                        </a:rPr>
                        <a:t>Senqiu</a:t>
                      </a:r>
                      <a:r>
                        <a:rPr lang="en-US" sz="1400" dirty="0">
                          <a:latin typeface="Times New Roman" panose="02020603050405020304" pitchFamily="18" charset="0"/>
                          <a:cs typeface="Times New Roman" panose="02020603050405020304" pitchFamily="18" charset="0"/>
                        </a:rPr>
                        <a:t> Chen,2020.</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Aiming at the new requirements of masked face poses classification during the epidemic outbreak</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transfer learning approach </a:t>
                      </a: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The general face</a:t>
                      </a:r>
                    </a:p>
                    <a:p>
                      <a:pPr algn="just"/>
                      <a:r>
                        <a:rPr lang="en-US" sz="1400" dirty="0">
                          <a:latin typeface="Times New Roman" panose="02020603050405020304" pitchFamily="18" charset="0"/>
                          <a:cs typeface="Times New Roman" panose="02020603050405020304" pitchFamily="18" charset="0"/>
                        </a:rPr>
                        <a:t>poses dataset comes from the CAS-PEAL-R1 dataset.</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 In future work, the author aim to</a:t>
                      </a:r>
                    </a:p>
                    <a:p>
                      <a:r>
                        <a:rPr lang="en-US" sz="1400" dirty="0">
                          <a:latin typeface="Times New Roman" panose="02020603050405020304" pitchFamily="18" charset="0"/>
                          <a:cs typeface="Times New Roman" panose="02020603050405020304" pitchFamily="18" charset="0"/>
                        </a:rPr>
                        <a:t>study the pose estimation method that is suitable for the</a:t>
                      </a:r>
                    </a:p>
                    <a:p>
                      <a:r>
                        <a:rPr lang="en-US" sz="1400" dirty="0">
                          <a:latin typeface="Times New Roman" panose="02020603050405020304" pitchFamily="18" charset="0"/>
                          <a:cs typeface="Times New Roman" panose="02020603050405020304" pitchFamily="18" charset="0"/>
                        </a:rPr>
                        <a:t>objects of faces with and without masks together.</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https://ieeexplore.ieee.org/document/9266029</a:t>
                      </a:r>
                    </a:p>
                  </a:txBody>
                  <a:tcPr marL="68580" marR="68580" marT="34290" marB="34290"/>
                </a:tc>
                <a:extLst>
                  <a:ext uri="{0D108BD9-81ED-4DB2-BD59-A6C34878D82A}">
                    <a16:rowId xmlns:a16="http://schemas.microsoft.com/office/drawing/2014/main" val="3997075702"/>
                  </a:ext>
                </a:extLst>
              </a:tr>
            </a:tbl>
          </a:graphicData>
        </a:graphic>
      </p:graphicFrame>
    </p:spTree>
    <p:extLst>
      <p:ext uri="{BB962C8B-B14F-4D97-AF65-F5344CB8AC3E}">
        <p14:creationId xmlns:p14="http://schemas.microsoft.com/office/powerpoint/2010/main" val="152874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D157-09FD-45AF-99D0-10877808A628}"/>
              </a:ext>
            </a:extLst>
          </p:cNvPr>
          <p:cNvSpPr>
            <a:spLocks noGrp="1"/>
          </p:cNvSpPr>
          <p:nvPr>
            <p:ph type="title"/>
          </p:nvPr>
        </p:nvSpPr>
        <p:spPr>
          <a:xfrm>
            <a:off x="2152649" y="247367"/>
            <a:ext cx="7886700" cy="419669"/>
          </a:xfrm>
        </p:spPr>
        <p:txBody>
          <a:bodyPr>
            <a:noAutofit/>
          </a:bodyPr>
          <a:lstStyle/>
          <a:p>
            <a:pPr algn="ctr"/>
            <a:endParaRPr lang="en-IN" sz="36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C9BA8461-320A-4373-A379-F017FF94200A}"/>
              </a:ext>
            </a:extLst>
          </p:cNvPr>
          <p:cNvGraphicFramePr>
            <a:graphicFrameLocks noGrp="1"/>
          </p:cNvGraphicFramePr>
          <p:nvPr>
            <p:extLst>
              <p:ext uri="{D42A27DB-BD31-4B8C-83A1-F6EECF244321}">
                <p14:modId xmlns:p14="http://schemas.microsoft.com/office/powerpoint/2010/main" val="108328737"/>
              </p:ext>
            </p:extLst>
          </p:nvPr>
        </p:nvGraphicFramePr>
        <p:xfrm>
          <a:off x="1796521" y="247367"/>
          <a:ext cx="10282241" cy="5737860"/>
        </p:xfrm>
        <a:graphic>
          <a:graphicData uri="http://schemas.openxmlformats.org/drawingml/2006/table">
            <a:tbl>
              <a:tblPr firstRow="1" bandRow="1">
                <a:tableStyleId>{5C22544A-7EE6-4342-B048-85BDC9FD1C3A}</a:tableStyleId>
              </a:tblPr>
              <a:tblGrid>
                <a:gridCol w="419160">
                  <a:extLst>
                    <a:ext uri="{9D8B030D-6E8A-4147-A177-3AD203B41FA5}">
                      <a16:colId xmlns:a16="http://schemas.microsoft.com/office/drawing/2014/main" val="3702754956"/>
                    </a:ext>
                  </a:extLst>
                </a:gridCol>
                <a:gridCol w="1681903">
                  <a:extLst>
                    <a:ext uri="{9D8B030D-6E8A-4147-A177-3AD203B41FA5}">
                      <a16:colId xmlns:a16="http://schemas.microsoft.com/office/drawing/2014/main" val="1382000786"/>
                    </a:ext>
                  </a:extLst>
                </a:gridCol>
                <a:gridCol w="1954323">
                  <a:extLst>
                    <a:ext uri="{9D8B030D-6E8A-4147-A177-3AD203B41FA5}">
                      <a16:colId xmlns:a16="http://schemas.microsoft.com/office/drawing/2014/main" val="1039511687"/>
                    </a:ext>
                  </a:extLst>
                </a:gridCol>
                <a:gridCol w="1551615">
                  <a:extLst>
                    <a:ext uri="{9D8B030D-6E8A-4147-A177-3AD203B41FA5}">
                      <a16:colId xmlns:a16="http://schemas.microsoft.com/office/drawing/2014/main" val="3781313462"/>
                    </a:ext>
                  </a:extLst>
                </a:gridCol>
                <a:gridCol w="1826667">
                  <a:extLst>
                    <a:ext uri="{9D8B030D-6E8A-4147-A177-3AD203B41FA5}">
                      <a16:colId xmlns:a16="http://schemas.microsoft.com/office/drawing/2014/main" val="2044445065"/>
                    </a:ext>
                  </a:extLst>
                </a:gridCol>
                <a:gridCol w="1537137">
                  <a:extLst>
                    <a:ext uri="{9D8B030D-6E8A-4147-A177-3AD203B41FA5}">
                      <a16:colId xmlns:a16="http://schemas.microsoft.com/office/drawing/2014/main" val="362676574"/>
                    </a:ext>
                  </a:extLst>
                </a:gridCol>
                <a:gridCol w="1311436">
                  <a:extLst>
                    <a:ext uri="{9D8B030D-6E8A-4147-A177-3AD203B41FA5}">
                      <a16:colId xmlns:a16="http://schemas.microsoft.com/office/drawing/2014/main" val="962441384"/>
                    </a:ext>
                  </a:extLst>
                </a:gridCol>
              </a:tblGrid>
              <a:tr h="980015">
                <a:tc>
                  <a:txBody>
                    <a:bodyPr/>
                    <a:lstStyle/>
                    <a:p>
                      <a:pPr algn="ctr"/>
                      <a:r>
                        <a:rPr lang="en-US" sz="1600" dirty="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Title, Author &amp; Year</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Objective</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Algorithms/Techniques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Findings</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600" dirty="0">
                          <a:latin typeface="Times New Roman" panose="02020603050405020304" pitchFamily="18" charset="0"/>
                          <a:cs typeface="Times New Roman" panose="02020603050405020304" pitchFamily="18" charset="0"/>
                        </a:rPr>
                        <a:t>Cross Ref</a:t>
                      </a:r>
                      <a:endParaRPr lang="en-IN" sz="16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4016232433"/>
                  </a:ext>
                </a:extLst>
              </a:tr>
              <a:tr h="1915585">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A Novel GAN-Based Network for Unmasking of Masked Face, Nizam </a:t>
                      </a:r>
                      <a:r>
                        <a:rPr lang="en-US" sz="1400" dirty="0" err="1">
                          <a:latin typeface="Times New Roman" panose="02020603050405020304" pitchFamily="18" charset="0"/>
                          <a:cs typeface="Times New Roman" panose="02020603050405020304" pitchFamily="18" charset="0"/>
                        </a:rPr>
                        <a:t>Ud</a:t>
                      </a:r>
                      <a:r>
                        <a:rPr lang="en-US" sz="1400" dirty="0">
                          <a:latin typeface="Times New Roman" panose="02020603050405020304" pitchFamily="18" charset="0"/>
                          <a:cs typeface="Times New Roman" panose="02020603050405020304" pitchFamily="18" charset="0"/>
                        </a:rPr>
                        <a:t> Din,2020.</a:t>
                      </a: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The objective of this work is to remove mask objects in facial images. </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GAN-based network using two discriminators.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err="1">
                          <a:latin typeface="Times New Roman" panose="02020603050405020304" pitchFamily="18" charset="0"/>
                          <a:cs typeface="Times New Roman" panose="02020603050405020304" pitchFamily="18" charset="0"/>
                        </a:rPr>
                        <a:t>CelebA</a:t>
                      </a:r>
                      <a:r>
                        <a:rPr lang="en-US" sz="1400" dirty="0">
                          <a:latin typeface="Times New Roman" panose="02020603050405020304" pitchFamily="18" charset="0"/>
                          <a:cs typeface="Times New Roman" panose="02020603050405020304" pitchFamily="18" charset="0"/>
                        </a:rPr>
                        <a:t> dataset and evaluated on real world images collected from the Internet. </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This model outperforms others representative</a:t>
                      </a:r>
                    </a:p>
                    <a:p>
                      <a:r>
                        <a:rPr lang="en-US" sz="1400" dirty="0">
                          <a:latin typeface="Times New Roman" panose="02020603050405020304" pitchFamily="18" charset="0"/>
                          <a:cs typeface="Times New Roman" panose="02020603050405020304" pitchFamily="18" charset="0"/>
                        </a:rPr>
                        <a:t>state-of-the-art approaches both qualitatively and quantitatively</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https://ieeexplore.ieee.org/document/9019697</a:t>
                      </a:r>
                    </a:p>
                  </a:txBody>
                  <a:tcPr marL="68580" marR="68580" marT="34290" marB="34290"/>
                </a:tc>
                <a:extLst>
                  <a:ext uri="{0D108BD9-81ED-4DB2-BD59-A6C34878D82A}">
                    <a16:rowId xmlns:a16="http://schemas.microsoft.com/office/drawing/2014/main" val="3313132835"/>
                  </a:ext>
                </a:extLst>
              </a:tr>
              <a:tr h="2291292">
                <a:tc>
                  <a:txBody>
                    <a:bodyPr/>
                    <a:lstStyle/>
                    <a:p>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Facial Mask Detection using Semantic Segmentation, </a:t>
                      </a:r>
                      <a:r>
                        <a:rPr lang="en-US" sz="1400" dirty="0" err="1">
                          <a:latin typeface="Times New Roman" panose="02020603050405020304" pitchFamily="18" charset="0"/>
                          <a:cs typeface="Times New Roman" panose="02020603050405020304" pitchFamily="18" charset="0"/>
                        </a:rPr>
                        <a:t>Toshanlal</a:t>
                      </a:r>
                      <a:r>
                        <a:rPr lang="en-US" sz="1400" dirty="0">
                          <a:latin typeface="Times New Roman" panose="02020603050405020304" pitchFamily="18" charset="0"/>
                          <a:cs typeface="Times New Roman" panose="02020603050405020304" pitchFamily="18" charset="0"/>
                        </a:rPr>
                        <a:t> Meenpal,2019.</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to design a binary face classifier which can detect any face present in the frame irrespective of its alignment.</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Fully Convolutional Networks to semantically segment out the faces present in that image. Gradient Descent is used for training while Binomial Cross Entropy is used as a loss function.</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400" dirty="0">
                          <a:latin typeface="Times New Roman" panose="02020603050405020304" pitchFamily="18" charset="0"/>
                          <a:cs typeface="Times New Roman" panose="02020603050405020304" pitchFamily="18" charset="0"/>
                        </a:rPr>
                        <a:t>Multi Human</a:t>
                      </a:r>
                    </a:p>
                    <a:p>
                      <a:pPr algn="just"/>
                      <a:r>
                        <a:rPr lang="en-US" sz="1400" dirty="0">
                          <a:latin typeface="Times New Roman" panose="02020603050405020304" pitchFamily="18" charset="0"/>
                          <a:cs typeface="Times New Roman" panose="02020603050405020304" pitchFamily="18" charset="0"/>
                        </a:rPr>
                        <a:t>Parsing Dataset containing about 5000 images</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dirty="0">
                          <a:latin typeface="Times New Roman" panose="02020603050405020304" pitchFamily="18" charset="0"/>
                          <a:cs typeface="Times New Roman" panose="02020603050405020304" pitchFamily="18" charset="0"/>
                        </a:rPr>
                        <a:t> Along with this</a:t>
                      </a:r>
                    </a:p>
                    <a:p>
                      <a:r>
                        <a:rPr lang="en-US" sz="1400" dirty="0">
                          <a:latin typeface="Times New Roman" panose="02020603050405020304" pitchFamily="18" charset="0"/>
                          <a:cs typeface="Times New Roman" panose="02020603050405020304" pitchFamily="18" charset="0"/>
                        </a:rPr>
                        <a:t>it is also able to detect multiple facial masks in a single</a:t>
                      </a:r>
                    </a:p>
                    <a:p>
                      <a:r>
                        <a:rPr lang="en-US" sz="1400" dirty="0">
                          <a:latin typeface="Times New Roman" panose="02020603050405020304" pitchFamily="18" charset="0"/>
                          <a:cs typeface="Times New Roman" panose="02020603050405020304" pitchFamily="18" charset="0"/>
                        </a:rPr>
                        <a:t>frame. The post processing provides a large boost to pixel</a:t>
                      </a:r>
                    </a:p>
                    <a:p>
                      <a:r>
                        <a:rPr lang="en-US" sz="1400" dirty="0">
                          <a:latin typeface="Times New Roman" panose="02020603050405020304" pitchFamily="18" charset="0"/>
                          <a:cs typeface="Times New Roman" panose="02020603050405020304" pitchFamily="18" charset="0"/>
                        </a:rPr>
                        <a:t>level accuracy.</a:t>
                      </a:r>
                      <a:endParaRPr lang="en-IN"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https://ieeexplore.ieee.org/document/8888092</a:t>
                      </a:r>
                    </a:p>
                  </a:txBody>
                  <a:tcPr marL="68580" marR="68580" marT="34290" marB="34290"/>
                </a:tc>
                <a:extLst>
                  <a:ext uri="{0D108BD9-81ED-4DB2-BD59-A6C34878D82A}">
                    <a16:rowId xmlns:a16="http://schemas.microsoft.com/office/drawing/2014/main" val="3997075702"/>
                  </a:ext>
                </a:extLst>
              </a:tr>
            </a:tbl>
          </a:graphicData>
        </a:graphic>
      </p:graphicFrame>
    </p:spTree>
    <p:extLst>
      <p:ext uri="{BB962C8B-B14F-4D97-AF65-F5344CB8AC3E}">
        <p14:creationId xmlns:p14="http://schemas.microsoft.com/office/powerpoint/2010/main" val="41267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EAAA-E243-4592-ADFE-5C88A232BF4F}"/>
              </a:ext>
            </a:extLst>
          </p:cNvPr>
          <p:cNvSpPr>
            <a:spLocks noGrp="1"/>
          </p:cNvSpPr>
          <p:nvPr>
            <p:ph type="title"/>
          </p:nvPr>
        </p:nvSpPr>
        <p:spPr>
          <a:xfrm>
            <a:off x="1086643" y="-116305"/>
            <a:ext cx="10018713" cy="1752599"/>
          </a:xfrm>
        </p:spPr>
        <p:txBody>
          <a:bodyPr>
            <a:normAutofit/>
          </a:bodyPr>
          <a:lstStyle/>
          <a:p>
            <a:r>
              <a:rPr lang="en-US" sz="2800" b="1" dirty="0">
                <a:solidFill>
                  <a:srgbClr val="C00000"/>
                </a:solidFill>
                <a:latin typeface="Times New Roman" panose="02020603050405020304" pitchFamily="18" charset="0"/>
                <a:cs typeface="Times New Roman" panose="02020603050405020304" pitchFamily="18" charset="0"/>
              </a:rPr>
              <a:t>Problem Identification of Existing System</a:t>
            </a:r>
            <a:br>
              <a:rPr lang="en-US" sz="2800" b="1" dirty="0">
                <a:solidFill>
                  <a:srgbClr val="C00000"/>
                </a:solidFill>
                <a:latin typeface="Times New Roman" panose="02020603050405020304" pitchFamily="18" charset="0"/>
                <a:cs typeface="Times New Roman" panose="02020603050405020304" pitchFamily="18" charset="0"/>
              </a:rPr>
            </a:b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8A1663-1A08-46AE-92AE-FDCFE3F523D4}"/>
              </a:ext>
            </a:extLst>
          </p:cNvPr>
          <p:cNvSpPr>
            <a:spLocks noGrp="1"/>
          </p:cNvSpPr>
          <p:nvPr>
            <p:ph idx="1"/>
          </p:nvPr>
        </p:nvSpPr>
        <p:spPr>
          <a:xfrm>
            <a:off x="1484310" y="1866899"/>
            <a:ext cx="10707690" cy="3124201"/>
          </a:xfrm>
        </p:spPr>
        <p:txBody>
          <a:bodyPr>
            <a:noAutofit/>
          </a:bodyPr>
          <a:lstStyle/>
          <a:p>
            <a:r>
              <a:rPr lang="en-IN" dirty="0">
                <a:effectLst/>
                <a:latin typeface="Times New Roman" panose="02020603050405020304" pitchFamily="18" charset="0"/>
                <a:ea typeface="Times New Roman" panose="02020603050405020304" pitchFamily="18" charset="0"/>
              </a:rPr>
              <a:t>Algorithm accuracy with masked faces declined substantially across the board. </a:t>
            </a:r>
          </a:p>
          <a:p>
            <a:r>
              <a:rPr lang="en-IN" dirty="0">
                <a:effectLst/>
                <a:latin typeface="Times New Roman" panose="02020603050405020304" pitchFamily="18" charset="0"/>
                <a:ea typeface="Times New Roman" panose="02020603050405020304" pitchFamily="18" charset="0"/>
              </a:rPr>
              <a:t>Masked images more frequently caused algorithms to be unable to process a face, technically termed “failure to enrol or template” (FTE).</a:t>
            </a:r>
            <a:endParaRPr lang="en-IN" dirty="0">
              <a:latin typeface="Times New Roman" panose="02020603050405020304" pitchFamily="18" charset="0"/>
              <a:ea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rPr>
              <a:t>The more of the nose a mask covers, the lower the algorithm’s accuracy. </a:t>
            </a:r>
          </a:p>
          <a:p>
            <a:r>
              <a:rPr lang="en-IN" dirty="0">
                <a:effectLst/>
                <a:latin typeface="Times New Roman" panose="02020603050405020304" pitchFamily="18" charset="0"/>
                <a:ea typeface="Times New Roman" panose="02020603050405020304" pitchFamily="18" charset="0"/>
              </a:rPr>
              <a:t>While false negatives increased, false positives remained stable or modestly declined. </a:t>
            </a:r>
            <a:endParaRPr lang="en-IN" dirty="0">
              <a:latin typeface="Times New Roman" panose="02020603050405020304" pitchFamily="18" charset="0"/>
              <a:ea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rPr>
              <a:t>The shape and </a:t>
            </a:r>
            <a:r>
              <a:rPr lang="en-IN" dirty="0" err="1">
                <a:effectLst/>
                <a:latin typeface="Times New Roman" panose="02020603050405020304" pitchFamily="18" charset="0"/>
                <a:ea typeface="Times New Roman" panose="02020603050405020304" pitchFamily="18" charset="0"/>
              </a:rPr>
              <a:t>color</a:t>
            </a:r>
            <a:r>
              <a:rPr lang="en-IN" dirty="0">
                <a:effectLst/>
                <a:latin typeface="Times New Roman" panose="02020603050405020304" pitchFamily="18" charset="0"/>
                <a:ea typeface="Times New Roman" panose="02020603050405020304" pitchFamily="18" charset="0"/>
              </a:rPr>
              <a:t> of a mask matters. Algorithm error rates were generally lower with round masks. Black masks also degraded algorithm performance in comparison to surgical blue ones, though because of time and resource constraints the team was not able to test the effect of </a:t>
            </a:r>
            <a:r>
              <a:rPr lang="en-IN" dirty="0" err="1">
                <a:effectLst/>
                <a:latin typeface="Times New Roman" panose="02020603050405020304" pitchFamily="18" charset="0"/>
                <a:ea typeface="Times New Roman" panose="02020603050405020304" pitchFamily="18" charset="0"/>
              </a:rPr>
              <a:t>color</a:t>
            </a:r>
            <a:r>
              <a:rPr lang="en-IN" dirty="0">
                <a:effectLst/>
                <a:latin typeface="Times New Roman" panose="02020603050405020304" pitchFamily="18" charset="0"/>
                <a:ea typeface="Times New Roman" panose="02020603050405020304" pitchFamily="18" charset="0"/>
              </a:rPr>
              <a:t> completely.</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366855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910</TotalTime>
  <Words>3636</Words>
  <Application>Microsoft Office PowerPoint</Application>
  <PresentationFormat>Widescreen</PresentationFormat>
  <Paragraphs>354</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Bookman Old Style</vt:lpstr>
      <vt:lpstr>Calibri</vt:lpstr>
      <vt:lpstr>Corbel</vt:lpstr>
      <vt:lpstr>Söhne</vt:lpstr>
      <vt:lpstr>Symbol</vt:lpstr>
      <vt:lpstr>Times New Roman</vt:lpstr>
      <vt:lpstr>Wingdings</vt:lpstr>
      <vt:lpstr>Wingdings 3</vt:lpstr>
      <vt:lpstr>Parallax</vt:lpstr>
      <vt:lpstr>PowerPoint Presentation</vt:lpstr>
      <vt:lpstr>CONTENTS</vt:lpstr>
      <vt:lpstr>ABSTRACT</vt:lpstr>
      <vt:lpstr>OBJECTIVE</vt:lpstr>
      <vt:lpstr>INTRODUCTION</vt:lpstr>
      <vt:lpstr>                 LITERATURE SURVEY</vt:lpstr>
      <vt:lpstr>PowerPoint Presentation</vt:lpstr>
      <vt:lpstr>PowerPoint Presentation</vt:lpstr>
      <vt:lpstr>Problem Identification of Existing System </vt:lpstr>
      <vt:lpstr>EXISTING SYSTEM</vt:lpstr>
      <vt:lpstr>PowerPoint Presentation</vt:lpstr>
      <vt:lpstr>PROPOSED SYSTEM</vt:lpstr>
      <vt:lpstr>PowerPoint Presentation</vt:lpstr>
      <vt:lpstr>HARDWARE CONFIGURATION &amp; SOFTWARE SPECIFICATION </vt:lpstr>
      <vt:lpstr>SYSTEM ARCHITECTURE</vt:lpstr>
      <vt:lpstr>PowerPoint Presentation</vt:lpstr>
      <vt:lpstr>LIST OF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DHANALAKSHMI SRINIVASAN ENGINEERING COLLEGE (Autonomous) Perambalur - 621212</dc:title>
  <dc:creator>Hp</dc:creator>
  <cp:lastModifiedBy>Vishnupriyan Venkatesan</cp:lastModifiedBy>
  <cp:revision>114</cp:revision>
  <dcterms:created xsi:type="dcterms:W3CDTF">2023-02-27T08:53:11Z</dcterms:created>
  <dcterms:modified xsi:type="dcterms:W3CDTF">2023-05-09T15:14:39Z</dcterms:modified>
</cp:coreProperties>
</file>