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9" r:id="rId3"/>
    <p:sldId id="257" r:id="rId4"/>
    <p:sldId id="258" r:id="rId5"/>
    <p:sldId id="259" r:id="rId6"/>
    <p:sldId id="270" r:id="rId7"/>
    <p:sldId id="271" r:id="rId8"/>
    <p:sldId id="260" r:id="rId9"/>
    <p:sldId id="261" r:id="rId10"/>
    <p:sldId id="262" r:id="rId11"/>
    <p:sldId id="263" r:id="rId12"/>
    <p:sldId id="264" r:id="rId13"/>
    <p:sldId id="265" r:id="rId14"/>
    <p:sldId id="266" r:id="rId15"/>
    <p:sldId id="267" r:id="rId16"/>
    <p:sldId id="268" r:id="rId17"/>
  </p:sldIdLst>
  <p:sldSz cx="9144000" cy="5143500" type="screen16x9"/>
  <p:notesSz cx="6858000" cy="9144000"/>
  <p:embeddedFontLst>
    <p:embeddedFont>
      <p:font typeface="Average" panose="020B0604020202020204" charset="0"/>
      <p:regular r:id="rId19"/>
    </p:embeddedFont>
    <p:embeddedFont>
      <p:font typeface="Oswald" panose="020B0604020202020204" charset="0"/>
      <p:regular r:id="rId20"/>
      <p:bold r:id="rId21"/>
    </p:embeddedFont>
    <p:embeddedFont>
      <p:font typeface="Cambay Devanagari" panose="020B0604020202020204" charset="0"/>
      <p:regular r:id="rId22"/>
      <p:bold r:id="rId23"/>
      <p:italic r:id="rId24"/>
      <p:boldItalic r:id="rId25"/>
    </p:embeddedFont>
    <p:embeddedFont>
      <p:font typeface="Roboto"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94"/>
  </p:normalViewPr>
  <p:slideViewPr>
    <p:cSldViewPr snapToGrid="0">
      <p:cViewPr varScale="1">
        <p:scale>
          <a:sx n="108" d="100"/>
          <a:sy n="108" d="100"/>
        </p:scale>
        <p:origin x="778"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38cba773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38cba773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f17d9be9d_0_8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f17d9be9d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9f17d9be9d_0_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9f17d9be9d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9f17d9be9d_0_8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9f17d9be9d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f17d9be9d_0_8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f17d9be9d_0_8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495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9f17d9be9d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9f17d9be9d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fa202ed50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fa202ed5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35d2cc6c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35d2cc6c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9f17d9be9d_0_9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9f17d9be9d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9f17d9be9d_0_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9f17d9be9d_0_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9f17d9be9d_0_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9f17d9be9d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9f17d9be9d_0_8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9f17d9be9d_0_8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430800" y="161697"/>
            <a:ext cx="8282400" cy="1124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ECE 788</a:t>
            </a:r>
            <a:endParaRPr dirty="0"/>
          </a:p>
        </p:txBody>
      </p:sp>
      <p:sp>
        <p:nvSpPr>
          <p:cNvPr id="60" name="Google Shape;60;p13"/>
          <p:cNvSpPr txBox="1">
            <a:spLocks noGrp="1"/>
          </p:cNvSpPr>
          <p:nvPr>
            <p:ph type="subTitle" idx="1"/>
          </p:nvPr>
        </p:nvSpPr>
        <p:spPr>
          <a:xfrm>
            <a:off x="430800" y="1427675"/>
            <a:ext cx="8282400" cy="1347406"/>
          </a:xfrm>
          <a:prstGeom prst="rect">
            <a:avLst/>
          </a:prstGeom>
        </p:spPr>
        <p:txBody>
          <a:bodyPr spcFirstLastPara="1" wrap="square" lIns="91425" tIns="91425" rIns="91425" bIns="91425" anchor="t" anchorCtr="0">
            <a:normAutofit fontScale="77500" lnSpcReduction="20000"/>
          </a:bodyPr>
          <a:lstStyle/>
          <a:p>
            <a:pPr marL="0" lvl="0" indent="0" algn="ctr" rtl="0">
              <a:spcBef>
                <a:spcPts val="0"/>
              </a:spcBef>
              <a:spcAft>
                <a:spcPts val="0"/>
              </a:spcAft>
              <a:buNone/>
            </a:pPr>
            <a:r>
              <a:rPr lang="en" sz="6000" dirty="0">
                <a:solidFill>
                  <a:schemeClr val="dk1"/>
                </a:solidFill>
              </a:rPr>
              <a:t>Automated Timetabling System Using Genetic Algorithms</a:t>
            </a:r>
            <a:endParaRPr sz="6000" dirty="0">
              <a:solidFill>
                <a:schemeClr val="dk1"/>
              </a:solidFill>
            </a:endParaRPr>
          </a:p>
        </p:txBody>
      </p:sp>
      <p:sp>
        <p:nvSpPr>
          <p:cNvPr id="61" name="Google Shape;61;p13"/>
          <p:cNvSpPr txBox="1">
            <a:spLocks noGrp="1"/>
          </p:cNvSpPr>
          <p:nvPr>
            <p:ph type="subTitle" idx="1"/>
          </p:nvPr>
        </p:nvSpPr>
        <p:spPr>
          <a:xfrm>
            <a:off x="5064982" y="3333603"/>
            <a:ext cx="3973968" cy="1648200"/>
          </a:xfrm>
          <a:prstGeom prst="rect">
            <a:avLst/>
          </a:prstGeom>
        </p:spPr>
        <p:txBody>
          <a:bodyPr spcFirstLastPara="1" wrap="square" lIns="91425" tIns="91425" rIns="91425" bIns="91425" anchor="t" anchorCtr="0">
            <a:noAutofit/>
          </a:bodyPr>
          <a:lstStyle/>
          <a:p>
            <a:pPr marL="0" lvl="0" indent="0" algn="l" rtl="0">
              <a:spcBef>
                <a:spcPts val="800"/>
              </a:spcBef>
              <a:spcAft>
                <a:spcPts val="0"/>
              </a:spcAft>
              <a:buNone/>
            </a:pPr>
            <a:endParaRPr sz="1400" dirty="0">
              <a:sym typeface="Arial"/>
            </a:endParaRPr>
          </a:p>
          <a:p>
            <a:pPr>
              <a:spcAft>
                <a:spcPts val="600"/>
              </a:spcAft>
            </a:pPr>
            <a:r>
              <a:rPr lang="en-US" sz="1400" b="1" dirty="0"/>
              <a:t>Presented by </a:t>
            </a:r>
            <a:r>
              <a:rPr lang="en-US" sz="1400" dirty="0"/>
              <a:t>– Sairam Gupta Padakanti</a:t>
            </a:r>
          </a:p>
          <a:p>
            <a:pPr>
              <a:spcAft>
                <a:spcPts val="600"/>
              </a:spcAft>
            </a:pPr>
            <a:r>
              <a:rPr lang="en-US" sz="1400" dirty="0"/>
              <a:t>MS in Computer Engineering</a:t>
            </a:r>
          </a:p>
          <a:p>
            <a:pPr>
              <a:spcAft>
                <a:spcPts val="600"/>
              </a:spcAft>
            </a:pPr>
            <a:r>
              <a:rPr lang="en-US" sz="1400" b="1" dirty="0"/>
              <a:t>UCID</a:t>
            </a:r>
            <a:r>
              <a:rPr lang="en-US" sz="1400" dirty="0"/>
              <a:t> – Sp2977@njit.edu</a:t>
            </a:r>
          </a:p>
          <a:p>
            <a:pPr>
              <a:spcAft>
                <a:spcPts val="600"/>
              </a:spcAft>
            </a:pPr>
            <a:r>
              <a:rPr lang="en-US" sz="1400" dirty="0"/>
              <a:t>       </a:t>
            </a:r>
            <a:r>
              <a:rPr lang="en-US" sz="1400" b="1" dirty="0"/>
              <a:t>STUDENT ID</a:t>
            </a:r>
            <a:r>
              <a:rPr lang="en-US" sz="1400" dirty="0"/>
              <a:t> – 31620736</a:t>
            </a:r>
          </a:p>
          <a:p>
            <a:pPr marL="0" lvl="0" indent="0" algn="ctr" rtl="0">
              <a:spcBef>
                <a:spcPts val="800"/>
              </a:spcBef>
              <a:spcAft>
                <a:spcPts val="0"/>
              </a:spcAft>
              <a:buNone/>
            </a:pPr>
            <a:endParaRPr sz="1400" dirty="0">
              <a:solidFill>
                <a:srgbClr val="666666"/>
              </a:solidFill>
            </a:endParaRPr>
          </a:p>
        </p:txBody>
      </p:sp>
      <p:sp>
        <p:nvSpPr>
          <p:cNvPr id="62" name="Google Shape;62;p1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1</a:t>
            </a:fld>
            <a:endParaRPr>
              <a:solidFill>
                <a:schemeClr val="accent3"/>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Google Shape;106;p19"/>
          <p:cNvSpPr txBox="1">
            <a:spLocks noGrp="1"/>
          </p:cNvSpPr>
          <p:nvPr>
            <p:ph type="body" idx="1"/>
          </p:nvPr>
        </p:nvSpPr>
        <p:spPr>
          <a:xfrm>
            <a:off x="104999" y="837889"/>
            <a:ext cx="4370100" cy="3099900"/>
          </a:xfrm>
          <a:prstGeom prst="rect">
            <a:avLst/>
          </a:prstGeom>
        </p:spPr>
        <p:txBody>
          <a:bodyPr spcFirstLastPara="1" wrap="square" lIns="91425" tIns="91425" rIns="91425" bIns="91425" anchor="t" anchorCtr="0">
            <a:noAutofit/>
          </a:bodyPr>
          <a:lstStyle/>
          <a:p>
            <a:pPr marL="0" lvl="0" indent="0" algn="l" rtl="0">
              <a:lnSpc>
                <a:spcPct val="180000"/>
              </a:lnSpc>
              <a:spcBef>
                <a:spcPts val="0"/>
              </a:spcBef>
              <a:spcAft>
                <a:spcPts val="1200"/>
              </a:spcAft>
              <a:buNone/>
            </a:pPr>
            <a:r>
              <a:rPr lang="en" b="1" dirty="0"/>
              <a:t>Genetic_algorithm: </a:t>
            </a:r>
            <a:r>
              <a:rPr lang="en" dirty="0"/>
              <a:t>Purpose: Drives the genetic algorithmic process. Functionality: Orchestrates the evolution of timetables through generations, combining selection, crossover, and mutation to improve solutions iteratively.</a:t>
            </a:r>
            <a:endParaRPr dirty="0"/>
          </a:p>
        </p:txBody>
      </p:sp>
      <p:sp>
        <p:nvSpPr>
          <p:cNvPr id="107" name="Google Shape;107;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10</a:t>
            </a:fld>
            <a:endParaRPr>
              <a:solidFill>
                <a:schemeClr val="accent3"/>
              </a:solidFill>
              <a:latin typeface="Average"/>
              <a:ea typeface="Average"/>
              <a:cs typeface="Average"/>
              <a:sym typeface="Average"/>
            </a:endParaRPr>
          </a:p>
        </p:txBody>
      </p:sp>
      <p:pic>
        <p:nvPicPr>
          <p:cNvPr id="108" name="Google Shape;108;p19"/>
          <p:cNvPicPr preferRelativeResize="0"/>
          <p:nvPr/>
        </p:nvPicPr>
        <p:blipFill>
          <a:blip r:embed="rId3">
            <a:alphaModFix/>
          </a:blip>
          <a:stretch>
            <a:fillRect/>
          </a:stretch>
        </p:blipFill>
        <p:spPr>
          <a:xfrm>
            <a:off x="4572000" y="1261350"/>
            <a:ext cx="4370049" cy="3795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0"/>
          <p:cNvPicPr preferRelativeResize="0"/>
          <p:nvPr/>
        </p:nvPicPr>
        <p:blipFill>
          <a:blip r:embed="rId3">
            <a:alphaModFix/>
          </a:blip>
          <a:stretch>
            <a:fillRect/>
          </a:stretch>
        </p:blipFill>
        <p:spPr>
          <a:xfrm>
            <a:off x="5247601" y="1017725"/>
            <a:ext cx="3791349" cy="1915526"/>
          </a:xfrm>
          <a:prstGeom prst="rect">
            <a:avLst/>
          </a:prstGeom>
          <a:noFill/>
          <a:ln>
            <a:noFill/>
          </a:ln>
        </p:spPr>
      </p:pic>
      <p:sp>
        <p:nvSpPr>
          <p:cNvPr id="114" name="Google Shape;11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Genetic Algorithm Workflow</a:t>
            </a:r>
            <a:endParaRPr dirty="0"/>
          </a:p>
        </p:txBody>
      </p:sp>
      <p:sp>
        <p:nvSpPr>
          <p:cNvPr id="115" name="Google Shape;115;p20"/>
          <p:cNvSpPr txBox="1">
            <a:spLocks noGrp="1"/>
          </p:cNvSpPr>
          <p:nvPr>
            <p:ph type="body" idx="1"/>
          </p:nvPr>
        </p:nvSpPr>
        <p:spPr>
          <a:xfrm>
            <a:off x="40675" y="1238325"/>
            <a:ext cx="5533800" cy="3499200"/>
          </a:xfrm>
          <a:prstGeom prst="rect">
            <a:avLst/>
          </a:prstGeom>
        </p:spPr>
        <p:txBody>
          <a:bodyPr spcFirstLastPara="1" wrap="square" lIns="91425" tIns="91425" rIns="91425" bIns="91425" anchor="t" anchorCtr="0">
            <a:noAutofit/>
          </a:bodyPr>
          <a:lstStyle/>
          <a:p>
            <a:pPr marL="457200" lvl="0" indent="-312420" algn="l" rtl="0">
              <a:spcBef>
                <a:spcPts val="0"/>
              </a:spcBef>
              <a:spcAft>
                <a:spcPts val="0"/>
              </a:spcAft>
              <a:buSzPts val="1320"/>
              <a:buChar char="●"/>
            </a:pPr>
            <a:r>
              <a:rPr lang="en" sz="1600" dirty="0"/>
              <a:t>Initialization: Generate an initial population of random timetables</a:t>
            </a:r>
            <a:endParaRPr sz="1600" dirty="0"/>
          </a:p>
          <a:p>
            <a:pPr marL="457200" lvl="0" indent="-312420" algn="l" rtl="0">
              <a:spcBef>
                <a:spcPts val="0"/>
              </a:spcBef>
              <a:spcAft>
                <a:spcPts val="0"/>
              </a:spcAft>
              <a:buSzPts val="1320"/>
              <a:buChar char="●"/>
            </a:pPr>
            <a:r>
              <a:rPr lang="en" sz="1600" dirty="0"/>
              <a:t>Fitness calculation: Assess each timetable’s fitness using the ‘</a:t>
            </a:r>
            <a:r>
              <a:rPr lang="en" sz="1600" dirty="0" err="1"/>
              <a:t>calculate_fitness</a:t>
            </a:r>
            <a:r>
              <a:rPr lang="en" sz="1600" dirty="0"/>
              <a:t>’ function to determine its quality based on constraints and conflicts</a:t>
            </a:r>
            <a:endParaRPr sz="1600" dirty="0"/>
          </a:p>
          <a:p>
            <a:pPr marL="457200" lvl="0" indent="-312420" algn="l" rtl="0">
              <a:spcBef>
                <a:spcPts val="0"/>
              </a:spcBef>
              <a:spcAft>
                <a:spcPts val="0"/>
              </a:spcAft>
              <a:buSzPts val="1320"/>
              <a:buChar char="●"/>
            </a:pPr>
            <a:r>
              <a:rPr lang="en" sz="1600" dirty="0"/>
              <a:t>Crossover and mutation: Combine genetic information from selected parents using ‘crossover’ function to create new timetables(offspring)</a:t>
            </a:r>
            <a:br>
              <a:rPr lang="en" sz="1600" dirty="0"/>
            </a:br>
            <a:r>
              <a:rPr lang="en" sz="1600" dirty="0"/>
              <a:t>Mutation Operation: Introduce diversity by applying the ‘mutate’ function to alter some timetables within the population</a:t>
            </a:r>
            <a:endParaRPr sz="1600" dirty="0"/>
          </a:p>
          <a:p>
            <a:pPr marL="457200" lvl="0" indent="-312420" algn="l" rtl="0">
              <a:spcBef>
                <a:spcPts val="0"/>
              </a:spcBef>
              <a:spcAft>
                <a:spcPts val="0"/>
              </a:spcAft>
              <a:buSzPts val="1320"/>
              <a:buChar char="●"/>
            </a:pPr>
            <a:r>
              <a:rPr lang="en" sz="1600" dirty="0"/>
              <a:t>Next Population Formation: Combine elite timetables and newly created offspring to form the next generation</a:t>
            </a:r>
            <a:endParaRPr sz="1600" dirty="0"/>
          </a:p>
        </p:txBody>
      </p:sp>
      <p:sp>
        <p:nvSpPr>
          <p:cNvPr id="116" name="Google Shape;116;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11</a:t>
            </a:fld>
            <a:endParaRPr>
              <a:solidFill>
                <a:schemeClr val="accent3"/>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Genetic Algorithm Performance Visualization</a:t>
            </a:r>
            <a:endParaRPr dirty="0"/>
          </a:p>
        </p:txBody>
      </p:sp>
      <p:sp>
        <p:nvSpPr>
          <p:cNvPr id="122" name="Google Shape;122;p21"/>
          <p:cNvSpPr txBox="1">
            <a:spLocks noGrp="1"/>
          </p:cNvSpPr>
          <p:nvPr>
            <p:ph type="body" idx="1"/>
          </p:nvPr>
        </p:nvSpPr>
        <p:spPr>
          <a:xfrm>
            <a:off x="311700" y="1152475"/>
            <a:ext cx="8520600" cy="34164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t>
            </a:r>
            <a:endParaRPr dirty="0"/>
          </a:p>
        </p:txBody>
      </p:sp>
      <p:sp>
        <p:nvSpPr>
          <p:cNvPr id="123" name="Google Shape;123;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12</a:t>
            </a:fld>
            <a:endParaRPr>
              <a:solidFill>
                <a:schemeClr val="accent3"/>
              </a:solidFill>
              <a:latin typeface="Average"/>
              <a:ea typeface="Average"/>
              <a:cs typeface="Average"/>
              <a:sym typeface="Average"/>
            </a:endParaRPr>
          </a:p>
        </p:txBody>
      </p:sp>
      <p:pic>
        <p:nvPicPr>
          <p:cNvPr id="124" name="Google Shape;124;p21"/>
          <p:cNvPicPr preferRelativeResize="0"/>
          <p:nvPr/>
        </p:nvPicPr>
        <p:blipFill>
          <a:blip r:embed="rId3">
            <a:alphaModFix/>
          </a:blip>
          <a:stretch>
            <a:fillRect/>
          </a:stretch>
        </p:blipFill>
        <p:spPr>
          <a:xfrm>
            <a:off x="572650" y="2142063"/>
            <a:ext cx="2876550" cy="1866900"/>
          </a:xfrm>
          <a:prstGeom prst="rect">
            <a:avLst/>
          </a:prstGeom>
          <a:noFill/>
          <a:ln>
            <a:noFill/>
          </a:ln>
        </p:spPr>
      </p:pic>
      <p:pic>
        <p:nvPicPr>
          <p:cNvPr id="125" name="Google Shape;125;p21"/>
          <p:cNvPicPr preferRelativeResize="0"/>
          <p:nvPr/>
        </p:nvPicPr>
        <p:blipFill>
          <a:blip r:embed="rId4">
            <a:alphaModFix/>
          </a:blip>
          <a:stretch>
            <a:fillRect/>
          </a:stretch>
        </p:blipFill>
        <p:spPr>
          <a:xfrm>
            <a:off x="4102350" y="1292500"/>
            <a:ext cx="4631076" cy="35660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xfrm>
            <a:off x="244000" y="-31378"/>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dirty="0"/>
              <a:t>Impact of Genetic Algorithms in Automated Timetabling</a:t>
            </a:r>
            <a:endParaRPr sz="2700" b="1" dirty="0"/>
          </a:p>
        </p:txBody>
      </p:sp>
      <p:sp>
        <p:nvSpPr>
          <p:cNvPr id="131" name="Google Shape;131;p22"/>
          <p:cNvSpPr txBox="1">
            <a:spLocks noGrp="1"/>
          </p:cNvSpPr>
          <p:nvPr>
            <p:ph type="body" idx="1"/>
          </p:nvPr>
        </p:nvSpPr>
        <p:spPr>
          <a:xfrm>
            <a:off x="1774" y="418658"/>
            <a:ext cx="9142226" cy="4724842"/>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400" b="1" dirty="0"/>
              <a:t>   Benefits of Genetic Algorithms:</a:t>
            </a:r>
            <a:endParaRPr sz="1400" b="1" dirty="0"/>
          </a:p>
          <a:p>
            <a:pPr marL="457200" lvl="0" indent="-298450" algn="l" rtl="0">
              <a:lnSpc>
                <a:spcPct val="200000"/>
              </a:lnSpc>
              <a:spcBef>
                <a:spcPts val="1200"/>
              </a:spcBef>
              <a:spcAft>
                <a:spcPts val="0"/>
              </a:spcAft>
              <a:buSzPts val="1100"/>
              <a:buChar char="●"/>
            </a:pPr>
            <a:r>
              <a:rPr lang="en" sz="1050" b="1" dirty="0"/>
              <a:t>Optimization and Efficiency: </a:t>
            </a:r>
            <a:r>
              <a:rPr lang="en" sz="1050" dirty="0"/>
              <a:t>Genetic Algorithms efficiently explore schedule possibilities, optimizing timetables for resource utilization and conflict reduction. </a:t>
            </a:r>
          </a:p>
          <a:p>
            <a:pPr marL="457200" lvl="0" indent="-298450" algn="l" rtl="0">
              <a:lnSpc>
                <a:spcPct val="200000"/>
              </a:lnSpc>
              <a:spcBef>
                <a:spcPts val="1200"/>
              </a:spcBef>
              <a:spcAft>
                <a:spcPts val="0"/>
              </a:spcAft>
              <a:buSzPts val="1100"/>
              <a:buChar char="●"/>
            </a:pPr>
            <a:r>
              <a:rPr lang="en" sz="1050" b="1" dirty="0"/>
              <a:t>Constraint Management</a:t>
            </a:r>
            <a:r>
              <a:rPr lang="en" sz="1050" dirty="0"/>
              <a:t>: Effectively handle diverse constraints like room availability, faculty preferences, and course scheduling, ensuring constraint satisfaction. </a:t>
            </a:r>
            <a:endParaRPr sz="1050" dirty="0"/>
          </a:p>
          <a:p>
            <a:pPr marL="457200" lvl="0" indent="-298450" algn="l" rtl="0">
              <a:lnSpc>
                <a:spcPct val="200000"/>
              </a:lnSpc>
              <a:spcBef>
                <a:spcPts val="0"/>
              </a:spcBef>
              <a:spcAft>
                <a:spcPts val="0"/>
              </a:spcAft>
              <a:buSzPts val="1100"/>
              <a:buChar char="●"/>
            </a:pPr>
            <a:r>
              <a:rPr lang="en" sz="1050" b="1" dirty="0"/>
              <a:t>Adaptability and Dynamic Changes: </a:t>
            </a:r>
            <a:r>
              <a:rPr lang="en" sz="1050" dirty="0"/>
              <a:t>Ability to adapt to dynamic changes in schedules, accommodating alterations without compromising the quality of schedules. </a:t>
            </a:r>
          </a:p>
          <a:p>
            <a:pPr marL="457200" lvl="0" indent="-298450" algn="l" rtl="0">
              <a:lnSpc>
                <a:spcPct val="200000"/>
              </a:lnSpc>
              <a:spcBef>
                <a:spcPts val="0"/>
              </a:spcBef>
              <a:spcAft>
                <a:spcPts val="0"/>
              </a:spcAft>
              <a:buSzPts val="1100"/>
              <a:buChar char="●"/>
            </a:pPr>
            <a:r>
              <a:rPr lang="en" sz="1050" b="1" dirty="0"/>
              <a:t>Quality Improvement Over Iterations</a:t>
            </a:r>
            <a:r>
              <a:rPr lang="en" sz="1050" dirty="0"/>
              <a:t>: Iterative refinement leads to improved timetable quality with each generation, aiming for near-optimal solutions. </a:t>
            </a:r>
          </a:p>
          <a:p>
            <a:pPr marL="457200" lvl="0" indent="-298450" algn="l" rtl="0">
              <a:lnSpc>
                <a:spcPct val="200000"/>
              </a:lnSpc>
              <a:spcBef>
                <a:spcPts val="0"/>
              </a:spcBef>
              <a:spcAft>
                <a:spcPts val="0"/>
              </a:spcAft>
              <a:buSzPts val="1100"/>
              <a:buChar char="●"/>
            </a:pPr>
            <a:r>
              <a:rPr lang="en" sz="1050" b="1" dirty="0"/>
              <a:t>Impact on Educational Institutions: </a:t>
            </a:r>
            <a:r>
              <a:rPr lang="en" sz="1050" dirty="0"/>
              <a:t>Enhanced Resource Utilization: Optimal allocation of resources including rooms, faculties, and time slots, maximizing utilization. </a:t>
            </a:r>
          </a:p>
          <a:p>
            <a:pPr marL="457200" lvl="0" indent="-298450" algn="l" rtl="0">
              <a:lnSpc>
                <a:spcPct val="200000"/>
              </a:lnSpc>
              <a:spcBef>
                <a:spcPts val="0"/>
              </a:spcBef>
              <a:spcAft>
                <a:spcPts val="0"/>
              </a:spcAft>
              <a:buSzPts val="1100"/>
              <a:buChar char="●"/>
            </a:pPr>
            <a:r>
              <a:rPr lang="en" sz="1050" b="1" dirty="0"/>
              <a:t>Adaptation to Preferences: </a:t>
            </a:r>
            <a:r>
              <a:rPr lang="en" sz="1050" dirty="0"/>
              <a:t>Consideration of student and faculty preferences, contributing to a more satisfactory learning and teaching experience. </a:t>
            </a:r>
          </a:p>
          <a:p>
            <a:pPr marL="457200" lvl="0" indent="-298450" algn="l" rtl="0">
              <a:lnSpc>
                <a:spcPct val="200000"/>
              </a:lnSpc>
              <a:spcBef>
                <a:spcPts val="0"/>
              </a:spcBef>
              <a:spcAft>
                <a:spcPts val="0"/>
              </a:spcAft>
              <a:buSzPts val="1100"/>
              <a:buChar char="●"/>
            </a:pPr>
            <a:r>
              <a:rPr lang="en" sz="1050" b="1" dirty="0"/>
              <a:t>Efficiency Gains: </a:t>
            </a:r>
            <a:r>
              <a:rPr lang="en" sz="1050" dirty="0"/>
              <a:t>Reduced time and effort in schedule generation, allowing staff to focus on other critical tasks, ultimately improving overall pro</a:t>
            </a:r>
            <a:r>
              <a:rPr lang="en" sz="1200" dirty="0"/>
              <a:t>ductivity.</a:t>
            </a:r>
            <a:endParaRPr sz="1200" dirty="0"/>
          </a:p>
        </p:txBody>
      </p:sp>
      <p:sp>
        <p:nvSpPr>
          <p:cNvPr id="132" name="Google Shape;132;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13</a:t>
            </a:fld>
            <a:endParaRPr>
              <a:solidFill>
                <a:schemeClr val="accent3"/>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Summary</a:t>
            </a:r>
            <a:endParaRPr dirty="0"/>
          </a:p>
        </p:txBody>
      </p:sp>
      <p:sp>
        <p:nvSpPr>
          <p:cNvPr id="138" name="Google Shape;138;p23"/>
          <p:cNvSpPr txBox="1">
            <a:spLocks noGrp="1"/>
          </p:cNvSpPr>
          <p:nvPr>
            <p:ph type="body" idx="1"/>
          </p:nvPr>
        </p:nvSpPr>
        <p:spPr>
          <a:xfrm>
            <a:off x="311700" y="1299413"/>
            <a:ext cx="8762100" cy="3099900"/>
          </a:xfrm>
          <a:prstGeom prst="rect">
            <a:avLst/>
          </a:prstGeom>
        </p:spPr>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1600" b="1" dirty="0"/>
              <a:t>Key Takeaways: </a:t>
            </a:r>
            <a:endParaRPr sz="1600" b="1" dirty="0"/>
          </a:p>
          <a:p>
            <a:pPr marL="457200" lvl="0" indent="-312420" algn="l" rtl="0">
              <a:lnSpc>
                <a:spcPct val="200000"/>
              </a:lnSpc>
              <a:spcBef>
                <a:spcPts val="1200"/>
              </a:spcBef>
              <a:spcAft>
                <a:spcPts val="0"/>
              </a:spcAft>
              <a:buSzPts val="1320"/>
              <a:buChar char="●"/>
            </a:pPr>
            <a:r>
              <a:rPr lang="en" sz="1600" b="1" dirty="0"/>
              <a:t>Efficiency through Automation: </a:t>
            </a:r>
            <a:r>
              <a:rPr lang="en" sz="1600" dirty="0"/>
              <a:t>Automated timetabling using Genetic Algorithms optimizes schedules efficiently, reducing conflicts and enhancing resource utilization. </a:t>
            </a:r>
            <a:endParaRPr sz="1600" dirty="0"/>
          </a:p>
          <a:p>
            <a:pPr marL="457200" lvl="0" indent="-312420" algn="l" rtl="0">
              <a:lnSpc>
                <a:spcPct val="200000"/>
              </a:lnSpc>
              <a:spcBef>
                <a:spcPts val="0"/>
              </a:spcBef>
              <a:spcAft>
                <a:spcPts val="0"/>
              </a:spcAft>
              <a:buSzPts val="1320"/>
              <a:buChar char="●"/>
            </a:pPr>
            <a:r>
              <a:rPr lang="en" sz="1600" b="1" dirty="0"/>
              <a:t>Adaptability and Flexibility: </a:t>
            </a:r>
            <a:r>
              <a:rPr lang="en" sz="1600" dirty="0"/>
              <a:t>The algorithm's adaptability caters to dynamic changes, ensuring schedules accommodate alterations without compromising quality. </a:t>
            </a:r>
          </a:p>
          <a:p>
            <a:pPr marL="457200" lvl="0" indent="-312420" algn="l" rtl="0">
              <a:lnSpc>
                <a:spcPct val="200000"/>
              </a:lnSpc>
              <a:spcBef>
                <a:spcPts val="0"/>
              </a:spcBef>
              <a:spcAft>
                <a:spcPts val="0"/>
              </a:spcAft>
              <a:buSzPts val="1320"/>
              <a:buChar char="●"/>
            </a:pPr>
            <a:r>
              <a:rPr lang="en" sz="1600" b="1" dirty="0"/>
              <a:t>Benefits for Educational Institutions</a:t>
            </a:r>
            <a:r>
              <a:rPr lang="en" sz="1600" dirty="0"/>
              <a:t>: Improved resource allocation, student-faculty preference accommodation, and reduced workload for staff, leading to increased productivity. </a:t>
            </a:r>
            <a:endParaRPr sz="1600" dirty="0"/>
          </a:p>
        </p:txBody>
      </p:sp>
      <p:sp>
        <p:nvSpPr>
          <p:cNvPr id="139" name="Google Shape;139;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14</a:t>
            </a:fld>
            <a:endParaRPr>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273975" y="208925"/>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Conclusion, Takeaway and Changes-</a:t>
            </a:r>
            <a:endParaRPr dirty="0"/>
          </a:p>
        </p:txBody>
      </p:sp>
      <p:sp>
        <p:nvSpPr>
          <p:cNvPr id="145" name="Google Shape;145;p24"/>
          <p:cNvSpPr txBox="1">
            <a:spLocks noGrp="1"/>
          </p:cNvSpPr>
          <p:nvPr>
            <p:ph type="body" idx="1"/>
          </p:nvPr>
        </p:nvSpPr>
        <p:spPr>
          <a:xfrm>
            <a:off x="105050" y="775448"/>
            <a:ext cx="8702525" cy="3992150"/>
          </a:xfrm>
          <a:prstGeom prst="rect">
            <a:avLst/>
          </a:prstGeom>
        </p:spPr>
        <p:txBody>
          <a:bodyPr spcFirstLastPara="1" wrap="square" lIns="91425" tIns="91425" rIns="91425" bIns="91425" anchor="t" anchorCtr="0">
            <a:noAutofit/>
          </a:bodyPr>
          <a:lstStyle/>
          <a:p>
            <a:pPr marL="285750" indent="-285750">
              <a:lnSpc>
                <a:spcPct val="200000"/>
              </a:lnSpc>
              <a:spcBef>
                <a:spcPts val="1200"/>
              </a:spcBef>
              <a:spcAft>
                <a:spcPts val="1200"/>
              </a:spcAft>
            </a:pPr>
            <a:r>
              <a:rPr lang="en-US" sz="1400" dirty="0"/>
              <a:t>This project has enabled me to a better understanding on genetic algorithm and its working flow.</a:t>
            </a:r>
          </a:p>
          <a:p>
            <a:pPr marL="285750" indent="-285750">
              <a:lnSpc>
                <a:spcPct val="200000"/>
              </a:lnSpc>
              <a:spcBef>
                <a:spcPts val="1200"/>
              </a:spcBef>
              <a:spcAft>
                <a:spcPts val="1200"/>
              </a:spcAft>
            </a:pPr>
            <a:r>
              <a:rPr lang="en-US" sz="1400" dirty="0"/>
              <a:t>Exposure to python programming dealing with different libraries.</a:t>
            </a:r>
          </a:p>
          <a:p>
            <a:pPr marL="285750" indent="-285750">
              <a:lnSpc>
                <a:spcPct val="200000"/>
              </a:lnSpc>
              <a:spcBef>
                <a:spcPts val="1200"/>
              </a:spcBef>
              <a:spcAft>
                <a:spcPts val="1200"/>
              </a:spcAft>
            </a:pPr>
            <a:r>
              <a:rPr lang="en" sz="1400" dirty="0"/>
              <a:t>Automated timetabling employing Genetic Algorithms revolutionizes the scheduling process for educational institutions. It not only streamlines the creation of optimized schedules but also brings adaptability and efficiency into play, catering to the diverse needs of students and faculty. The algorithm's continuous improvement over iterations leads to near-optimal solutions, making it an invaluable tool for institutions seeking to optimize their schedules.</a:t>
            </a:r>
            <a:endParaRPr sz="1400" dirty="0"/>
          </a:p>
        </p:txBody>
      </p:sp>
      <p:sp>
        <p:nvSpPr>
          <p:cNvPr id="146" name="Google Shape;146;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15</a:t>
            </a:fld>
            <a:endParaRPr>
              <a:solidFill>
                <a:schemeClr val="accent3"/>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dirty="0"/>
              <a:t>Thank you</a:t>
            </a:r>
            <a:br>
              <a:rPr lang="en" dirty="0"/>
            </a:br>
            <a:r>
              <a:rPr lang="en" dirty="0"/>
              <a:t/>
            </a:r>
            <a:br>
              <a:rPr lang="en" dirty="0"/>
            </a:br>
            <a:r>
              <a:rPr lang="en-US" sz="2000" dirty="0"/>
              <a:t>R</a:t>
            </a:r>
            <a:r>
              <a:rPr lang="en" sz="2000" dirty="0" err="1"/>
              <a:t>efrences</a:t>
            </a:r>
            <a:r>
              <a:rPr lang="en" sz="2000" dirty="0"/>
              <a:t>:</a:t>
            </a:r>
            <a:r>
              <a:rPr lang="en-US" sz="2000" dirty="0"/>
              <a:t> https://</a:t>
            </a:r>
            <a:r>
              <a:rPr lang="en-US" sz="2000" dirty="0" err="1"/>
              <a:t>github.com</a:t>
            </a:r>
            <a:r>
              <a:rPr lang="en-US" sz="2000" dirty="0"/>
              <a:t>/</a:t>
            </a:r>
            <a:r>
              <a:rPr lang="en-US" sz="2000" dirty="0" err="1"/>
              <a:t>pranavkhurana</a:t>
            </a:r>
            <a:r>
              <a:rPr lang="en-US" sz="2000" dirty="0"/>
              <a:t>/Time-table-scheduler</a:t>
            </a:r>
            <a:endParaRPr dirty="0"/>
          </a:p>
        </p:txBody>
      </p:sp>
      <p:sp>
        <p:nvSpPr>
          <p:cNvPr id="152" name="Google Shape;152;p2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16</a:t>
            </a:fld>
            <a:endParaRPr>
              <a:solidFill>
                <a:schemeClr val="accent3"/>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3C6F3F-EC3A-13EB-8FFA-4B6125B74B76}"/>
              </a:ext>
            </a:extLst>
          </p:cNvPr>
          <p:cNvSpPr>
            <a:spLocks noGrp="1"/>
          </p:cNvSpPr>
          <p:nvPr>
            <p:ph type="title"/>
          </p:nvPr>
        </p:nvSpPr>
        <p:spPr>
          <a:xfrm>
            <a:off x="451794" y="129570"/>
            <a:ext cx="7852200" cy="861000"/>
          </a:xfrm>
        </p:spPr>
        <p:txBody>
          <a:bodyPr/>
          <a:lstStyle/>
          <a:p>
            <a:r>
              <a:rPr lang="en-US" b="1" dirty="0"/>
              <a:t>Problem statement</a:t>
            </a:r>
          </a:p>
        </p:txBody>
      </p:sp>
      <p:sp>
        <p:nvSpPr>
          <p:cNvPr id="9" name="TextBox 8">
            <a:extLst>
              <a:ext uri="{FF2B5EF4-FFF2-40B4-BE49-F238E27FC236}">
                <a16:creationId xmlns:a16="http://schemas.microsoft.com/office/drawing/2014/main" id="{6DDB4CEA-909B-952E-E952-AAC634CD36E9}"/>
              </a:ext>
            </a:extLst>
          </p:cNvPr>
          <p:cNvSpPr txBox="1"/>
          <p:nvPr/>
        </p:nvSpPr>
        <p:spPr>
          <a:xfrm>
            <a:off x="451794" y="1216152"/>
            <a:ext cx="8052126" cy="3323987"/>
          </a:xfrm>
          <a:prstGeom prst="rect">
            <a:avLst/>
          </a:prstGeom>
          <a:noFill/>
        </p:spPr>
        <p:txBody>
          <a:bodyPr wrap="square" rtlCol="0">
            <a:spAutoFit/>
          </a:bodyPr>
          <a:lstStyle/>
          <a:p>
            <a:pPr marL="457200" indent="-457200">
              <a:buFont typeface="Arial" panose="020B0604020202020204" pitchFamily="34" charset="0"/>
              <a:buChar char="•"/>
            </a:pPr>
            <a:r>
              <a:rPr lang="en-US" sz="2800" b="0" i="0" dirty="0">
                <a:solidFill>
                  <a:schemeClr val="tx1"/>
                </a:solidFill>
                <a:effectLst/>
                <a:latin typeface="Cambay Devanagari" pitchFamily="2" charset="77"/>
                <a:cs typeface="Cambay Devanagari" pitchFamily="2" charset="77"/>
              </a:rPr>
              <a:t>Making a class schedule is one of those NP hard problems. The problem can be solved using a heuristic search algorithm to find the optimal solution, but it only works for simple cases. For more complex inputs and requirements, finding a considerably good solution can take a while, or it may be impossible. This is where genetic algorithms come into the game</a:t>
            </a:r>
            <a:endParaRPr lang="en-US" sz="2800" dirty="0">
              <a:solidFill>
                <a:schemeClr val="tx1"/>
              </a:solidFill>
              <a:latin typeface="Cambay Devanagari" pitchFamily="2" charset="77"/>
              <a:cs typeface="Cambay Devanagari" pitchFamily="2" charset="77"/>
            </a:endParaRPr>
          </a:p>
          <a:p>
            <a:endParaRPr lang="en-US" dirty="0">
              <a:latin typeface="Cambay Devanagari" pitchFamily="2" charset="77"/>
              <a:cs typeface="Cambay Devanagari" pitchFamily="2" charset="77"/>
            </a:endParaRPr>
          </a:p>
        </p:txBody>
      </p:sp>
    </p:spTree>
    <p:extLst>
      <p:ext uri="{BB962C8B-B14F-4D97-AF65-F5344CB8AC3E}">
        <p14:creationId xmlns:p14="http://schemas.microsoft.com/office/powerpoint/2010/main" val="1296145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14"/>
          <p:cNvPicPr preferRelativeResize="0"/>
          <p:nvPr/>
        </p:nvPicPr>
        <p:blipFill>
          <a:blip r:embed="rId3">
            <a:alphaModFix/>
          </a:blip>
          <a:stretch>
            <a:fillRect/>
          </a:stretch>
        </p:blipFill>
        <p:spPr>
          <a:xfrm>
            <a:off x="0" y="0"/>
            <a:ext cx="9144001" cy="5143501"/>
          </a:xfrm>
          <a:prstGeom prst="rect">
            <a:avLst/>
          </a:prstGeom>
          <a:noFill/>
          <a:ln>
            <a:noFill/>
          </a:ln>
        </p:spPr>
      </p:pic>
      <p:sp>
        <p:nvSpPr>
          <p:cNvPr id="68" name="Google Shape;68;p14"/>
          <p:cNvSpPr txBox="1">
            <a:spLocks noGrp="1"/>
          </p:cNvSpPr>
          <p:nvPr>
            <p:ph type="title"/>
          </p:nvPr>
        </p:nvSpPr>
        <p:spPr>
          <a:xfrm>
            <a:off x="311700" y="132475"/>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2"/>
                </a:solidFill>
              </a:rPr>
              <a:t>Introduction</a:t>
            </a:r>
            <a:endParaRPr dirty="0">
              <a:solidFill>
                <a:schemeClr val="dk2"/>
              </a:solidFill>
            </a:endParaRPr>
          </a:p>
        </p:txBody>
      </p:sp>
      <p:sp>
        <p:nvSpPr>
          <p:cNvPr id="69" name="Google Shape;69;p14"/>
          <p:cNvSpPr txBox="1">
            <a:spLocks noGrp="1"/>
          </p:cNvSpPr>
          <p:nvPr>
            <p:ph type="body" idx="1"/>
          </p:nvPr>
        </p:nvSpPr>
        <p:spPr>
          <a:xfrm>
            <a:off x="311700" y="929950"/>
            <a:ext cx="8520600" cy="3966600"/>
          </a:xfrm>
          <a:prstGeom prst="rect">
            <a:avLst/>
          </a:prstGeom>
        </p:spPr>
        <p:txBody>
          <a:bodyPr spcFirstLastPara="1" wrap="square" lIns="91425" tIns="91425" rIns="91425" bIns="91425" anchor="t" anchorCtr="0">
            <a:normAutofit/>
          </a:bodyPr>
          <a:lstStyle/>
          <a:p>
            <a:pPr indent="-335915" algn="just">
              <a:lnSpc>
                <a:spcPct val="200000"/>
              </a:lnSpc>
              <a:buSzPct val="100000"/>
            </a:pPr>
            <a:r>
              <a:rPr lang="en-US" sz="2000" dirty="0">
                <a:solidFill>
                  <a:srgbClr val="C00000"/>
                </a:solidFill>
              </a:rPr>
              <a:t>Efficient scheduling is the heartbeat of any educational institution, and manual timetabling processes often fall short in meeting the increasing complexities of today's academic environments. Enter the Automated Timetabling System using Genetic Algorithms, A cutting edge solution that leverages evolutionary principles to optimize and streamline the scheduling process.</a:t>
            </a:r>
          </a:p>
          <a:p>
            <a:pPr marL="0" lvl="0" indent="0" algn="l" rtl="0">
              <a:spcBef>
                <a:spcPts val="1200"/>
              </a:spcBef>
              <a:spcAft>
                <a:spcPts val="1200"/>
              </a:spcAft>
              <a:buNone/>
            </a:pPr>
            <a:endParaRPr dirty="0"/>
          </a:p>
        </p:txBody>
      </p:sp>
      <p:sp>
        <p:nvSpPr>
          <p:cNvPr id="70" name="Google Shape;70;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3</a:t>
            </a:fld>
            <a:endParaRPr>
              <a:solidFill>
                <a:schemeClr val="accent3"/>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265975" y="121050"/>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 Addressed by Automated Timetabling </a:t>
            </a:r>
            <a:endParaRPr/>
          </a:p>
        </p:txBody>
      </p:sp>
      <p:sp>
        <p:nvSpPr>
          <p:cNvPr id="76" name="Google Shape;76;p15"/>
          <p:cNvSpPr txBox="1">
            <a:spLocks noGrp="1"/>
          </p:cNvSpPr>
          <p:nvPr>
            <p:ph type="body" idx="1"/>
          </p:nvPr>
        </p:nvSpPr>
        <p:spPr>
          <a:xfrm>
            <a:off x="374800" y="791075"/>
            <a:ext cx="8520600" cy="818700"/>
          </a:xfrm>
          <a:prstGeom prst="rect">
            <a:avLst/>
          </a:prstGeom>
        </p:spPr>
        <p:txBody>
          <a:bodyPr spcFirstLastPara="1" wrap="square" lIns="91425" tIns="91425" rIns="91425" bIns="91425" anchor="t" anchorCtr="0">
            <a:normAutofit fontScale="25000" lnSpcReduction="20000"/>
          </a:bodyPr>
          <a:lstStyle/>
          <a:p>
            <a:pPr marL="457200" lvl="0" indent="-311150" algn="l" rtl="0">
              <a:lnSpc>
                <a:spcPct val="200000"/>
              </a:lnSpc>
              <a:spcBef>
                <a:spcPts val="0"/>
              </a:spcBef>
              <a:spcAft>
                <a:spcPts val="0"/>
              </a:spcAft>
              <a:buSzPct val="100000"/>
              <a:buChar char="●"/>
            </a:pPr>
            <a:r>
              <a:rPr lang="en" sz="5200" b="1" dirty="0"/>
              <a:t>Addressing Complexities:</a:t>
            </a:r>
            <a:br>
              <a:rPr lang="en" sz="5200" b="1" dirty="0"/>
            </a:br>
            <a:r>
              <a:rPr lang="en" sz="5200" b="1" dirty="0"/>
              <a:t>Vast Search Space</a:t>
            </a:r>
            <a:r>
              <a:rPr lang="en" sz="5200" dirty="0"/>
              <a:t>: Exploring numerous combinations for course schedules</a:t>
            </a:r>
            <a:br>
              <a:rPr lang="en" sz="5200" dirty="0"/>
            </a:br>
            <a:r>
              <a:rPr lang="en" sz="5200" b="1" dirty="0"/>
              <a:t>Constraints Management</a:t>
            </a:r>
            <a:r>
              <a:rPr lang="en" sz="5200" dirty="0"/>
              <a:t>: Balancing various constraints such as room availability, faculty preferences and student courses.</a:t>
            </a:r>
          </a:p>
          <a:p>
            <a:pPr marL="146050" lvl="0" indent="0" algn="l" rtl="0">
              <a:lnSpc>
                <a:spcPct val="200000"/>
              </a:lnSpc>
              <a:spcBef>
                <a:spcPts val="0"/>
              </a:spcBef>
              <a:spcAft>
                <a:spcPts val="0"/>
              </a:spcAft>
              <a:buSzPct val="100000"/>
              <a:buNone/>
            </a:pPr>
            <a:r>
              <a:rPr lang="en" sz="5200" dirty="0"/>
              <a:t>       Opt</a:t>
            </a:r>
            <a:r>
              <a:rPr lang="en" sz="5200" b="1" dirty="0"/>
              <a:t>imization Efficiency</a:t>
            </a:r>
            <a:r>
              <a:rPr lang="en" sz="5200" dirty="0"/>
              <a:t>: Achieving optimal schedules efficiently</a:t>
            </a:r>
            <a:endParaRPr sz="5200" dirty="0"/>
          </a:p>
          <a:p>
            <a:pPr marL="457200" lvl="0" indent="-311150" algn="l" rtl="0">
              <a:lnSpc>
                <a:spcPct val="200000"/>
              </a:lnSpc>
              <a:spcBef>
                <a:spcPts val="0"/>
              </a:spcBef>
              <a:spcAft>
                <a:spcPts val="0"/>
              </a:spcAft>
              <a:buSzPct val="100000"/>
              <a:buChar char="●"/>
            </a:pPr>
            <a:r>
              <a:rPr lang="en" sz="5200" b="1" dirty="0"/>
              <a:t>Advantages of Automation:</a:t>
            </a:r>
            <a:br>
              <a:rPr lang="en" sz="5200" b="1" dirty="0"/>
            </a:br>
            <a:r>
              <a:rPr lang="en" sz="5200" b="1" dirty="0"/>
              <a:t>Time Efficiency</a:t>
            </a:r>
            <a:r>
              <a:rPr lang="en" sz="5200" dirty="0"/>
              <a:t>: Rapidly generating schedules without manual effort</a:t>
            </a:r>
            <a:br>
              <a:rPr lang="en" sz="5200" dirty="0"/>
            </a:br>
            <a:r>
              <a:rPr lang="en" sz="5200" b="1" dirty="0"/>
              <a:t>Conflict Resolution</a:t>
            </a:r>
            <a:r>
              <a:rPr lang="en" sz="5200" dirty="0"/>
              <a:t>: Minimizing scheduling conflicts and optimizing resource utilization</a:t>
            </a:r>
            <a:br>
              <a:rPr lang="en" sz="5200" dirty="0"/>
            </a:br>
            <a:r>
              <a:rPr lang="en" sz="5200" b="1" dirty="0"/>
              <a:t>Adaptability</a:t>
            </a:r>
            <a:r>
              <a:rPr lang="en" sz="5200" dirty="0"/>
              <a:t>: Handling dynamic changes in course offerings or resource availability</a:t>
            </a:r>
            <a:endParaRPr sz="5200" dirty="0"/>
          </a:p>
        </p:txBody>
      </p:sp>
      <p:sp>
        <p:nvSpPr>
          <p:cNvPr id="77" name="Google Shape;77;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4</a:t>
            </a:fld>
            <a:endParaRPr>
              <a:solidFill>
                <a:schemeClr val="accent3"/>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Genetic Algorithms </a:t>
            </a:r>
            <a:endParaRPr/>
          </a:p>
        </p:txBody>
      </p:sp>
      <p:sp>
        <p:nvSpPr>
          <p:cNvPr id="83" name="Google Shape;8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Genetic Algorithms (GAs) simulate the process of natural selection to solve optimization problems. They operate on the principles of evolution by iteratively improving a population of potential solutions to find an optimal or near-optimal solution. In the context of timetabling, GAs are well-suited for addressing the complexities involved in generating optimal schedules due to their inherent characteristics:</a:t>
            </a:r>
            <a:br>
              <a:rPr lang="en"/>
            </a:br>
            <a:endParaRPr sz="1200">
              <a:solidFill>
                <a:srgbClr val="D1D5DB"/>
              </a:solidFill>
              <a:highlight>
                <a:srgbClr val="343541"/>
              </a:highlight>
              <a:latin typeface="Roboto"/>
              <a:ea typeface="Roboto"/>
              <a:cs typeface="Roboto"/>
              <a:sym typeface="Roboto"/>
            </a:endParaRPr>
          </a:p>
          <a:p>
            <a:pPr marL="457200" lvl="0" indent="-334327" algn="l" rtl="0">
              <a:spcBef>
                <a:spcPts val="1200"/>
              </a:spcBef>
              <a:spcAft>
                <a:spcPts val="0"/>
              </a:spcAft>
              <a:buSzPct val="100000"/>
              <a:buAutoNum type="arabicPeriod"/>
            </a:pPr>
            <a:r>
              <a:rPr lang="en"/>
              <a:t>Iterative Improvement</a:t>
            </a:r>
            <a:endParaRPr/>
          </a:p>
          <a:p>
            <a:pPr marL="457200" lvl="0" indent="-334327" algn="l" rtl="0">
              <a:spcBef>
                <a:spcPts val="0"/>
              </a:spcBef>
              <a:spcAft>
                <a:spcPts val="0"/>
              </a:spcAft>
              <a:buSzPct val="100000"/>
              <a:buAutoNum type="arabicPeriod"/>
            </a:pPr>
            <a:r>
              <a:rPr lang="en"/>
              <a:t>Solution Representation</a:t>
            </a:r>
            <a:endParaRPr/>
          </a:p>
          <a:p>
            <a:pPr marL="457200" lvl="0" indent="-334327" algn="l" rtl="0">
              <a:spcBef>
                <a:spcPts val="0"/>
              </a:spcBef>
              <a:spcAft>
                <a:spcPts val="0"/>
              </a:spcAft>
              <a:buSzPct val="100000"/>
              <a:buAutoNum type="arabicPeriod"/>
            </a:pPr>
            <a:r>
              <a:rPr lang="en"/>
              <a:t>Fitness Evaluation</a:t>
            </a:r>
            <a:endParaRPr/>
          </a:p>
          <a:p>
            <a:pPr marL="457200" lvl="0" indent="-334327" algn="l" rtl="0">
              <a:spcBef>
                <a:spcPts val="0"/>
              </a:spcBef>
              <a:spcAft>
                <a:spcPts val="0"/>
              </a:spcAft>
              <a:buSzPct val="100000"/>
              <a:buAutoNum type="arabicPeriod"/>
            </a:pPr>
            <a:r>
              <a:rPr lang="en"/>
              <a:t>Adaptability and Diversity</a:t>
            </a:r>
            <a:endParaRPr/>
          </a:p>
          <a:p>
            <a:pPr marL="457200" lvl="0" indent="-334327" algn="l" rtl="0">
              <a:spcBef>
                <a:spcPts val="0"/>
              </a:spcBef>
              <a:spcAft>
                <a:spcPts val="0"/>
              </a:spcAft>
              <a:buSzPct val="100000"/>
              <a:buAutoNum type="arabicPeriod"/>
            </a:pPr>
            <a:r>
              <a:rPr lang="en"/>
              <a:t>Constraint Handling</a:t>
            </a:r>
            <a:endParaRPr/>
          </a:p>
          <a:p>
            <a:pPr marL="457200" lvl="0" indent="-334327" algn="l" rtl="0">
              <a:spcBef>
                <a:spcPts val="0"/>
              </a:spcBef>
              <a:spcAft>
                <a:spcPts val="0"/>
              </a:spcAft>
              <a:buSzPct val="100000"/>
              <a:buAutoNum type="arabicPeriod"/>
            </a:pPr>
            <a:r>
              <a:rPr lang="en"/>
              <a:t>Scalability and Efficiency</a:t>
            </a:r>
            <a:endParaRPr/>
          </a:p>
          <a:p>
            <a:pPr marL="457200" lvl="0" indent="-334327" algn="l" rtl="0">
              <a:spcBef>
                <a:spcPts val="0"/>
              </a:spcBef>
              <a:spcAft>
                <a:spcPts val="0"/>
              </a:spcAft>
              <a:buSzPct val="100000"/>
              <a:buAutoNum type="arabicPeriod"/>
            </a:pPr>
            <a:r>
              <a:rPr lang="en"/>
              <a:t>Global Search Capability</a:t>
            </a:r>
            <a:endParaRPr/>
          </a:p>
        </p:txBody>
      </p:sp>
      <p:sp>
        <p:nvSpPr>
          <p:cNvPr id="84" name="Google Shape;84;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5</a:t>
            </a:fld>
            <a:endParaRPr>
              <a:solidFill>
                <a:schemeClr val="accent3"/>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Additional Changes</a:t>
            </a:r>
            <a:endParaRPr lang="en-IN" dirty="0"/>
          </a:p>
        </p:txBody>
      </p:sp>
      <p:sp>
        <p:nvSpPr>
          <p:cNvPr id="3" name="Text Placeholder 2"/>
          <p:cNvSpPr>
            <a:spLocks noGrp="1"/>
          </p:cNvSpPr>
          <p:nvPr>
            <p:ph type="body" idx="1"/>
          </p:nvPr>
        </p:nvSpPr>
        <p:spPr/>
        <p:txBody>
          <a:bodyPr/>
          <a:lstStyle/>
          <a:p>
            <a:r>
              <a:rPr lang="en-GB" dirty="0" smtClean="0"/>
              <a:t>Hyper parameter Tuning:</a:t>
            </a:r>
          </a:p>
          <a:p>
            <a:r>
              <a:rPr lang="en-GB" dirty="0" smtClean="0"/>
              <a:t> Implemented </a:t>
            </a:r>
            <a:r>
              <a:rPr lang="en-GB" dirty="0"/>
              <a:t>a thorough </a:t>
            </a:r>
            <a:r>
              <a:rPr lang="en-GB" dirty="0" err="1"/>
              <a:t>hyperparameter</a:t>
            </a:r>
            <a:r>
              <a:rPr lang="en-GB" dirty="0"/>
              <a:t> tuning process to fine-tune the algorithm's parameters. This involved systematically adjusting various </a:t>
            </a:r>
            <a:r>
              <a:rPr lang="en-GB" dirty="0" smtClean="0"/>
              <a:t>hyper parameters </a:t>
            </a:r>
            <a:r>
              <a:rPr lang="en-GB" dirty="0"/>
              <a:t>to achieve optimal performance. The results indicate improved convergence and efficiency in generating </a:t>
            </a:r>
            <a:r>
              <a:rPr lang="en-GB" dirty="0" smtClean="0"/>
              <a:t>high-quality</a:t>
            </a:r>
          </a:p>
          <a:p>
            <a:r>
              <a:rPr lang="en-GB" dirty="0"/>
              <a:t>Constraints Integration</a:t>
            </a:r>
            <a:r>
              <a:rPr lang="en-GB" dirty="0" smtClean="0"/>
              <a:t>:</a:t>
            </a:r>
          </a:p>
          <a:p>
            <a:r>
              <a:rPr lang="en-GB" dirty="0" smtClean="0"/>
              <a:t>To </a:t>
            </a:r>
            <a:r>
              <a:rPr lang="en-GB" dirty="0"/>
              <a:t>address specific scheduling constraints</a:t>
            </a:r>
            <a:r>
              <a:rPr lang="en-GB" dirty="0" smtClean="0"/>
              <a:t>, </a:t>
            </a:r>
            <a:r>
              <a:rPr lang="en-GB" dirty="0"/>
              <a:t>incorporated a more robust constraint-handling mechanism. This ensures that the generated timetables adhere to all relevant constraints, leading to more practical and feasible solutions.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228575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Changes</a:t>
            </a:r>
            <a:endParaRPr lang="en-IN" dirty="0"/>
          </a:p>
        </p:txBody>
      </p:sp>
      <p:sp>
        <p:nvSpPr>
          <p:cNvPr id="3" name="Text Placeholder 2"/>
          <p:cNvSpPr>
            <a:spLocks noGrp="1"/>
          </p:cNvSpPr>
          <p:nvPr>
            <p:ph type="body" idx="1"/>
          </p:nvPr>
        </p:nvSpPr>
        <p:spPr/>
        <p:txBody>
          <a:bodyPr/>
          <a:lstStyle/>
          <a:p>
            <a:r>
              <a:rPr lang="en-GB" dirty="0"/>
              <a:t>Optimization Steps </a:t>
            </a:r>
            <a:r>
              <a:rPr lang="en-GB" dirty="0" smtClean="0"/>
              <a:t>Visualization:</a:t>
            </a:r>
          </a:p>
          <a:p>
            <a:r>
              <a:rPr lang="en-GB" dirty="0" smtClean="0"/>
              <a:t> </a:t>
            </a:r>
            <a:r>
              <a:rPr lang="en-GB" dirty="0"/>
              <a:t>added a visualization component to the optimization process. This feature allows for a step-by-step representation of the algorithm's progression, facilitating a better understanding of how the timetable is optimized over </a:t>
            </a:r>
            <a:r>
              <a:rPr lang="en-GB" dirty="0" smtClean="0"/>
              <a:t>iterations</a:t>
            </a:r>
          </a:p>
          <a:p>
            <a:r>
              <a:rPr lang="en-GB" dirty="0"/>
              <a:t>Randomization of Timetable Generation</a:t>
            </a:r>
            <a:r>
              <a:rPr lang="en-GB" dirty="0" smtClean="0"/>
              <a:t>:</a:t>
            </a:r>
          </a:p>
          <a:p>
            <a:r>
              <a:rPr lang="en-GB" dirty="0" smtClean="0"/>
              <a:t>Recognizing </a:t>
            </a:r>
            <a:r>
              <a:rPr lang="en-GB" dirty="0"/>
              <a:t>the importance of diversity in timetable solutions, </a:t>
            </a:r>
            <a:r>
              <a:rPr lang="en-GB" dirty="0" smtClean="0"/>
              <a:t>introduced </a:t>
            </a:r>
            <a:r>
              <a:rPr lang="en-GB" dirty="0"/>
              <a:t>a randomized element to the timetable generation process. This randomness enhances exploration of the solution space, preventing the algorithm from converging to suboptimal solutions prematurely.</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26995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500550" y="351275"/>
            <a:ext cx="8520600" cy="73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Code Explanation and Algorithm Breakdown</a:t>
            </a:r>
            <a:endParaRPr/>
          </a:p>
        </p:txBody>
      </p:sp>
      <p:sp>
        <p:nvSpPr>
          <p:cNvPr id="90" name="Google Shape;90;p17"/>
          <p:cNvSpPr txBox="1">
            <a:spLocks noGrp="1"/>
          </p:cNvSpPr>
          <p:nvPr>
            <p:ph type="body" idx="1"/>
          </p:nvPr>
        </p:nvSpPr>
        <p:spPr>
          <a:xfrm>
            <a:off x="-90300" y="1190050"/>
            <a:ext cx="4662300" cy="3099900"/>
          </a:xfrm>
          <a:prstGeom prst="rect">
            <a:avLst/>
          </a:prstGeom>
        </p:spPr>
        <p:txBody>
          <a:bodyPr spcFirstLastPara="1" wrap="square" lIns="91425" tIns="91425" rIns="91425" bIns="91425" anchor="t" anchorCtr="0">
            <a:noAutofit/>
          </a:bodyPr>
          <a:lstStyle/>
          <a:p>
            <a:pPr marL="457200" lvl="0" indent="-299847" algn="l" rtl="0">
              <a:lnSpc>
                <a:spcPct val="200000"/>
              </a:lnSpc>
              <a:spcBef>
                <a:spcPts val="0"/>
              </a:spcBef>
              <a:spcAft>
                <a:spcPts val="0"/>
              </a:spcAft>
              <a:buSzPts val="1122"/>
              <a:buChar char="●"/>
            </a:pPr>
            <a:r>
              <a:rPr lang="en" sz="1320" b="1" dirty="0"/>
              <a:t>Generate_random_timetable:</a:t>
            </a:r>
            <a:r>
              <a:rPr lang="en" sz="1320" dirty="0"/>
              <a:t/>
            </a:r>
            <a:br>
              <a:rPr lang="en" sz="1320" dirty="0"/>
            </a:br>
            <a:r>
              <a:rPr lang="en" sz="1320" dirty="0"/>
              <a:t>Purpose: Creates an initial random timetable layout. </a:t>
            </a:r>
            <a:br>
              <a:rPr lang="en" sz="1320" dirty="0"/>
            </a:br>
            <a:r>
              <a:rPr lang="en" sz="1320" dirty="0"/>
              <a:t>Functionality: Generates a timetable matrix assigning random timeslots to courses for a given number of days. </a:t>
            </a:r>
            <a:endParaRPr sz="1320" dirty="0"/>
          </a:p>
          <a:p>
            <a:pPr marL="457200" lvl="0" indent="-299847" algn="l" rtl="0">
              <a:lnSpc>
                <a:spcPct val="200000"/>
              </a:lnSpc>
              <a:spcBef>
                <a:spcPts val="0"/>
              </a:spcBef>
              <a:spcAft>
                <a:spcPts val="0"/>
              </a:spcAft>
              <a:buSzPts val="1122"/>
              <a:buChar char="●"/>
            </a:pPr>
            <a:r>
              <a:rPr lang="en" sz="1320" b="1" dirty="0"/>
              <a:t>Calculate_Fitness: </a:t>
            </a:r>
            <a:r>
              <a:rPr lang="en" sz="1320" dirty="0"/>
              <a:t/>
            </a:r>
            <a:br>
              <a:rPr lang="en" sz="1320" dirty="0"/>
            </a:br>
            <a:r>
              <a:rPr lang="en" sz="1320" dirty="0"/>
              <a:t>Purpose: Evaluates the fitness or quality of a timetable. </a:t>
            </a:r>
            <a:br>
              <a:rPr lang="en" sz="1320" dirty="0"/>
            </a:br>
            <a:r>
              <a:rPr lang="en" sz="1320" dirty="0"/>
              <a:t>Functionality: Counts conflicts arising from overlapping course schedules, helping to measure the timetable's quality. </a:t>
            </a:r>
            <a:endParaRPr sz="1320" dirty="0"/>
          </a:p>
        </p:txBody>
      </p:sp>
      <p:sp>
        <p:nvSpPr>
          <p:cNvPr id="91" name="Google Shape;91;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8</a:t>
            </a:fld>
            <a:endParaRPr>
              <a:solidFill>
                <a:schemeClr val="accent3"/>
              </a:solidFill>
              <a:latin typeface="Average"/>
              <a:ea typeface="Average"/>
              <a:cs typeface="Average"/>
              <a:sym typeface="Average"/>
            </a:endParaRPr>
          </a:p>
        </p:txBody>
      </p:sp>
      <p:pic>
        <p:nvPicPr>
          <p:cNvPr id="92" name="Google Shape;92;p17"/>
          <p:cNvPicPr preferRelativeResize="0"/>
          <p:nvPr/>
        </p:nvPicPr>
        <p:blipFill>
          <a:blip r:embed="rId3">
            <a:alphaModFix/>
          </a:blip>
          <a:stretch>
            <a:fillRect/>
          </a:stretch>
        </p:blipFill>
        <p:spPr>
          <a:xfrm>
            <a:off x="4436444" y="1584050"/>
            <a:ext cx="4662300" cy="2311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18"/>
          <p:cNvSpPr txBox="1">
            <a:spLocks noGrp="1"/>
          </p:cNvSpPr>
          <p:nvPr>
            <p:ph type="body" idx="1"/>
          </p:nvPr>
        </p:nvSpPr>
        <p:spPr>
          <a:xfrm>
            <a:off x="105050" y="273630"/>
            <a:ext cx="6048862" cy="4664129"/>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SzPts val="1400"/>
              <a:buChar char="●"/>
            </a:pPr>
            <a:r>
              <a:rPr lang="en" sz="1600" b="1" dirty="0"/>
              <a:t>Crossover: </a:t>
            </a:r>
            <a:r>
              <a:rPr lang="en" sz="1600" dirty="0"/>
              <a:t/>
            </a:r>
            <a:br>
              <a:rPr lang="en" sz="1600" dirty="0"/>
            </a:br>
            <a:r>
              <a:rPr lang="en" sz="1600" dirty="0"/>
              <a:t>Purpose: Creates offspring from parent timetables. </a:t>
            </a:r>
            <a:br>
              <a:rPr lang="en" sz="1600" dirty="0"/>
            </a:br>
            <a:r>
              <a:rPr lang="en" sz="1600" dirty="0"/>
              <a:t>Functionality: Combines two parent timetables at random points to produce new timetables, mimicking genetic crossover.</a:t>
            </a:r>
            <a:endParaRPr sz="1600" dirty="0"/>
          </a:p>
          <a:p>
            <a:pPr marL="457200" lvl="0" indent="-317500" algn="l" rtl="0">
              <a:lnSpc>
                <a:spcPct val="200000"/>
              </a:lnSpc>
              <a:spcBef>
                <a:spcPts val="0"/>
              </a:spcBef>
              <a:spcAft>
                <a:spcPts val="0"/>
              </a:spcAft>
              <a:buSzPts val="1400"/>
              <a:buChar char="●"/>
            </a:pPr>
            <a:r>
              <a:rPr lang="en" sz="1600" b="1" dirty="0"/>
              <a:t>Mutate: </a:t>
            </a:r>
            <a:r>
              <a:rPr lang="en" sz="1600" dirty="0"/>
              <a:t/>
            </a:r>
            <a:br>
              <a:rPr lang="en" sz="1600" dirty="0"/>
            </a:br>
            <a:r>
              <a:rPr lang="en" sz="1600" dirty="0"/>
              <a:t>Purpose: Introduces diversity by altering timetables. </a:t>
            </a:r>
            <a:br>
              <a:rPr lang="en" sz="1600" dirty="0"/>
            </a:br>
            <a:r>
              <a:rPr lang="en" sz="1600" dirty="0"/>
              <a:t>Functionality: Swaps courses between two random days, enhancing diversity in the population of timetables.</a:t>
            </a:r>
            <a:r>
              <a:rPr lang="en" sz="1400" dirty="0"/>
              <a:t/>
            </a:r>
            <a:br>
              <a:rPr lang="en" sz="1400" dirty="0"/>
            </a:br>
            <a:endParaRPr sz="1400" dirty="0"/>
          </a:p>
        </p:txBody>
      </p:sp>
      <p:sp>
        <p:nvSpPr>
          <p:cNvPr id="99" name="Google Shape;99;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accent3"/>
                </a:solidFill>
                <a:latin typeface="Average"/>
                <a:ea typeface="Average"/>
                <a:cs typeface="Average"/>
                <a:sym typeface="Average"/>
              </a:rPr>
              <a:t>9</a:t>
            </a:fld>
            <a:endParaRPr>
              <a:solidFill>
                <a:schemeClr val="accent3"/>
              </a:solidFill>
              <a:latin typeface="Average"/>
              <a:ea typeface="Average"/>
              <a:cs typeface="Average"/>
              <a:sym typeface="Average"/>
            </a:endParaRPr>
          </a:p>
        </p:txBody>
      </p:sp>
      <p:pic>
        <p:nvPicPr>
          <p:cNvPr id="100" name="Google Shape;100;p18"/>
          <p:cNvPicPr preferRelativeResize="0"/>
          <p:nvPr/>
        </p:nvPicPr>
        <p:blipFill>
          <a:blip r:embed="rId3">
            <a:alphaModFix/>
          </a:blip>
          <a:stretch>
            <a:fillRect/>
          </a:stretch>
        </p:blipFill>
        <p:spPr>
          <a:xfrm>
            <a:off x="5257800" y="2023514"/>
            <a:ext cx="3781150" cy="1856500"/>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832</Words>
  <Application>Microsoft Office PowerPoint</Application>
  <PresentationFormat>On-screen Show (16:9)</PresentationFormat>
  <Paragraphs>81</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Average</vt:lpstr>
      <vt:lpstr>Arial</vt:lpstr>
      <vt:lpstr>Oswald</vt:lpstr>
      <vt:lpstr>Cambay Devanagari</vt:lpstr>
      <vt:lpstr>Roboto</vt:lpstr>
      <vt:lpstr>Slate</vt:lpstr>
      <vt:lpstr>ECE 788</vt:lpstr>
      <vt:lpstr>Problem statement</vt:lpstr>
      <vt:lpstr>Introduction</vt:lpstr>
      <vt:lpstr>Challenges Addressed by Automated Timetabling </vt:lpstr>
      <vt:lpstr>Genetic Algorithms </vt:lpstr>
      <vt:lpstr>Additional Changes</vt:lpstr>
      <vt:lpstr>Changes</vt:lpstr>
      <vt:lpstr>Code Explanation and Algorithm Breakdown</vt:lpstr>
      <vt:lpstr>PowerPoint Presentation</vt:lpstr>
      <vt:lpstr>PowerPoint Presentation</vt:lpstr>
      <vt:lpstr>Genetic Algorithm Workflow</vt:lpstr>
      <vt:lpstr>Genetic Algorithm Performance Visualization</vt:lpstr>
      <vt:lpstr>Impact of Genetic Algorithms in Automated Timetabling</vt:lpstr>
      <vt:lpstr>Summary</vt:lpstr>
      <vt:lpstr>Conclusion, Takeaway and Changes-</vt:lpstr>
      <vt:lpstr>Thank you  Refrences: https://github.com/pranavkhurana/Time-table-scheduler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788</dc:title>
  <cp:lastModifiedBy>Lenovo</cp:lastModifiedBy>
  <cp:revision>3</cp:revision>
  <dcterms:modified xsi:type="dcterms:W3CDTF">2023-12-18T18:06:53Z</dcterms:modified>
</cp:coreProperties>
</file>