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8" r:id="rId3"/>
    <p:sldId id="257"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1D63E-885A-9342-682F-9BBCB581A18B}" v="31" dt="2024-12-23T10:39:32.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12/23/2024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6148384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12/23/2024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74516394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12/23/2024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0768826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12/23/2024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74872060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12/23/2024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6464300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12/23/2024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2388148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12/23/2024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95266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12/23/2024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76738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12/23/2024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23580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12/23/2024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594297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12/23/2024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9829396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12/23/2024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0956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57026" y="915953"/>
            <a:ext cx="5299586" cy="1609344"/>
          </a:xfrm>
          <a:ln>
            <a:noFill/>
          </a:ln>
        </p:spPr>
        <p:txBody>
          <a:bodyPr vert="horz" lIns="91440" tIns="45720" rIns="91440" bIns="45720" rtlCol="0" anchor="ctr">
            <a:normAutofit/>
          </a:bodyPr>
          <a:lstStyle/>
          <a:p>
            <a:pPr>
              <a:lnSpc>
                <a:spcPct val="90000"/>
              </a:lnSpc>
            </a:pPr>
            <a:r>
              <a:rPr lang="en-US" sz="4000" b="1">
                <a:blipFill>
                  <a:blip r:embed="rId2">
                    <a:extLst>
                      <a:ext uri="{28A0092B-C50C-407E-A947-70E740481C1C}">
                        <a14:useLocalDpi xmlns:a14="http://schemas.microsoft.com/office/drawing/2010/main" val="0"/>
                      </a:ext>
                    </a:extLst>
                  </a:blip>
                  <a:tile tx="6350" ty="-127000" sx="65000" sy="64000" flip="none" algn="tl"/>
                </a:blipFill>
                <a:effectLst>
                  <a:glow rad="38100">
                    <a:prstClr val="black">
                      <a:lumMod val="65000"/>
                      <a:lumOff val="35000"/>
                      <a:alpha val="50000"/>
                    </a:prstClr>
                  </a:glow>
                  <a:outerShdw blurRad="28575" dist="31750" dir="13200000" algn="tl" rotWithShape="0">
                    <a:srgbClr val="000000">
                      <a:alpha val="25000"/>
                    </a:srgbClr>
                  </a:outerShdw>
                </a:effectLst>
              </a:rPr>
              <a:t>PERSONAL FINANCE MANAGEMENT SYSTEM</a:t>
            </a:r>
            <a:endParaRPr lang="en-US" sz="4000" b="1">
              <a:blipFill>
                <a:blip r:embed="rId2">
                  <a:extLst>
                    <a:ext uri="{28A0092B-C50C-407E-A947-70E740481C1C}">
                      <a14:useLocalDpi xmlns:a14="http://schemas.microsoft.com/office/drawing/2010/main" val="0"/>
                    </a:ext>
                  </a:extLst>
                </a:blip>
                <a:tile tx="6350" ty="-127000" sx="65000" sy="64000" flip="none" algn="tl"/>
              </a:blipFill>
            </a:endParaRPr>
          </a:p>
        </p:txBody>
      </p:sp>
      <p:sp>
        <p:nvSpPr>
          <p:cNvPr id="3" name="Subtitle 2"/>
          <p:cNvSpPr>
            <a:spLocks noGrp="1"/>
          </p:cNvSpPr>
          <p:nvPr>
            <p:ph type="subTitle" idx="1"/>
          </p:nvPr>
        </p:nvSpPr>
        <p:spPr>
          <a:xfrm>
            <a:off x="6400799" y="2538351"/>
            <a:ext cx="5299585" cy="3633849"/>
          </a:xfrm>
        </p:spPr>
        <p:txBody>
          <a:bodyPr vert="horz" lIns="91440" tIns="45720" rIns="91440" bIns="45720" rtlCol="0">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Done By:</a:t>
            </a:r>
            <a:endParaRPr lang="en-US"/>
          </a:p>
          <a:p>
            <a:pPr indent="-182880">
              <a:buFont typeface="Wingdings" pitchFamily="2" charset="2"/>
              <a:buChar cha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Sufyan Shadab</a:t>
            </a:r>
          </a:p>
          <a:p>
            <a:pPr indent="-182880">
              <a:buFont typeface="Wingdings" pitchFamily="2" charset="2"/>
              <a:buChar cha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Shuayb Dawood</a:t>
            </a:r>
          </a:p>
          <a:p>
            <a:pPr indent="-182880">
              <a:buFont typeface="Wingdings" pitchFamily="2" charset="2"/>
              <a:buChar cha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Naina Dhawan</a:t>
            </a:r>
          </a:p>
          <a:p>
            <a:pPr indent="-182880">
              <a:buFont typeface="Wingdings" pitchFamily="2" charset="2"/>
              <a:buChar char="§"/>
            </a:pPr>
            <a:r>
              <a:rPr lang="en-US" sz="1800" err="1">
                <a:effectLst>
                  <a:glow rad="38100">
                    <a:prstClr val="black">
                      <a:lumMod val="50000"/>
                      <a:lumOff val="50000"/>
                      <a:alpha val="20000"/>
                    </a:prstClr>
                  </a:glow>
                  <a:outerShdw blurRad="44450" dist="12700" dir="13860000" algn="tl" rotWithShape="0">
                    <a:srgbClr val="000000">
                      <a:alpha val="20000"/>
                    </a:srgbClr>
                  </a:outerShdw>
                </a:effectLst>
              </a:rPr>
              <a:t>Ithihas</a:t>
            </a:r>
            <a:r>
              <a:rPr lang="en-US" sz="1800">
                <a:effectLst>
                  <a:glow rad="38100">
                    <a:prstClr val="black">
                      <a:lumMod val="50000"/>
                      <a:lumOff val="50000"/>
                      <a:alpha val="20000"/>
                    </a:prstClr>
                  </a:glow>
                  <a:outerShdw blurRad="44450" dist="12700" dir="13860000" algn="tl" rotWithShape="0">
                    <a:srgbClr val="000000">
                      <a:alpha val="20000"/>
                    </a:srgbClr>
                  </a:outerShdw>
                </a:effectLst>
              </a:rPr>
              <a:t> </a:t>
            </a:r>
            <a:r>
              <a:rPr lang="en-US" sz="1800" err="1">
                <a:effectLst>
                  <a:glow rad="38100">
                    <a:prstClr val="black">
                      <a:lumMod val="50000"/>
                      <a:lumOff val="50000"/>
                      <a:alpha val="20000"/>
                    </a:prstClr>
                  </a:glow>
                  <a:outerShdw blurRad="44450" dist="12700" dir="13860000" algn="tl" rotWithShape="0">
                    <a:srgbClr val="000000">
                      <a:alpha val="20000"/>
                    </a:srgbClr>
                  </a:outerShdw>
                </a:effectLst>
              </a:rPr>
              <a:t>k.s</a:t>
            </a:r>
            <a:endParaRPr lang="en-US" sz="1800">
              <a:effectLst>
                <a:glow rad="38100">
                  <a:prstClr val="black">
                    <a:lumMod val="50000"/>
                    <a:lumOff val="50000"/>
                    <a:alpha val="20000"/>
                  </a:prstClr>
                </a:glow>
                <a:outerShdw blurRad="44450" dist="12700" dir="13860000" algn="tl" rotWithShape="0">
                  <a:srgbClr val="000000">
                    <a:alpha val="20000"/>
                  </a:srgbClr>
                </a:outerShdw>
              </a:effectLst>
            </a:endParaRPr>
          </a:p>
          <a:p>
            <a:pPr indent="-182880">
              <a:buFont typeface="Wingdings" pitchFamily="2" charset="2"/>
              <a:buChar char="§"/>
            </a:pPr>
            <a:r>
              <a:rPr lang="en-US" sz="1800">
                <a:effectLst>
                  <a:glow rad="38100">
                    <a:prstClr val="black">
                      <a:lumMod val="50000"/>
                      <a:lumOff val="50000"/>
                      <a:alpha val="20000"/>
                    </a:prstClr>
                  </a:glow>
                  <a:outerShdw blurRad="44450" dist="12700" dir="13860000" algn="tl" rotWithShape="0">
                    <a:srgbClr val="000000">
                      <a:alpha val="20000"/>
                    </a:srgbClr>
                  </a:outerShdw>
                </a:effectLst>
              </a:rPr>
              <a:t>Vishnu Prasad S</a:t>
            </a:r>
          </a:p>
        </p:txBody>
      </p:sp>
      <p:pic>
        <p:nvPicPr>
          <p:cNvPr id="4" name="Picture 3" descr="Calculator, pen, compass, money and a paper with graphs printed on it">
            <a:extLst>
              <a:ext uri="{FF2B5EF4-FFF2-40B4-BE49-F238E27FC236}">
                <a16:creationId xmlns:a16="http://schemas.microsoft.com/office/drawing/2014/main" id="{5EB141B0-539C-1014-5E34-E8ABC768BBB9}"/>
              </a:ext>
            </a:extLst>
          </p:cNvPr>
          <p:cNvPicPr>
            <a:picLocks noChangeAspect="1"/>
          </p:cNvPicPr>
          <p:nvPr/>
        </p:nvPicPr>
        <p:blipFill>
          <a:blip r:embed="rId3"/>
          <a:srcRect l="23352" r="23351" b="-1"/>
          <a:stretch/>
        </p:blipFill>
        <p:spPr>
          <a:xfrm>
            <a:off x="1" y="10"/>
            <a:ext cx="6066502" cy="6857989"/>
          </a:xfrm>
          <a:prstGeom prst="rect">
            <a:avLst/>
          </a:prstGeom>
        </p:spPr>
      </p:pic>
    </p:spTree>
    <p:extLst>
      <p:ext uri="{BB962C8B-B14F-4D97-AF65-F5344CB8AC3E}">
        <p14:creationId xmlns:p14="http://schemas.microsoft.com/office/powerpoint/2010/main" val="297922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E252-4844-A9F6-D4C4-61E8C32F5B5C}"/>
              </a:ext>
            </a:extLst>
          </p:cNvPr>
          <p:cNvSpPr>
            <a:spLocks noGrp="1"/>
          </p:cNvSpPr>
          <p:nvPr>
            <p:ph type="title"/>
          </p:nvPr>
        </p:nvSpPr>
        <p:spPr>
          <a:xfrm>
            <a:off x="5416874" y="-1485"/>
            <a:ext cx="1287201" cy="576139"/>
          </a:xfrm>
        </p:spPr>
        <p:txBody>
          <a:bodyPr>
            <a:normAutofit fontScale="90000"/>
          </a:bodyPr>
          <a:lstStyle/>
          <a:p>
            <a:r>
              <a:rPr lang="en-US" b="1"/>
              <a:t>CODE</a:t>
            </a:r>
          </a:p>
        </p:txBody>
      </p:sp>
      <p:pic>
        <p:nvPicPr>
          <p:cNvPr id="10" name="Content Placeholder 9">
            <a:extLst>
              <a:ext uri="{FF2B5EF4-FFF2-40B4-BE49-F238E27FC236}">
                <a16:creationId xmlns:a16="http://schemas.microsoft.com/office/drawing/2014/main" id="{E1839A8E-3D56-0B23-F9ED-2EB5890C2FE4}"/>
              </a:ext>
            </a:extLst>
          </p:cNvPr>
          <p:cNvPicPr>
            <a:picLocks noGrp="1" noChangeAspect="1"/>
          </p:cNvPicPr>
          <p:nvPr>
            <p:ph idx="1"/>
          </p:nvPr>
        </p:nvPicPr>
        <p:blipFill>
          <a:blip r:embed="rId2"/>
          <a:stretch>
            <a:fillRect/>
          </a:stretch>
        </p:blipFill>
        <p:spPr>
          <a:xfrm>
            <a:off x="295670" y="903823"/>
            <a:ext cx="5958228" cy="5949243"/>
          </a:xfrm>
        </p:spPr>
      </p:pic>
      <p:sp>
        <p:nvSpPr>
          <p:cNvPr id="4" name="Date Placeholder 3">
            <a:extLst>
              <a:ext uri="{FF2B5EF4-FFF2-40B4-BE49-F238E27FC236}">
                <a16:creationId xmlns:a16="http://schemas.microsoft.com/office/drawing/2014/main" id="{AADB2472-E5C7-8C63-D6EB-FA9C44AA3410}"/>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368381A3-C8FE-2B5C-2861-6BBA746F41D2}"/>
              </a:ext>
            </a:extLst>
          </p:cNvPr>
          <p:cNvSpPr>
            <a:spLocks noGrp="1"/>
          </p:cNvSpPr>
          <p:nvPr>
            <p:ph type="ftr" sz="quarter" idx="11"/>
          </p:nvPr>
        </p:nvSpPr>
        <p:spPr>
          <a:xfrm>
            <a:off x="7344016" y="7525428"/>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717775C4-C7CA-AA5F-A3BB-4BF4E65C8BD9}"/>
              </a:ext>
            </a:extLst>
          </p:cNvPr>
          <p:cNvSpPr>
            <a:spLocks noGrp="1"/>
          </p:cNvSpPr>
          <p:nvPr>
            <p:ph type="sldNum" sz="quarter" idx="12"/>
          </p:nvPr>
        </p:nvSpPr>
        <p:spPr>
          <a:xfrm>
            <a:off x="11559173" y="7159594"/>
            <a:ext cx="429768" cy="365125"/>
          </a:xfrm>
        </p:spPr>
        <p:txBody>
          <a:bodyPr/>
          <a:lstStyle/>
          <a:p>
            <a:fld id="{6E91CC32-6A6B-4E2E-BBA1-6864F305DA26}" type="slidenum">
              <a:rPr lang="en-US" smtClean="0"/>
              <a:t>10</a:t>
            </a:fld>
            <a:endParaRPr lang="en-US"/>
          </a:p>
        </p:txBody>
      </p:sp>
      <p:pic>
        <p:nvPicPr>
          <p:cNvPr id="12" name="Picture 11">
            <a:extLst>
              <a:ext uri="{FF2B5EF4-FFF2-40B4-BE49-F238E27FC236}">
                <a16:creationId xmlns:a16="http://schemas.microsoft.com/office/drawing/2014/main" id="{6CE151B7-1965-60F2-1143-1C2B9C518E33}"/>
              </a:ext>
            </a:extLst>
          </p:cNvPr>
          <p:cNvPicPr>
            <a:picLocks noChangeAspect="1"/>
          </p:cNvPicPr>
          <p:nvPr/>
        </p:nvPicPr>
        <p:blipFill>
          <a:blip r:embed="rId3"/>
          <a:stretch>
            <a:fillRect/>
          </a:stretch>
        </p:blipFill>
        <p:spPr>
          <a:xfrm>
            <a:off x="6423639" y="866263"/>
            <a:ext cx="5239437" cy="6033911"/>
          </a:xfrm>
          <a:prstGeom prst="rect">
            <a:avLst/>
          </a:prstGeom>
        </p:spPr>
      </p:pic>
    </p:spTree>
    <p:extLst>
      <p:ext uri="{BB962C8B-B14F-4D97-AF65-F5344CB8AC3E}">
        <p14:creationId xmlns:p14="http://schemas.microsoft.com/office/powerpoint/2010/main" val="87165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A2BFBD-728B-B7F2-B139-4E162A2E69E1}"/>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F5CC3C7D-42CD-6F9D-4773-C9A47271A594}"/>
              </a:ext>
            </a:extLst>
          </p:cNvPr>
          <p:cNvSpPr>
            <a:spLocks noGrp="1"/>
          </p:cNvSpPr>
          <p:nvPr>
            <p:ph type="ftr" sz="quarter" idx="11"/>
          </p:nvPr>
        </p:nvSpPr>
        <p:spPr>
          <a:xfrm>
            <a:off x="7231127" y="7341983"/>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7A094C8B-7612-AA89-ADE9-CD7847AA2D4B}"/>
              </a:ext>
            </a:extLst>
          </p:cNvPr>
          <p:cNvSpPr>
            <a:spLocks noGrp="1"/>
          </p:cNvSpPr>
          <p:nvPr>
            <p:ph type="sldNum" sz="quarter" idx="12"/>
          </p:nvPr>
        </p:nvSpPr>
        <p:spPr>
          <a:xfrm>
            <a:off x="11291062" y="7159594"/>
            <a:ext cx="429768" cy="365125"/>
          </a:xfrm>
        </p:spPr>
        <p:txBody>
          <a:bodyPr/>
          <a:lstStyle/>
          <a:p>
            <a:fld id="{6E91CC32-6A6B-4E2E-BBA1-6864F305DA26}" type="slidenum">
              <a:rPr lang="en-US" smtClean="0"/>
              <a:t>11</a:t>
            </a:fld>
            <a:endParaRPr lang="en-US"/>
          </a:p>
        </p:txBody>
      </p:sp>
      <p:sp>
        <p:nvSpPr>
          <p:cNvPr id="8" name="TextBox 7">
            <a:extLst>
              <a:ext uri="{FF2B5EF4-FFF2-40B4-BE49-F238E27FC236}">
                <a16:creationId xmlns:a16="http://schemas.microsoft.com/office/drawing/2014/main" id="{477A876D-1B43-36B8-B47A-165C2E4FAB09}"/>
              </a:ext>
            </a:extLst>
          </p:cNvPr>
          <p:cNvSpPr txBox="1"/>
          <p:nvPr/>
        </p:nvSpPr>
        <p:spPr>
          <a:xfrm>
            <a:off x="778449" y="917536"/>
            <a:ext cx="3334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To add transaction :- </a:t>
            </a:r>
          </a:p>
        </p:txBody>
      </p:sp>
      <p:pic>
        <p:nvPicPr>
          <p:cNvPr id="9" name="Picture 8">
            <a:extLst>
              <a:ext uri="{FF2B5EF4-FFF2-40B4-BE49-F238E27FC236}">
                <a16:creationId xmlns:a16="http://schemas.microsoft.com/office/drawing/2014/main" id="{64B375E4-3AE3-A83F-F1DA-2E615B1C420C}"/>
              </a:ext>
            </a:extLst>
          </p:cNvPr>
          <p:cNvPicPr>
            <a:picLocks noChangeAspect="1"/>
          </p:cNvPicPr>
          <p:nvPr/>
        </p:nvPicPr>
        <p:blipFill>
          <a:blip r:embed="rId2"/>
          <a:stretch>
            <a:fillRect/>
          </a:stretch>
        </p:blipFill>
        <p:spPr>
          <a:xfrm>
            <a:off x="4201105" y="200377"/>
            <a:ext cx="7769124" cy="6457242"/>
          </a:xfrm>
          <a:prstGeom prst="rect">
            <a:avLst/>
          </a:prstGeom>
        </p:spPr>
      </p:pic>
    </p:spTree>
    <p:extLst>
      <p:ext uri="{BB962C8B-B14F-4D97-AF65-F5344CB8AC3E}">
        <p14:creationId xmlns:p14="http://schemas.microsoft.com/office/powerpoint/2010/main" val="402659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33D76-8A2A-6C48-BDBD-917C64959DEA}"/>
              </a:ext>
            </a:extLst>
          </p:cNvPr>
          <p:cNvSpPr>
            <a:spLocks noGrp="1"/>
          </p:cNvSpPr>
          <p:nvPr>
            <p:ph idx="1"/>
          </p:nvPr>
        </p:nvSpPr>
        <p:spPr>
          <a:xfrm>
            <a:off x="597987" y="1447334"/>
            <a:ext cx="3606748" cy="554070"/>
          </a:xfrm>
        </p:spPr>
        <p:txBody>
          <a:bodyPr vert="horz" lIns="91440" tIns="45720" rIns="91440" bIns="45720" rtlCol="0" anchor="t">
            <a:normAutofit/>
          </a:bodyPr>
          <a:lstStyle/>
          <a:p>
            <a:pPr marL="0" indent="0">
              <a:buNone/>
            </a:pPr>
            <a:r>
              <a:rPr lang="en-US" b="1" dirty="0"/>
              <a:t>To view all transactions :- </a:t>
            </a:r>
          </a:p>
        </p:txBody>
      </p:sp>
      <p:sp>
        <p:nvSpPr>
          <p:cNvPr id="4" name="Date Placeholder 3">
            <a:extLst>
              <a:ext uri="{FF2B5EF4-FFF2-40B4-BE49-F238E27FC236}">
                <a16:creationId xmlns:a16="http://schemas.microsoft.com/office/drawing/2014/main" id="{D985168D-6A93-33CD-1A2C-98757C04E404}"/>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6C5CE5B6-4211-5BD8-7B7D-8F550B6C27EF}"/>
              </a:ext>
            </a:extLst>
          </p:cNvPr>
          <p:cNvSpPr>
            <a:spLocks noGrp="1"/>
          </p:cNvSpPr>
          <p:nvPr>
            <p:ph type="ftr" sz="quarter" idx="11"/>
          </p:nvPr>
        </p:nvSpPr>
        <p:spPr>
          <a:xfrm>
            <a:off x="7344016" y="7948761"/>
            <a:ext cx="4059936"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A3525666-4645-9013-421B-A9CCA02C8E40}"/>
              </a:ext>
            </a:extLst>
          </p:cNvPr>
          <p:cNvSpPr>
            <a:spLocks noGrp="1"/>
          </p:cNvSpPr>
          <p:nvPr>
            <p:ph type="sldNum" sz="quarter" idx="12"/>
          </p:nvPr>
        </p:nvSpPr>
        <p:spPr/>
        <p:txBody>
          <a:bodyPr/>
          <a:lstStyle/>
          <a:p>
            <a:fld id="{6E91CC32-6A6B-4E2E-BBA1-6864F305DA26}" type="slidenum">
              <a:rPr lang="en-US" smtClean="0"/>
              <a:t>12</a:t>
            </a:fld>
            <a:endParaRPr lang="en-US"/>
          </a:p>
        </p:txBody>
      </p:sp>
      <p:pic>
        <p:nvPicPr>
          <p:cNvPr id="7" name="Picture 6">
            <a:extLst>
              <a:ext uri="{FF2B5EF4-FFF2-40B4-BE49-F238E27FC236}">
                <a16:creationId xmlns:a16="http://schemas.microsoft.com/office/drawing/2014/main" id="{3391997A-0625-2D65-36BC-09842ACED8D5}"/>
              </a:ext>
            </a:extLst>
          </p:cNvPr>
          <p:cNvPicPr>
            <a:picLocks noChangeAspect="1"/>
          </p:cNvPicPr>
          <p:nvPr/>
        </p:nvPicPr>
        <p:blipFill>
          <a:blip r:embed="rId2"/>
          <a:stretch>
            <a:fillRect/>
          </a:stretch>
        </p:blipFill>
        <p:spPr>
          <a:xfrm>
            <a:off x="3729461" y="920464"/>
            <a:ext cx="8184443" cy="5010148"/>
          </a:xfrm>
          <a:prstGeom prst="rect">
            <a:avLst/>
          </a:prstGeom>
        </p:spPr>
      </p:pic>
    </p:spTree>
    <p:extLst>
      <p:ext uri="{BB962C8B-B14F-4D97-AF65-F5344CB8AC3E}">
        <p14:creationId xmlns:p14="http://schemas.microsoft.com/office/powerpoint/2010/main" val="4290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942CD-8988-AF80-8587-5017A218128D}"/>
              </a:ext>
            </a:extLst>
          </p:cNvPr>
          <p:cNvSpPr>
            <a:spLocks noGrp="1"/>
          </p:cNvSpPr>
          <p:nvPr>
            <p:ph idx="1"/>
          </p:nvPr>
        </p:nvSpPr>
        <p:spPr>
          <a:xfrm>
            <a:off x="550062" y="1130500"/>
            <a:ext cx="2974410" cy="596404"/>
          </a:xfrm>
        </p:spPr>
        <p:txBody>
          <a:bodyPr vert="horz" lIns="91440" tIns="45720" rIns="91440" bIns="45720" rtlCol="0" anchor="t">
            <a:normAutofit/>
          </a:bodyPr>
          <a:lstStyle/>
          <a:p>
            <a:pPr marL="0" indent="0">
              <a:buNone/>
            </a:pPr>
            <a:r>
              <a:rPr lang="en-US" b="1"/>
              <a:t>To delete transactions :-</a:t>
            </a:r>
          </a:p>
        </p:txBody>
      </p:sp>
      <p:sp>
        <p:nvSpPr>
          <p:cNvPr id="4" name="Date Placeholder 3">
            <a:extLst>
              <a:ext uri="{FF2B5EF4-FFF2-40B4-BE49-F238E27FC236}">
                <a16:creationId xmlns:a16="http://schemas.microsoft.com/office/drawing/2014/main" id="{8D598032-B407-5BD5-2A26-53325350B96F}"/>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C698E018-2C2F-68EC-CF30-11E2FA79404D}"/>
              </a:ext>
            </a:extLst>
          </p:cNvPr>
          <p:cNvSpPr>
            <a:spLocks noGrp="1"/>
          </p:cNvSpPr>
          <p:nvPr>
            <p:ph type="ftr" sz="quarter" idx="11"/>
          </p:nvPr>
        </p:nvSpPr>
        <p:spPr>
          <a:xfrm>
            <a:off x="7344016" y="7073872"/>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7B28921D-E70D-E169-40A1-82DC824BAC72}"/>
              </a:ext>
            </a:extLst>
          </p:cNvPr>
          <p:cNvSpPr>
            <a:spLocks noGrp="1"/>
          </p:cNvSpPr>
          <p:nvPr>
            <p:ph type="sldNum" sz="quarter" idx="12"/>
          </p:nvPr>
        </p:nvSpPr>
        <p:spPr/>
        <p:txBody>
          <a:bodyPr/>
          <a:lstStyle/>
          <a:p>
            <a:fld id="{6E91CC32-6A6B-4E2E-BBA1-6864F305DA26}" type="slidenum">
              <a:rPr lang="en-US" smtClean="0"/>
              <a:t>13</a:t>
            </a:fld>
            <a:endParaRPr lang="en-US"/>
          </a:p>
        </p:txBody>
      </p:sp>
      <p:pic>
        <p:nvPicPr>
          <p:cNvPr id="7" name="Picture 6">
            <a:extLst>
              <a:ext uri="{FF2B5EF4-FFF2-40B4-BE49-F238E27FC236}">
                <a16:creationId xmlns:a16="http://schemas.microsoft.com/office/drawing/2014/main" id="{DD664743-BDD1-C0D1-71DA-91E476C415DE}"/>
              </a:ext>
            </a:extLst>
          </p:cNvPr>
          <p:cNvPicPr>
            <a:picLocks noChangeAspect="1"/>
          </p:cNvPicPr>
          <p:nvPr/>
        </p:nvPicPr>
        <p:blipFill>
          <a:blip r:embed="rId2"/>
          <a:stretch>
            <a:fillRect/>
          </a:stretch>
        </p:blipFill>
        <p:spPr>
          <a:xfrm>
            <a:off x="3358445" y="264459"/>
            <a:ext cx="8833555" cy="5849303"/>
          </a:xfrm>
          <a:prstGeom prst="rect">
            <a:avLst/>
          </a:prstGeom>
        </p:spPr>
      </p:pic>
    </p:spTree>
    <p:extLst>
      <p:ext uri="{BB962C8B-B14F-4D97-AF65-F5344CB8AC3E}">
        <p14:creationId xmlns:p14="http://schemas.microsoft.com/office/powerpoint/2010/main" val="32402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6056E-2A7B-6587-54EB-644D8A15E7BA}"/>
              </a:ext>
            </a:extLst>
          </p:cNvPr>
          <p:cNvSpPr>
            <a:spLocks noGrp="1"/>
          </p:cNvSpPr>
          <p:nvPr>
            <p:ph idx="1"/>
          </p:nvPr>
        </p:nvSpPr>
        <p:spPr>
          <a:xfrm>
            <a:off x="364221" y="1717310"/>
            <a:ext cx="2854333" cy="405239"/>
          </a:xfrm>
        </p:spPr>
        <p:txBody>
          <a:bodyPr vert="horz" lIns="91440" tIns="45720" rIns="91440" bIns="45720" rtlCol="0" anchor="t">
            <a:normAutofit/>
          </a:bodyPr>
          <a:lstStyle/>
          <a:p>
            <a:pPr marL="0" indent="0">
              <a:buNone/>
            </a:pPr>
            <a:r>
              <a:rPr lang="en-US" b="1"/>
              <a:t>To generate summary :-</a:t>
            </a:r>
          </a:p>
        </p:txBody>
      </p:sp>
      <p:sp>
        <p:nvSpPr>
          <p:cNvPr id="4" name="Date Placeholder 3">
            <a:extLst>
              <a:ext uri="{FF2B5EF4-FFF2-40B4-BE49-F238E27FC236}">
                <a16:creationId xmlns:a16="http://schemas.microsoft.com/office/drawing/2014/main" id="{76D96046-805F-84BB-E6DF-661012FDE50C}"/>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604832F4-28B7-2772-B98D-3555E45A9573}"/>
              </a:ext>
            </a:extLst>
          </p:cNvPr>
          <p:cNvSpPr>
            <a:spLocks noGrp="1"/>
          </p:cNvSpPr>
          <p:nvPr>
            <p:ph type="ftr" sz="quarter" idx="11"/>
          </p:nvPr>
        </p:nvSpPr>
        <p:spPr>
          <a:xfrm>
            <a:off x="7228997" y="7129252"/>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2ED82788-8F8D-8CBA-0FAD-60A47829EA85}"/>
              </a:ext>
            </a:extLst>
          </p:cNvPr>
          <p:cNvSpPr>
            <a:spLocks noGrp="1"/>
          </p:cNvSpPr>
          <p:nvPr>
            <p:ph type="sldNum" sz="quarter" idx="12"/>
          </p:nvPr>
        </p:nvSpPr>
        <p:spPr/>
        <p:txBody>
          <a:bodyPr/>
          <a:lstStyle/>
          <a:p>
            <a:fld id="{6E91CC32-6A6B-4E2E-BBA1-6864F305DA26}" type="slidenum">
              <a:rPr lang="en-US" smtClean="0"/>
              <a:t>14</a:t>
            </a:fld>
            <a:endParaRPr lang="en-US"/>
          </a:p>
        </p:txBody>
      </p:sp>
      <p:pic>
        <p:nvPicPr>
          <p:cNvPr id="7" name="Picture 6">
            <a:extLst>
              <a:ext uri="{FF2B5EF4-FFF2-40B4-BE49-F238E27FC236}">
                <a16:creationId xmlns:a16="http://schemas.microsoft.com/office/drawing/2014/main" id="{A1DAE939-3B13-4714-35EA-640D602FA4A2}"/>
              </a:ext>
            </a:extLst>
          </p:cNvPr>
          <p:cNvPicPr>
            <a:picLocks noChangeAspect="1"/>
          </p:cNvPicPr>
          <p:nvPr/>
        </p:nvPicPr>
        <p:blipFill>
          <a:blip r:embed="rId2"/>
          <a:stretch>
            <a:fillRect/>
          </a:stretch>
        </p:blipFill>
        <p:spPr>
          <a:xfrm>
            <a:off x="3230467" y="1003484"/>
            <a:ext cx="8641151" cy="4845708"/>
          </a:xfrm>
          <a:prstGeom prst="rect">
            <a:avLst/>
          </a:prstGeom>
        </p:spPr>
      </p:pic>
    </p:spTree>
    <p:extLst>
      <p:ext uri="{BB962C8B-B14F-4D97-AF65-F5344CB8AC3E}">
        <p14:creationId xmlns:p14="http://schemas.microsoft.com/office/powerpoint/2010/main" val="107062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F945C-FEE2-F0EC-5AFC-4D6D9E3042D1}"/>
              </a:ext>
            </a:extLst>
          </p:cNvPr>
          <p:cNvSpPr>
            <a:spLocks noGrp="1"/>
          </p:cNvSpPr>
          <p:nvPr>
            <p:ph idx="1"/>
          </p:nvPr>
        </p:nvSpPr>
        <p:spPr>
          <a:xfrm>
            <a:off x="1025580" y="1415385"/>
            <a:ext cx="2149843" cy="405238"/>
          </a:xfrm>
        </p:spPr>
        <p:txBody>
          <a:bodyPr vert="horz" lIns="91440" tIns="45720" rIns="91440" bIns="45720" rtlCol="0" anchor="t">
            <a:normAutofit/>
          </a:bodyPr>
          <a:lstStyle/>
          <a:p>
            <a:pPr marL="0" indent="0">
              <a:buNone/>
            </a:pPr>
            <a:r>
              <a:rPr lang="en-US" b="1"/>
              <a:t>To set a budget :-</a:t>
            </a:r>
            <a:r>
              <a:rPr lang="en-US"/>
              <a:t> </a:t>
            </a:r>
          </a:p>
        </p:txBody>
      </p:sp>
      <p:sp>
        <p:nvSpPr>
          <p:cNvPr id="4" name="Date Placeholder 3">
            <a:extLst>
              <a:ext uri="{FF2B5EF4-FFF2-40B4-BE49-F238E27FC236}">
                <a16:creationId xmlns:a16="http://schemas.microsoft.com/office/drawing/2014/main" id="{5D565B2E-0DE8-6C4F-3887-17FCB43B9F09}"/>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5CB90D0E-154A-2765-0E7D-2045BB58CD30}"/>
              </a:ext>
            </a:extLst>
          </p:cNvPr>
          <p:cNvSpPr>
            <a:spLocks noGrp="1"/>
          </p:cNvSpPr>
          <p:nvPr>
            <p:ph type="ftr" sz="quarter" idx="11"/>
          </p:nvPr>
        </p:nvSpPr>
        <p:spPr>
          <a:xfrm>
            <a:off x="7344016" y="7129252"/>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C59E9F8C-8166-1E38-7756-4D4ECEBAFDBF}"/>
              </a:ext>
            </a:extLst>
          </p:cNvPr>
          <p:cNvSpPr>
            <a:spLocks noGrp="1"/>
          </p:cNvSpPr>
          <p:nvPr>
            <p:ph type="sldNum" sz="quarter" idx="12"/>
          </p:nvPr>
        </p:nvSpPr>
        <p:spPr/>
        <p:txBody>
          <a:bodyPr/>
          <a:lstStyle/>
          <a:p>
            <a:fld id="{6E91CC32-6A6B-4E2E-BBA1-6864F305DA26}" type="slidenum">
              <a:rPr lang="en-US" smtClean="0"/>
              <a:t>15</a:t>
            </a:fld>
            <a:endParaRPr lang="en-US"/>
          </a:p>
        </p:txBody>
      </p:sp>
      <p:pic>
        <p:nvPicPr>
          <p:cNvPr id="8" name="Picture 7">
            <a:extLst>
              <a:ext uri="{FF2B5EF4-FFF2-40B4-BE49-F238E27FC236}">
                <a16:creationId xmlns:a16="http://schemas.microsoft.com/office/drawing/2014/main" id="{68AC9958-8131-2748-642C-DD08DB168543}"/>
              </a:ext>
            </a:extLst>
          </p:cNvPr>
          <p:cNvPicPr>
            <a:picLocks noChangeAspect="1"/>
          </p:cNvPicPr>
          <p:nvPr/>
        </p:nvPicPr>
        <p:blipFill>
          <a:blip r:embed="rId2"/>
          <a:stretch>
            <a:fillRect/>
          </a:stretch>
        </p:blipFill>
        <p:spPr>
          <a:xfrm>
            <a:off x="3345978" y="327644"/>
            <a:ext cx="8081045" cy="6005688"/>
          </a:xfrm>
          <a:prstGeom prst="rect">
            <a:avLst/>
          </a:prstGeom>
        </p:spPr>
      </p:pic>
    </p:spTree>
    <p:extLst>
      <p:ext uri="{BB962C8B-B14F-4D97-AF65-F5344CB8AC3E}">
        <p14:creationId xmlns:p14="http://schemas.microsoft.com/office/powerpoint/2010/main" val="49709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088BB-97E4-281D-13A5-2089D2912094}"/>
              </a:ext>
            </a:extLst>
          </p:cNvPr>
          <p:cNvSpPr>
            <a:spLocks noGrp="1"/>
          </p:cNvSpPr>
          <p:nvPr>
            <p:ph idx="1"/>
          </p:nvPr>
        </p:nvSpPr>
        <p:spPr>
          <a:xfrm>
            <a:off x="576954" y="1231674"/>
            <a:ext cx="3144277" cy="497094"/>
          </a:xfrm>
        </p:spPr>
        <p:txBody>
          <a:bodyPr vert="horz" lIns="91440" tIns="45720" rIns="91440" bIns="45720" rtlCol="0" anchor="t">
            <a:normAutofit/>
          </a:bodyPr>
          <a:lstStyle/>
          <a:p>
            <a:pPr marL="0" indent="0">
              <a:buNone/>
            </a:pPr>
            <a:r>
              <a:rPr lang="en-US" b="1"/>
              <a:t>To Check budget status : -</a:t>
            </a:r>
          </a:p>
        </p:txBody>
      </p:sp>
      <p:sp>
        <p:nvSpPr>
          <p:cNvPr id="4" name="Date Placeholder 3">
            <a:extLst>
              <a:ext uri="{FF2B5EF4-FFF2-40B4-BE49-F238E27FC236}">
                <a16:creationId xmlns:a16="http://schemas.microsoft.com/office/drawing/2014/main" id="{959EDA1F-5558-994B-B031-E151E8CB8A11}"/>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80B62B0E-1836-3018-F1E8-1492991703C0}"/>
              </a:ext>
            </a:extLst>
          </p:cNvPr>
          <p:cNvSpPr>
            <a:spLocks noGrp="1"/>
          </p:cNvSpPr>
          <p:nvPr>
            <p:ph type="ftr" sz="quarter" idx="11"/>
          </p:nvPr>
        </p:nvSpPr>
        <p:spPr>
          <a:xfrm>
            <a:off x="7217016" y="6975094"/>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962A8F42-66C9-D24F-37AC-E29BEFD29568}"/>
              </a:ext>
            </a:extLst>
          </p:cNvPr>
          <p:cNvSpPr>
            <a:spLocks noGrp="1"/>
          </p:cNvSpPr>
          <p:nvPr>
            <p:ph type="sldNum" sz="quarter" idx="12"/>
          </p:nvPr>
        </p:nvSpPr>
        <p:spPr/>
        <p:txBody>
          <a:bodyPr/>
          <a:lstStyle/>
          <a:p>
            <a:fld id="{6E91CC32-6A6B-4E2E-BBA1-6864F305DA26}" type="slidenum">
              <a:rPr lang="en-US" smtClean="0"/>
              <a:t>16</a:t>
            </a:fld>
            <a:endParaRPr lang="en-US"/>
          </a:p>
        </p:txBody>
      </p:sp>
      <p:pic>
        <p:nvPicPr>
          <p:cNvPr id="7" name="Picture 6">
            <a:extLst>
              <a:ext uri="{FF2B5EF4-FFF2-40B4-BE49-F238E27FC236}">
                <a16:creationId xmlns:a16="http://schemas.microsoft.com/office/drawing/2014/main" id="{E1C4C2DE-F538-B14D-68CE-EBA19BC42297}"/>
              </a:ext>
            </a:extLst>
          </p:cNvPr>
          <p:cNvPicPr>
            <a:picLocks noChangeAspect="1"/>
          </p:cNvPicPr>
          <p:nvPr/>
        </p:nvPicPr>
        <p:blipFill>
          <a:blip r:embed="rId2"/>
          <a:stretch>
            <a:fillRect/>
          </a:stretch>
        </p:blipFill>
        <p:spPr>
          <a:xfrm>
            <a:off x="3721518" y="524933"/>
            <a:ext cx="7909851" cy="5808132"/>
          </a:xfrm>
          <a:prstGeom prst="rect">
            <a:avLst/>
          </a:prstGeom>
        </p:spPr>
      </p:pic>
    </p:spTree>
    <p:extLst>
      <p:ext uri="{BB962C8B-B14F-4D97-AF65-F5344CB8AC3E}">
        <p14:creationId xmlns:p14="http://schemas.microsoft.com/office/powerpoint/2010/main" val="402327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32A8-9960-B1C3-2C39-A77ED87D0EC7}"/>
              </a:ext>
            </a:extLst>
          </p:cNvPr>
          <p:cNvSpPr>
            <a:spLocks noGrp="1"/>
          </p:cNvSpPr>
          <p:nvPr>
            <p:ph type="title"/>
          </p:nvPr>
        </p:nvSpPr>
        <p:spPr>
          <a:xfrm>
            <a:off x="796151" y="98357"/>
            <a:ext cx="2135464" cy="662403"/>
          </a:xfrm>
        </p:spPr>
        <p:txBody>
          <a:bodyPr>
            <a:normAutofit fontScale="90000"/>
          </a:bodyPr>
          <a:lstStyle/>
          <a:p>
            <a:r>
              <a:rPr lang="en-US" b="1"/>
              <a:t>OUTPUT </a:t>
            </a:r>
          </a:p>
        </p:txBody>
      </p:sp>
      <p:pic>
        <p:nvPicPr>
          <p:cNvPr id="7" name="Content Placeholder 6">
            <a:extLst>
              <a:ext uri="{FF2B5EF4-FFF2-40B4-BE49-F238E27FC236}">
                <a16:creationId xmlns:a16="http://schemas.microsoft.com/office/drawing/2014/main" id="{40668AC0-B9F5-1B4D-46DF-2DB4C6E15EF4}"/>
              </a:ext>
            </a:extLst>
          </p:cNvPr>
          <p:cNvPicPr>
            <a:picLocks noGrp="1" noChangeAspect="1"/>
          </p:cNvPicPr>
          <p:nvPr>
            <p:ph idx="1"/>
          </p:nvPr>
        </p:nvPicPr>
        <p:blipFill>
          <a:blip r:embed="rId2"/>
          <a:stretch>
            <a:fillRect/>
          </a:stretch>
        </p:blipFill>
        <p:spPr>
          <a:xfrm>
            <a:off x="465792" y="702093"/>
            <a:ext cx="5632096" cy="6033204"/>
          </a:xfrm>
        </p:spPr>
      </p:pic>
      <p:sp>
        <p:nvSpPr>
          <p:cNvPr id="4" name="Date Placeholder 3">
            <a:extLst>
              <a:ext uri="{FF2B5EF4-FFF2-40B4-BE49-F238E27FC236}">
                <a16:creationId xmlns:a16="http://schemas.microsoft.com/office/drawing/2014/main" id="{D5575AC5-DAEC-A20F-2206-614D69596264}"/>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61DF6793-C3FC-0D5A-3E92-31AFA7BDF851}"/>
              </a:ext>
            </a:extLst>
          </p:cNvPr>
          <p:cNvSpPr>
            <a:spLocks noGrp="1"/>
          </p:cNvSpPr>
          <p:nvPr>
            <p:ph type="ftr" sz="quarter" idx="11"/>
          </p:nvPr>
        </p:nvSpPr>
        <p:spPr>
          <a:xfrm>
            <a:off x="7005349" y="7243205"/>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2FF55182-9C75-EA84-0D59-3CCF48DBD9EE}"/>
              </a:ext>
            </a:extLst>
          </p:cNvPr>
          <p:cNvSpPr>
            <a:spLocks noGrp="1"/>
          </p:cNvSpPr>
          <p:nvPr>
            <p:ph type="sldNum" sz="quarter" idx="12"/>
          </p:nvPr>
        </p:nvSpPr>
        <p:spPr/>
        <p:txBody>
          <a:bodyPr/>
          <a:lstStyle/>
          <a:p>
            <a:fld id="{6E91CC32-6A6B-4E2E-BBA1-6864F305DA26}" type="slidenum">
              <a:rPr lang="en-US" smtClean="0"/>
              <a:t>17</a:t>
            </a:fld>
            <a:endParaRPr lang="en-US"/>
          </a:p>
        </p:txBody>
      </p:sp>
      <p:pic>
        <p:nvPicPr>
          <p:cNvPr id="8" name="Picture 7">
            <a:extLst>
              <a:ext uri="{FF2B5EF4-FFF2-40B4-BE49-F238E27FC236}">
                <a16:creationId xmlns:a16="http://schemas.microsoft.com/office/drawing/2014/main" id="{41D1A7C4-F176-E1B2-C2CA-C30E4FA0149F}"/>
              </a:ext>
            </a:extLst>
          </p:cNvPr>
          <p:cNvPicPr>
            <a:picLocks noChangeAspect="1"/>
          </p:cNvPicPr>
          <p:nvPr/>
        </p:nvPicPr>
        <p:blipFill>
          <a:blip r:embed="rId3"/>
          <a:stretch>
            <a:fillRect/>
          </a:stretch>
        </p:blipFill>
        <p:spPr>
          <a:xfrm>
            <a:off x="6284047" y="686730"/>
            <a:ext cx="4979458" cy="6037438"/>
          </a:xfrm>
          <a:prstGeom prst="rect">
            <a:avLst/>
          </a:prstGeom>
        </p:spPr>
      </p:pic>
    </p:spTree>
    <p:extLst>
      <p:ext uri="{BB962C8B-B14F-4D97-AF65-F5344CB8AC3E}">
        <p14:creationId xmlns:p14="http://schemas.microsoft.com/office/powerpoint/2010/main" val="230766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A08426B-06C7-707D-0239-97179F40386A}"/>
              </a:ext>
            </a:extLst>
          </p:cNvPr>
          <p:cNvPicPr>
            <a:picLocks noGrp="1" noChangeAspect="1"/>
          </p:cNvPicPr>
          <p:nvPr>
            <p:ph idx="1"/>
          </p:nvPr>
        </p:nvPicPr>
        <p:blipFill>
          <a:blip r:embed="rId2"/>
          <a:stretch>
            <a:fillRect/>
          </a:stretch>
        </p:blipFill>
        <p:spPr>
          <a:xfrm>
            <a:off x="1069948" y="235275"/>
            <a:ext cx="4727574" cy="6386688"/>
          </a:xfrm>
        </p:spPr>
      </p:pic>
      <p:sp>
        <p:nvSpPr>
          <p:cNvPr id="4" name="Date Placeholder 3">
            <a:extLst>
              <a:ext uri="{FF2B5EF4-FFF2-40B4-BE49-F238E27FC236}">
                <a16:creationId xmlns:a16="http://schemas.microsoft.com/office/drawing/2014/main" id="{1308AE8C-1A51-6191-64DB-404347295209}"/>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A087242C-FDAE-241A-6056-497EBC2A1250}"/>
              </a:ext>
            </a:extLst>
          </p:cNvPr>
          <p:cNvSpPr>
            <a:spLocks noGrp="1"/>
          </p:cNvSpPr>
          <p:nvPr>
            <p:ph type="ftr" sz="quarter" idx="11"/>
          </p:nvPr>
        </p:nvSpPr>
        <p:spPr>
          <a:xfrm>
            <a:off x="7047683" y="7807650"/>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53F3D3C1-B08F-B6E0-BDC2-DFB5C42D1B7C}"/>
              </a:ext>
            </a:extLst>
          </p:cNvPr>
          <p:cNvSpPr>
            <a:spLocks noGrp="1"/>
          </p:cNvSpPr>
          <p:nvPr>
            <p:ph type="sldNum" sz="quarter" idx="12"/>
          </p:nvPr>
        </p:nvSpPr>
        <p:spPr/>
        <p:txBody>
          <a:bodyPr/>
          <a:lstStyle/>
          <a:p>
            <a:fld id="{6E91CC32-6A6B-4E2E-BBA1-6864F305DA26}" type="slidenum">
              <a:rPr lang="en-US" smtClean="0"/>
              <a:t>18</a:t>
            </a:fld>
            <a:endParaRPr lang="en-US"/>
          </a:p>
        </p:txBody>
      </p:sp>
      <p:pic>
        <p:nvPicPr>
          <p:cNvPr id="8" name="Picture 7">
            <a:extLst>
              <a:ext uri="{FF2B5EF4-FFF2-40B4-BE49-F238E27FC236}">
                <a16:creationId xmlns:a16="http://schemas.microsoft.com/office/drawing/2014/main" id="{375E7507-10B2-BA29-7942-C505B533F520}"/>
              </a:ext>
            </a:extLst>
          </p:cNvPr>
          <p:cNvPicPr>
            <a:picLocks noChangeAspect="1"/>
          </p:cNvPicPr>
          <p:nvPr/>
        </p:nvPicPr>
        <p:blipFill>
          <a:blip r:embed="rId3"/>
          <a:stretch>
            <a:fillRect/>
          </a:stretch>
        </p:blipFill>
        <p:spPr>
          <a:xfrm>
            <a:off x="6402886" y="656724"/>
            <a:ext cx="4851752" cy="5553075"/>
          </a:xfrm>
          <a:prstGeom prst="rect">
            <a:avLst/>
          </a:prstGeom>
        </p:spPr>
      </p:pic>
    </p:spTree>
    <p:extLst>
      <p:ext uri="{BB962C8B-B14F-4D97-AF65-F5344CB8AC3E}">
        <p14:creationId xmlns:p14="http://schemas.microsoft.com/office/powerpoint/2010/main" val="391259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White flowers on a green background">
            <a:extLst>
              <a:ext uri="{FF2B5EF4-FFF2-40B4-BE49-F238E27FC236}">
                <a16:creationId xmlns:a16="http://schemas.microsoft.com/office/drawing/2014/main" id="{3FFB548B-F68D-025D-CC91-C1824F42419C}"/>
              </a:ext>
            </a:extLst>
          </p:cNvPr>
          <p:cNvPicPr>
            <a:picLocks noChangeAspect="1"/>
          </p:cNvPicPr>
          <p:nvPr/>
        </p:nvPicPr>
        <p:blipFill>
          <a:blip r:embed="rId2"/>
          <a:srcRect l="3535" t="19825" r="1325" b="1"/>
          <a:stretch/>
        </p:blipFill>
        <p:spPr>
          <a:xfrm>
            <a:off x="20" y="10"/>
            <a:ext cx="12191980" cy="6857989"/>
          </a:xfrm>
          <a:prstGeom prst="rect">
            <a:avLst/>
          </a:prstGeom>
        </p:spPr>
      </p:pic>
      <p:sp>
        <p:nvSpPr>
          <p:cNvPr id="2" name="Title 1">
            <a:extLst>
              <a:ext uri="{FF2B5EF4-FFF2-40B4-BE49-F238E27FC236}">
                <a16:creationId xmlns:a16="http://schemas.microsoft.com/office/drawing/2014/main" id="{E93D4C8E-E89C-C8FF-1005-517B332716A8}"/>
              </a:ext>
            </a:extLst>
          </p:cNvPr>
          <p:cNvSpPr>
            <a:spLocks noGrp="1"/>
          </p:cNvSpPr>
          <p:nvPr>
            <p:ph type="title"/>
          </p:nvPr>
        </p:nvSpPr>
        <p:spPr>
          <a:xfrm>
            <a:off x="907786" y="2022895"/>
            <a:ext cx="9966960" cy="3017156"/>
          </a:xfrm>
        </p:spPr>
        <p:txBody>
          <a:bodyPr vert="horz" lIns="91440" tIns="45720" rIns="91440" bIns="45720" rtlCol="0" anchor="ctr">
            <a:normAutofit/>
          </a:bodyPr>
          <a:lstStyle/>
          <a:p>
            <a:pPr algn="ctr">
              <a:lnSpc>
                <a:spcPct val="80000"/>
              </a:lnSpc>
            </a:pPr>
            <a:r>
              <a:rPr lang="en-US" sz="9600" b="1">
                <a:blipFill dpi="0" rotWithShape="1">
                  <a:blip r:embed="rId3"/>
                  <a:srcRect/>
                  <a:tile tx="6350" ty="-127000" sx="65000" sy="64000" flip="none" algn="tl"/>
                </a:blipFill>
              </a:rPr>
              <a:t>THANK YOU</a:t>
            </a:r>
          </a:p>
        </p:txBody>
      </p:sp>
      <p:sp>
        <p:nvSpPr>
          <p:cNvPr id="4" name="Date Placeholder 3">
            <a:extLst>
              <a:ext uri="{FF2B5EF4-FFF2-40B4-BE49-F238E27FC236}">
                <a16:creationId xmlns:a16="http://schemas.microsoft.com/office/drawing/2014/main" id="{5D047D90-FCD8-D05F-AD49-5469992CE705}"/>
              </a:ext>
            </a:extLst>
          </p:cNvPr>
          <p:cNvSpPr>
            <a:spLocks noGrp="1"/>
          </p:cNvSpPr>
          <p:nvPr>
            <p:ph type="dt" sz="half" idx="10"/>
          </p:nvPr>
        </p:nvSpPr>
        <p:spPr>
          <a:xfrm>
            <a:off x="8116824" y="6425184"/>
            <a:ext cx="3273552" cy="365125"/>
          </a:xfrm>
          <a:ln>
            <a:noFill/>
          </a:ln>
        </p:spPr>
        <p:txBody>
          <a:bodyPr vert="horz" lIns="91440" tIns="45720" rIns="91440" bIns="45720" rtlCol="0" anchor="ctr">
            <a:normAutofit/>
          </a:bodyPr>
          <a:lstStyle/>
          <a:p>
            <a:pPr>
              <a:spcAft>
                <a:spcPts val="600"/>
              </a:spcAft>
            </a:pPr>
            <a:fld id="{0F996519-E62D-4F8C-AE1E-36928EC7D15C}" type="datetime1">
              <a:rPr lang="en-US">
                <a:solidFill>
                  <a:srgbClr val="FFFFFF"/>
                </a:solidFill>
              </a:rPr>
              <a:pPr>
                <a:spcAft>
                  <a:spcPts val="600"/>
                </a:spcAft>
              </a:pPr>
              <a:t>12/23/2024</a:t>
            </a:fld>
            <a:endParaRPr lang="en-US">
              <a:solidFill>
                <a:srgbClr val="FFFFFF"/>
              </a:solidFill>
            </a:endParaRPr>
          </a:p>
        </p:txBody>
      </p:sp>
      <p:sp>
        <p:nvSpPr>
          <p:cNvPr id="5" name="Footer Placeholder 4">
            <a:extLst>
              <a:ext uri="{FF2B5EF4-FFF2-40B4-BE49-F238E27FC236}">
                <a16:creationId xmlns:a16="http://schemas.microsoft.com/office/drawing/2014/main" id="{21BC1043-A590-7BEB-54C9-CEED041469A6}"/>
              </a:ext>
            </a:extLst>
          </p:cNvPr>
          <p:cNvSpPr>
            <a:spLocks noGrp="1"/>
          </p:cNvSpPr>
          <p:nvPr>
            <p:ph type="ftr" sz="quarter" idx="11"/>
          </p:nvPr>
        </p:nvSpPr>
        <p:spPr>
          <a:xfrm>
            <a:off x="7344016" y="7299650"/>
            <a:ext cx="4059936"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B158C562-B446-C404-BF18-35E65474B8EC}"/>
              </a:ext>
            </a:extLst>
          </p:cNvPr>
          <p:cNvSpPr>
            <a:spLocks noGrp="1"/>
          </p:cNvSpPr>
          <p:nvPr>
            <p:ph type="sldNum" sz="quarter" idx="12"/>
          </p:nvPr>
        </p:nvSpPr>
        <p:spPr>
          <a:xfrm>
            <a:off x="13617716" y="6983695"/>
            <a:ext cx="1193868" cy="640080"/>
          </a:xfrm>
        </p:spPr>
        <p:txBody>
          <a:bodyPr vert="horz" lIns="91440" tIns="45720" rIns="91440" bIns="45720" rtlCol="0" anchor="ctr">
            <a:normAutofit/>
          </a:bodyPr>
          <a:lstStyle/>
          <a:p>
            <a:pPr>
              <a:spcAft>
                <a:spcPts val="600"/>
              </a:spcAft>
            </a:pPr>
            <a:endParaRPr lang="en-US" sz="2800"/>
          </a:p>
        </p:txBody>
      </p:sp>
    </p:spTree>
    <p:extLst>
      <p:ext uri="{BB962C8B-B14F-4D97-AF65-F5344CB8AC3E}">
        <p14:creationId xmlns:p14="http://schemas.microsoft.com/office/powerpoint/2010/main" val="3820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48FB-FD8C-2EEE-A52A-D1BF33B2E7AB}"/>
              </a:ext>
            </a:extLst>
          </p:cNvPr>
          <p:cNvSpPr>
            <a:spLocks noGrp="1"/>
          </p:cNvSpPr>
          <p:nvPr>
            <p:ph type="title"/>
          </p:nvPr>
        </p:nvSpPr>
        <p:spPr>
          <a:xfrm>
            <a:off x="1112979" y="899035"/>
            <a:ext cx="4572301" cy="918863"/>
          </a:xfrm>
        </p:spPr>
        <p:txBody>
          <a:bodyPr>
            <a:normAutofit/>
          </a:bodyPr>
          <a:lstStyle/>
          <a:p>
            <a:r>
              <a:rPr lang="en-US" sz="4400" b="1"/>
              <a:t>INTRODUCTION</a:t>
            </a:r>
          </a:p>
        </p:txBody>
      </p:sp>
      <p:sp>
        <p:nvSpPr>
          <p:cNvPr id="3" name="Content Placeholder 2">
            <a:extLst>
              <a:ext uri="{FF2B5EF4-FFF2-40B4-BE49-F238E27FC236}">
                <a16:creationId xmlns:a16="http://schemas.microsoft.com/office/drawing/2014/main" id="{ECCAF51C-5596-0F28-78C4-DA8DFE00E128}"/>
              </a:ext>
            </a:extLst>
          </p:cNvPr>
          <p:cNvSpPr>
            <a:spLocks noGrp="1"/>
          </p:cNvSpPr>
          <p:nvPr>
            <p:ph idx="1"/>
          </p:nvPr>
        </p:nvSpPr>
        <p:spPr>
          <a:xfrm>
            <a:off x="954829" y="2075401"/>
            <a:ext cx="4730451" cy="3593592"/>
          </a:xfrm>
        </p:spPr>
        <p:txBody>
          <a:bodyPr vert="horz" lIns="91440" tIns="45720" rIns="91440" bIns="45720" rtlCol="0" anchor="t">
            <a:normAutofit lnSpcReduction="10000"/>
          </a:bodyPr>
          <a:lstStyle/>
          <a:p>
            <a:pPr algn="just"/>
            <a:r>
              <a:rPr lang="en-US" sz="1500">
                <a:ea typeface="+mn-lt"/>
                <a:cs typeface="+mn-lt"/>
              </a:rPr>
              <a:t>The Personal Finance Management System is designed to empower individuals to take charge of their finances by making the process of tracking income, expenses, and savings easier. It fosters financial literacy, good spending habits, and helps users set and track budgets with better planning. Designed to meet the core issues that face people in handling their money, the system provides an easy-to-use and accessible tool through which to organize finances and identify savings opportunities and means for achieving their financial goals. It is also an education project, demonstrating how fundamental programming concepts can effectively solve real-world problems.</a:t>
            </a:r>
            <a:endParaRPr lang="en-US" sz="1500"/>
          </a:p>
        </p:txBody>
      </p:sp>
      <p:sp>
        <p:nvSpPr>
          <p:cNvPr id="4" name="Date Placeholder 3">
            <a:extLst>
              <a:ext uri="{FF2B5EF4-FFF2-40B4-BE49-F238E27FC236}">
                <a16:creationId xmlns:a16="http://schemas.microsoft.com/office/drawing/2014/main" id="{14820A4E-17A2-9E8E-D3F5-92065F88059D}"/>
              </a:ext>
            </a:extLst>
          </p:cNvPr>
          <p:cNvSpPr>
            <a:spLocks noGrp="1"/>
          </p:cNvSpPr>
          <p:nvPr>
            <p:ph type="dt" sz="half" idx="10"/>
          </p:nvPr>
        </p:nvSpPr>
        <p:spPr>
          <a:xfrm>
            <a:off x="6516806" y="6272784"/>
            <a:ext cx="1678675" cy="365125"/>
          </a:xfrm>
        </p:spPr>
        <p:txBody>
          <a:bodyPr>
            <a:normAutofit/>
          </a:bodyPr>
          <a:lstStyle/>
          <a:p>
            <a:pPr>
              <a:spcAft>
                <a:spcPts val="600"/>
              </a:spcAft>
            </a:pPr>
            <a:fld id="{0F996519-E62D-4F8C-AE1E-36928EC7D15C}" type="datetime1">
              <a:rPr lang="en-US" smtClean="0"/>
              <a:pPr>
                <a:spcAft>
                  <a:spcPts val="600"/>
                </a:spcAft>
              </a:pPr>
              <a:t>12/23/2024</a:t>
            </a:fld>
            <a:endParaRPr lang="en-US"/>
          </a:p>
        </p:txBody>
      </p:sp>
      <p:sp>
        <p:nvSpPr>
          <p:cNvPr id="5" name="Footer Placeholder 4">
            <a:extLst>
              <a:ext uri="{FF2B5EF4-FFF2-40B4-BE49-F238E27FC236}">
                <a16:creationId xmlns:a16="http://schemas.microsoft.com/office/drawing/2014/main" id="{4CB87AF5-6D73-974E-83DD-6888F7421954}"/>
              </a:ext>
            </a:extLst>
          </p:cNvPr>
          <p:cNvSpPr>
            <a:spLocks noGrp="1"/>
          </p:cNvSpPr>
          <p:nvPr>
            <p:ph type="ftr" sz="quarter" idx="11"/>
          </p:nvPr>
        </p:nvSpPr>
        <p:spPr>
          <a:xfrm>
            <a:off x="342242" y="7172384"/>
            <a:ext cx="4059936"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14F8AB8-B6BE-6C6A-693F-F087C08DB450}"/>
              </a:ext>
            </a:extLst>
          </p:cNvPr>
          <p:cNvSpPr>
            <a:spLocks noGrp="1"/>
          </p:cNvSpPr>
          <p:nvPr>
            <p:ph type="sldNum" sz="quarter" idx="12"/>
          </p:nvPr>
        </p:nvSpPr>
        <p:spPr/>
        <p:txBody>
          <a:bodyPr>
            <a:normAutofit/>
          </a:bodyPr>
          <a:lstStyle/>
          <a:p>
            <a:pPr>
              <a:spcAft>
                <a:spcPts val="600"/>
              </a:spcAft>
            </a:pPr>
            <a:fld id="{6E91CC32-6A6B-4E2E-BBA1-6864F305DA26}" type="slidenum">
              <a:rPr lang="en-US"/>
              <a:pPr>
                <a:spcAft>
                  <a:spcPts val="600"/>
                </a:spcAft>
              </a:pPr>
              <a:t>2</a:t>
            </a:fld>
            <a:endParaRPr lang="en-US"/>
          </a:p>
        </p:txBody>
      </p:sp>
      <p:pic>
        <p:nvPicPr>
          <p:cNvPr id="12" name="Picture 11" descr="Desk with productivity items">
            <a:extLst>
              <a:ext uri="{FF2B5EF4-FFF2-40B4-BE49-F238E27FC236}">
                <a16:creationId xmlns:a16="http://schemas.microsoft.com/office/drawing/2014/main" id="{BE3A5D2C-D35D-AE84-9B00-0394D4359F8F}"/>
              </a:ext>
            </a:extLst>
          </p:cNvPr>
          <p:cNvPicPr>
            <a:picLocks noChangeAspect="1"/>
          </p:cNvPicPr>
          <p:nvPr/>
        </p:nvPicPr>
        <p:blipFill>
          <a:blip r:embed="rId2"/>
          <a:srcRect l="26380" r="12506" b="-1"/>
          <a:stretch/>
        </p:blipFill>
        <p:spPr>
          <a:xfrm>
            <a:off x="5918613" y="184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90945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4EEB-BB6C-047B-67FA-70C3F1AE4F1A}"/>
              </a:ext>
            </a:extLst>
          </p:cNvPr>
          <p:cNvSpPr>
            <a:spLocks noGrp="1"/>
          </p:cNvSpPr>
          <p:nvPr>
            <p:ph type="title"/>
          </p:nvPr>
        </p:nvSpPr>
        <p:spPr>
          <a:xfrm>
            <a:off x="6287911" y="964410"/>
            <a:ext cx="5299586" cy="607456"/>
          </a:xfrm>
          <a:ln>
            <a:noFill/>
          </a:ln>
        </p:spPr>
        <p:txBody>
          <a:bodyPr>
            <a:normAutofit fontScale="90000"/>
          </a:bodyPr>
          <a:lstStyle/>
          <a:p>
            <a:r>
              <a:rPr lang="en-US" sz="4000" b="1"/>
              <a:t>MOTIVE </a:t>
            </a:r>
          </a:p>
        </p:txBody>
      </p:sp>
      <p:sp>
        <p:nvSpPr>
          <p:cNvPr id="3" name="Content Placeholder 2">
            <a:extLst>
              <a:ext uri="{FF2B5EF4-FFF2-40B4-BE49-F238E27FC236}">
                <a16:creationId xmlns:a16="http://schemas.microsoft.com/office/drawing/2014/main" id="{22E54171-11DC-E086-1AB1-AE9FCE100D65}"/>
              </a:ext>
            </a:extLst>
          </p:cNvPr>
          <p:cNvSpPr>
            <a:spLocks noGrp="1"/>
          </p:cNvSpPr>
          <p:nvPr>
            <p:ph idx="1"/>
          </p:nvPr>
        </p:nvSpPr>
        <p:spPr>
          <a:xfrm>
            <a:off x="6400799" y="2121408"/>
            <a:ext cx="5299585" cy="4050792"/>
          </a:xfrm>
        </p:spPr>
        <p:txBody>
          <a:bodyPr vert="horz" lIns="91440" tIns="45720" rIns="91440" bIns="45720" rtlCol="0" anchor="t">
            <a:normAutofit/>
          </a:bodyPr>
          <a:lstStyle/>
          <a:p>
            <a:pPr marL="0" indent="0">
              <a:buNone/>
            </a:pPr>
            <a:endParaRPr lang="en-US" sz="1800">
              <a:latin typeface="Open Sans"/>
              <a:ea typeface="Open Sans"/>
              <a:cs typeface="Open Sans"/>
            </a:endParaRPr>
          </a:p>
          <a:p>
            <a:pPr marL="0" indent="0">
              <a:buNone/>
            </a:pPr>
            <a:r>
              <a:rPr lang="en-US" sz="1800">
                <a:latin typeface="Open Sans"/>
                <a:ea typeface="Open Sans"/>
                <a:cs typeface="Open Sans"/>
              </a:rPr>
              <a:t> Managing personal Finances forms a very crucial part of contemporary living. However, most people still do not know how to record their income, expenses, and savings effectively. The Personal Finance Management System is a simple, easy-to-use program designed to solve this problem. </a:t>
            </a:r>
            <a:endParaRPr lang="en-US" sz="1800"/>
          </a:p>
        </p:txBody>
      </p:sp>
      <p:sp>
        <p:nvSpPr>
          <p:cNvPr id="4" name="Date Placeholder 3">
            <a:extLst>
              <a:ext uri="{FF2B5EF4-FFF2-40B4-BE49-F238E27FC236}">
                <a16:creationId xmlns:a16="http://schemas.microsoft.com/office/drawing/2014/main" id="{9EFC9860-50F6-DB04-FD6A-F576C5958346}"/>
              </a:ext>
            </a:extLst>
          </p:cNvPr>
          <p:cNvSpPr>
            <a:spLocks noGrp="1"/>
          </p:cNvSpPr>
          <p:nvPr>
            <p:ph type="dt" sz="half" idx="10"/>
          </p:nvPr>
        </p:nvSpPr>
        <p:spPr/>
        <p:txBody>
          <a:bodyPr>
            <a:normAutofit/>
          </a:bodyPr>
          <a:lstStyle/>
          <a:p>
            <a:pPr>
              <a:spcAft>
                <a:spcPts val="600"/>
              </a:spcAft>
            </a:pPr>
            <a:fld id="{0F996519-E62D-4F8C-AE1E-36928EC7D15C}" type="datetime1">
              <a:rPr lang="en-US" smtClean="0"/>
              <a:pPr>
                <a:spcAft>
                  <a:spcPts val="600"/>
                </a:spcAft>
              </a:pPr>
              <a:t>12/23/2024</a:t>
            </a:fld>
            <a:endParaRPr lang="en-US"/>
          </a:p>
        </p:txBody>
      </p:sp>
      <p:sp>
        <p:nvSpPr>
          <p:cNvPr id="5" name="Footer Placeholder 4">
            <a:extLst>
              <a:ext uri="{FF2B5EF4-FFF2-40B4-BE49-F238E27FC236}">
                <a16:creationId xmlns:a16="http://schemas.microsoft.com/office/drawing/2014/main" id="{095CEBF6-83D0-BDD8-2FDF-2B6E3CB2FDAA}"/>
              </a:ext>
            </a:extLst>
          </p:cNvPr>
          <p:cNvSpPr>
            <a:spLocks noGrp="1"/>
          </p:cNvSpPr>
          <p:nvPr>
            <p:ph type="ftr" sz="quarter" idx="11"/>
          </p:nvPr>
        </p:nvSpPr>
        <p:spPr>
          <a:xfrm>
            <a:off x="7231127" y="7299650"/>
            <a:ext cx="4059936"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97F9DAD5-F61C-C096-374E-FBFC90BD603B}"/>
              </a:ext>
            </a:extLst>
          </p:cNvPr>
          <p:cNvSpPr>
            <a:spLocks noGrp="1"/>
          </p:cNvSpPr>
          <p:nvPr>
            <p:ph type="sldNum" sz="quarter" idx="12"/>
          </p:nvPr>
        </p:nvSpPr>
        <p:spPr/>
        <p:txBody>
          <a:bodyPr>
            <a:normAutofit/>
          </a:bodyPr>
          <a:lstStyle/>
          <a:p>
            <a:pPr>
              <a:spcAft>
                <a:spcPts val="600"/>
              </a:spcAft>
            </a:pPr>
            <a:fld id="{6E91CC32-6A6B-4E2E-BBA1-6864F305DA26}" type="slidenum">
              <a:rPr lang="en-US"/>
              <a:pPr>
                <a:spcAft>
                  <a:spcPts val="600"/>
                </a:spcAft>
              </a:pPr>
              <a:t>3</a:t>
            </a:fld>
            <a:endParaRPr lang="en-US"/>
          </a:p>
        </p:txBody>
      </p:sp>
      <p:pic>
        <p:nvPicPr>
          <p:cNvPr id="8" name="Picture 7" descr="Open book with pen on desk">
            <a:extLst>
              <a:ext uri="{FF2B5EF4-FFF2-40B4-BE49-F238E27FC236}">
                <a16:creationId xmlns:a16="http://schemas.microsoft.com/office/drawing/2014/main" id="{5E84CEF2-35BC-81E0-12D4-51AD562A4689}"/>
              </a:ext>
            </a:extLst>
          </p:cNvPr>
          <p:cNvPicPr>
            <a:picLocks noChangeAspect="1"/>
          </p:cNvPicPr>
          <p:nvPr/>
        </p:nvPicPr>
        <p:blipFill>
          <a:blip r:embed="rId2"/>
          <a:srcRect l="26220" r="14955"/>
          <a:stretch/>
        </p:blipFill>
        <p:spPr>
          <a:xfrm>
            <a:off x="1" y="10"/>
            <a:ext cx="6066502" cy="6857989"/>
          </a:xfrm>
          <a:prstGeom prst="rect">
            <a:avLst/>
          </a:prstGeom>
        </p:spPr>
      </p:pic>
    </p:spTree>
    <p:extLst>
      <p:ext uri="{BB962C8B-B14F-4D97-AF65-F5344CB8AC3E}">
        <p14:creationId xmlns:p14="http://schemas.microsoft.com/office/powerpoint/2010/main" val="13240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CF04-4630-AB5B-9597-7B07D335A135}"/>
              </a:ext>
            </a:extLst>
          </p:cNvPr>
          <p:cNvSpPr>
            <a:spLocks noGrp="1"/>
          </p:cNvSpPr>
          <p:nvPr>
            <p:ph type="title"/>
          </p:nvPr>
        </p:nvSpPr>
        <p:spPr>
          <a:xfrm>
            <a:off x="700635" y="922096"/>
            <a:ext cx="3933907" cy="666540"/>
          </a:xfrm>
        </p:spPr>
        <p:txBody>
          <a:bodyPr>
            <a:normAutofit fontScale="90000"/>
          </a:bodyPr>
          <a:lstStyle/>
          <a:p>
            <a:r>
              <a:rPr lang="en-US" b="1"/>
              <a:t>USER INTERFACE</a:t>
            </a:r>
          </a:p>
        </p:txBody>
      </p:sp>
      <p:sp>
        <p:nvSpPr>
          <p:cNvPr id="3" name="Content Placeholder 2">
            <a:extLst>
              <a:ext uri="{FF2B5EF4-FFF2-40B4-BE49-F238E27FC236}">
                <a16:creationId xmlns:a16="http://schemas.microsoft.com/office/drawing/2014/main" id="{9DD631A7-29D1-577B-BDBF-2A0D37C8BD7F}"/>
              </a:ext>
            </a:extLst>
          </p:cNvPr>
          <p:cNvSpPr>
            <a:spLocks noGrp="1"/>
          </p:cNvSpPr>
          <p:nvPr>
            <p:ph idx="1"/>
          </p:nvPr>
        </p:nvSpPr>
        <p:spPr>
          <a:xfrm>
            <a:off x="700635" y="1718032"/>
            <a:ext cx="2079228" cy="429938"/>
          </a:xfrm>
        </p:spPr>
        <p:txBody>
          <a:bodyPr vert="horz" lIns="91440" tIns="45720" rIns="91440" bIns="45720" rtlCol="0" anchor="t">
            <a:normAutofit/>
          </a:bodyPr>
          <a:lstStyle/>
          <a:p>
            <a:r>
              <a:rPr lang="en-US"/>
              <a:t>Main menu: - </a:t>
            </a:r>
          </a:p>
          <a:p>
            <a:pPr marL="0" indent="0">
              <a:buNone/>
            </a:pPr>
            <a:endParaRPr lang="en-US"/>
          </a:p>
          <a:p>
            <a:pPr marL="0" indent="0">
              <a:buNone/>
            </a:pPr>
            <a:endParaRPr lang="en-US"/>
          </a:p>
        </p:txBody>
      </p:sp>
      <p:sp>
        <p:nvSpPr>
          <p:cNvPr id="4" name="Date Placeholder 3">
            <a:extLst>
              <a:ext uri="{FF2B5EF4-FFF2-40B4-BE49-F238E27FC236}">
                <a16:creationId xmlns:a16="http://schemas.microsoft.com/office/drawing/2014/main" id="{77C126E8-B95A-90EF-E316-35A18FE55740}"/>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8A0B8F76-4C2A-37E5-6AD2-FB3377C4EC1B}"/>
              </a:ext>
            </a:extLst>
          </p:cNvPr>
          <p:cNvSpPr>
            <a:spLocks noGrp="1"/>
          </p:cNvSpPr>
          <p:nvPr>
            <p:ph type="ftr" sz="quarter" idx="11"/>
          </p:nvPr>
        </p:nvSpPr>
        <p:spPr>
          <a:xfrm>
            <a:off x="7611533" y="7583820"/>
            <a:ext cx="3470128"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1A66D159-B953-01DC-3881-56C5DA1BFCB9}"/>
              </a:ext>
            </a:extLst>
          </p:cNvPr>
          <p:cNvSpPr>
            <a:spLocks noGrp="1"/>
          </p:cNvSpPr>
          <p:nvPr>
            <p:ph type="sldNum" sz="quarter" idx="12"/>
          </p:nvPr>
        </p:nvSpPr>
        <p:spPr/>
        <p:txBody>
          <a:bodyPr/>
          <a:lstStyle/>
          <a:p>
            <a:fld id="{6E91CC32-6A6B-4E2E-BBA1-6864F305DA26}" type="slidenum">
              <a:rPr lang="en-US" smtClean="0"/>
              <a:t>4</a:t>
            </a:fld>
            <a:endParaRPr lang="en-US"/>
          </a:p>
        </p:txBody>
      </p:sp>
      <p:pic>
        <p:nvPicPr>
          <p:cNvPr id="7" name="Picture 6">
            <a:extLst>
              <a:ext uri="{FF2B5EF4-FFF2-40B4-BE49-F238E27FC236}">
                <a16:creationId xmlns:a16="http://schemas.microsoft.com/office/drawing/2014/main" id="{4AEEC537-8769-7EF1-D6B7-9E2179757D0A}"/>
              </a:ext>
            </a:extLst>
          </p:cNvPr>
          <p:cNvPicPr>
            <a:picLocks noChangeAspect="1"/>
          </p:cNvPicPr>
          <p:nvPr/>
        </p:nvPicPr>
        <p:blipFill>
          <a:blip r:embed="rId2"/>
          <a:stretch>
            <a:fillRect/>
          </a:stretch>
        </p:blipFill>
        <p:spPr>
          <a:xfrm>
            <a:off x="896559" y="2347853"/>
            <a:ext cx="9223667" cy="3467705"/>
          </a:xfrm>
          <a:prstGeom prst="rect">
            <a:avLst/>
          </a:prstGeom>
        </p:spPr>
      </p:pic>
    </p:spTree>
    <p:extLst>
      <p:ext uri="{BB962C8B-B14F-4D97-AF65-F5344CB8AC3E}">
        <p14:creationId xmlns:p14="http://schemas.microsoft.com/office/powerpoint/2010/main" val="391903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B8B29-34A5-8E36-46E7-47E5EFD6871D}"/>
              </a:ext>
            </a:extLst>
          </p:cNvPr>
          <p:cNvSpPr>
            <a:spLocks noGrp="1"/>
          </p:cNvSpPr>
          <p:nvPr>
            <p:ph idx="1"/>
          </p:nvPr>
        </p:nvSpPr>
        <p:spPr>
          <a:xfrm>
            <a:off x="293134" y="303003"/>
            <a:ext cx="11762969" cy="6099736"/>
          </a:xfrm>
        </p:spPr>
        <p:txBody>
          <a:bodyPr vert="horz" lIns="91440" tIns="45720" rIns="91440" bIns="45720" rtlCol="0" anchor="t">
            <a:normAutofit/>
          </a:bodyPr>
          <a:lstStyle/>
          <a:p>
            <a:endParaRPr lang="en-US"/>
          </a:p>
          <a:p>
            <a:r>
              <a:rPr lang="en-US"/>
              <a:t>Add Transaction: -</a:t>
            </a:r>
          </a:p>
          <a:p>
            <a:endParaRPr lang="en-US"/>
          </a:p>
          <a:p>
            <a:endParaRPr lang="en-US"/>
          </a:p>
          <a:p>
            <a:endParaRPr lang="en-US"/>
          </a:p>
          <a:p>
            <a:r>
              <a:rPr lang="en-US"/>
              <a:t>View Transaction: -</a:t>
            </a:r>
          </a:p>
          <a:p>
            <a:endParaRPr lang="en-US"/>
          </a:p>
          <a:p>
            <a:endParaRPr lang="en-US"/>
          </a:p>
          <a:p>
            <a:endParaRPr lang="en-US"/>
          </a:p>
          <a:p>
            <a:r>
              <a:rPr lang="en-US"/>
              <a:t>Generate Summary: -</a:t>
            </a:r>
          </a:p>
          <a:p>
            <a:endParaRPr lang="en-US"/>
          </a:p>
        </p:txBody>
      </p:sp>
      <p:sp>
        <p:nvSpPr>
          <p:cNvPr id="4" name="Date Placeholder 3">
            <a:extLst>
              <a:ext uri="{FF2B5EF4-FFF2-40B4-BE49-F238E27FC236}">
                <a16:creationId xmlns:a16="http://schemas.microsoft.com/office/drawing/2014/main" id="{E09B6CCA-9E23-190F-3D56-69B62B5BC1E4}"/>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1F1DDC7F-1FB2-39E4-5C1F-26BE2EC3D67F}"/>
              </a:ext>
            </a:extLst>
          </p:cNvPr>
          <p:cNvSpPr>
            <a:spLocks noGrp="1"/>
          </p:cNvSpPr>
          <p:nvPr>
            <p:ph type="ftr" sz="quarter" idx="11"/>
          </p:nvPr>
        </p:nvSpPr>
        <p:spPr>
          <a:xfrm>
            <a:off x="7681823" y="7204684"/>
            <a:ext cx="3470128"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FCE2D21B-5948-9CD7-966C-48BADFB009C7}"/>
              </a:ext>
            </a:extLst>
          </p:cNvPr>
          <p:cNvSpPr>
            <a:spLocks noGrp="1"/>
          </p:cNvSpPr>
          <p:nvPr>
            <p:ph type="sldNum" sz="quarter" idx="12"/>
          </p:nvPr>
        </p:nvSpPr>
        <p:spPr/>
        <p:txBody>
          <a:bodyPr/>
          <a:lstStyle/>
          <a:p>
            <a:fld id="{6E91CC32-6A6B-4E2E-BBA1-6864F305DA26}" type="slidenum">
              <a:rPr lang="en-US" smtClean="0"/>
              <a:t>5</a:t>
            </a:fld>
            <a:endParaRPr lang="en-US"/>
          </a:p>
        </p:txBody>
      </p:sp>
      <p:pic>
        <p:nvPicPr>
          <p:cNvPr id="7" name="Picture 6">
            <a:extLst>
              <a:ext uri="{FF2B5EF4-FFF2-40B4-BE49-F238E27FC236}">
                <a16:creationId xmlns:a16="http://schemas.microsoft.com/office/drawing/2014/main" id="{D0C91545-BD4D-621A-DA46-A60AF5140967}"/>
              </a:ext>
            </a:extLst>
          </p:cNvPr>
          <p:cNvPicPr>
            <a:picLocks noChangeAspect="1"/>
          </p:cNvPicPr>
          <p:nvPr/>
        </p:nvPicPr>
        <p:blipFill>
          <a:blip r:embed="rId2"/>
          <a:stretch>
            <a:fillRect/>
          </a:stretch>
        </p:blipFill>
        <p:spPr>
          <a:xfrm>
            <a:off x="1153584" y="1192259"/>
            <a:ext cx="6187721" cy="1214613"/>
          </a:xfrm>
          <a:prstGeom prst="rect">
            <a:avLst/>
          </a:prstGeom>
        </p:spPr>
      </p:pic>
      <p:pic>
        <p:nvPicPr>
          <p:cNvPr id="8" name="Picture 7">
            <a:extLst>
              <a:ext uri="{FF2B5EF4-FFF2-40B4-BE49-F238E27FC236}">
                <a16:creationId xmlns:a16="http://schemas.microsoft.com/office/drawing/2014/main" id="{F35CE5E5-193A-2047-EB7B-1542CF2A220D}"/>
              </a:ext>
            </a:extLst>
          </p:cNvPr>
          <p:cNvPicPr>
            <a:picLocks noChangeAspect="1"/>
          </p:cNvPicPr>
          <p:nvPr/>
        </p:nvPicPr>
        <p:blipFill>
          <a:blip r:embed="rId3"/>
          <a:stretch>
            <a:fillRect/>
          </a:stretch>
        </p:blipFill>
        <p:spPr>
          <a:xfrm>
            <a:off x="1158169" y="3125569"/>
            <a:ext cx="5684660" cy="1016352"/>
          </a:xfrm>
          <a:prstGeom prst="rect">
            <a:avLst/>
          </a:prstGeom>
        </p:spPr>
      </p:pic>
      <p:pic>
        <p:nvPicPr>
          <p:cNvPr id="9" name="Picture 8">
            <a:extLst>
              <a:ext uri="{FF2B5EF4-FFF2-40B4-BE49-F238E27FC236}">
                <a16:creationId xmlns:a16="http://schemas.microsoft.com/office/drawing/2014/main" id="{11ADA11B-7A31-AB23-32AE-13BD06748CFE}"/>
              </a:ext>
            </a:extLst>
          </p:cNvPr>
          <p:cNvPicPr>
            <a:picLocks noChangeAspect="1"/>
          </p:cNvPicPr>
          <p:nvPr/>
        </p:nvPicPr>
        <p:blipFill>
          <a:blip r:embed="rId4"/>
          <a:stretch>
            <a:fillRect/>
          </a:stretch>
        </p:blipFill>
        <p:spPr>
          <a:xfrm>
            <a:off x="1151729" y="4798048"/>
            <a:ext cx="3820230" cy="1299280"/>
          </a:xfrm>
          <a:prstGeom prst="rect">
            <a:avLst/>
          </a:prstGeom>
        </p:spPr>
      </p:pic>
    </p:spTree>
    <p:extLst>
      <p:ext uri="{BB962C8B-B14F-4D97-AF65-F5344CB8AC3E}">
        <p14:creationId xmlns:p14="http://schemas.microsoft.com/office/powerpoint/2010/main" val="16678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90F07-119F-CBB9-17BA-B838398B60D8}"/>
              </a:ext>
            </a:extLst>
          </p:cNvPr>
          <p:cNvSpPr>
            <a:spLocks noGrp="1"/>
          </p:cNvSpPr>
          <p:nvPr>
            <p:ph idx="1"/>
          </p:nvPr>
        </p:nvSpPr>
        <p:spPr>
          <a:xfrm>
            <a:off x="377800" y="317114"/>
            <a:ext cx="11607746" cy="6015069"/>
          </a:xfrm>
        </p:spPr>
        <p:txBody>
          <a:bodyPr vert="horz" lIns="91440" tIns="45720" rIns="91440" bIns="45720" rtlCol="0" anchor="t">
            <a:normAutofit/>
          </a:bodyPr>
          <a:lstStyle/>
          <a:p>
            <a:endParaRPr lang="en-US"/>
          </a:p>
          <a:p>
            <a:r>
              <a:rPr lang="en-US"/>
              <a:t>Set budget: -</a:t>
            </a:r>
          </a:p>
          <a:p>
            <a:endParaRPr lang="en-US"/>
          </a:p>
          <a:p>
            <a:endParaRPr lang="en-US"/>
          </a:p>
          <a:p>
            <a:endParaRPr lang="en-US"/>
          </a:p>
          <a:p>
            <a:r>
              <a:rPr lang="en-US"/>
              <a:t>Budget status </a:t>
            </a:r>
          </a:p>
          <a:p>
            <a:endParaRPr lang="en-US"/>
          </a:p>
          <a:p>
            <a:endParaRPr lang="en-US"/>
          </a:p>
          <a:p>
            <a:endParaRPr lang="en-US"/>
          </a:p>
          <a:p>
            <a:endParaRPr lang="en-US"/>
          </a:p>
          <a:p>
            <a:r>
              <a:rPr lang="en-US"/>
              <a:t>Delete Transaction: -</a:t>
            </a:r>
          </a:p>
          <a:p>
            <a:endParaRPr lang="en-US"/>
          </a:p>
        </p:txBody>
      </p:sp>
      <p:sp>
        <p:nvSpPr>
          <p:cNvPr id="4" name="Date Placeholder 3">
            <a:extLst>
              <a:ext uri="{FF2B5EF4-FFF2-40B4-BE49-F238E27FC236}">
                <a16:creationId xmlns:a16="http://schemas.microsoft.com/office/drawing/2014/main" id="{5B402959-52E0-9E23-4C45-2592C86703AE}"/>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DDB1CD2C-1639-4C46-B72B-4EFCA4615576}"/>
              </a:ext>
            </a:extLst>
          </p:cNvPr>
          <p:cNvSpPr>
            <a:spLocks noGrp="1"/>
          </p:cNvSpPr>
          <p:nvPr>
            <p:ph type="ftr" sz="quarter" idx="11"/>
          </p:nvPr>
        </p:nvSpPr>
        <p:spPr>
          <a:xfrm>
            <a:off x="464389" y="6960269"/>
            <a:ext cx="3470128"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4BFA6F6C-1C9E-4484-6CFE-945294BCD657}"/>
              </a:ext>
            </a:extLst>
          </p:cNvPr>
          <p:cNvSpPr>
            <a:spLocks noGrp="1"/>
          </p:cNvSpPr>
          <p:nvPr>
            <p:ph type="sldNum" sz="quarter" idx="12"/>
          </p:nvPr>
        </p:nvSpPr>
        <p:spPr/>
        <p:txBody>
          <a:bodyPr/>
          <a:lstStyle/>
          <a:p>
            <a:fld id="{6E91CC32-6A6B-4E2E-BBA1-6864F305DA26}" type="slidenum">
              <a:rPr lang="en-US" smtClean="0"/>
              <a:t>6</a:t>
            </a:fld>
            <a:endParaRPr lang="en-US"/>
          </a:p>
        </p:txBody>
      </p:sp>
      <p:pic>
        <p:nvPicPr>
          <p:cNvPr id="7" name="Picture 6">
            <a:extLst>
              <a:ext uri="{FF2B5EF4-FFF2-40B4-BE49-F238E27FC236}">
                <a16:creationId xmlns:a16="http://schemas.microsoft.com/office/drawing/2014/main" id="{16979D02-FF99-72D0-98BA-967D2E3019FE}"/>
              </a:ext>
            </a:extLst>
          </p:cNvPr>
          <p:cNvPicPr>
            <a:picLocks noChangeAspect="1"/>
          </p:cNvPicPr>
          <p:nvPr/>
        </p:nvPicPr>
        <p:blipFill>
          <a:blip r:embed="rId2"/>
          <a:stretch>
            <a:fillRect/>
          </a:stretch>
        </p:blipFill>
        <p:spPr>
          <a:xfrm>
            <a:off x="1138237" y="1238993"/>
            <a:ext cx="5625747" cy="948619"/>
          </a:xfrm>
          <a:prstGeom prst="rect">
            <a:avLst/>
          </a:prstGeom>
        </p:spPr>
      </p:pic>
      <p:pic>
        <p:nvPicPr>
          <p:cNvPr id="8" name="Picture 7">
            <a:extLst>
              <a:ext uri="{FF2B5EF4-FFF2-40B4-BE49-F238E27FC236}">
                <a16:creationId xmlns:a16="http://schemas.microsoft.com/office/drawing/2014/main" id="{EB40C1E2-9814-9F97-5552-D20C8B2FB873}"/>
              </a:ext>
            </a:extLst>
          </p:cNvPr>
          <p:cNvPicPr>
            <a:picLocks noChangeAspect="1"/>
          </p:cNvPicPr>
          <p:nvPr/>
        </p:nvPicPr>
        <p:blipFill>
          <a:blip r:embed="rId3"/>
          <a:stretch>
            <a:fillRect/>
          </a:stretch>
        </p:blipFill>
        <p:spPr>
          <a:xfrm>
            <a:off x="1189130" y="3117437"/>
            <a:ext cx="4791780" cy="1309511"/>
          </a:xfrm>
          <a:prstGeom prst="rect">
            <a:avLst/>
          </a:prstGeom>
        </p:spPr>
      </p:pic>
      <p:pic>
        <p:nvPicPr>
          <p:cNvPr id="9" name="Picture 8">
            <a:extLst>
              <a:ext uri="{FF2B5EF4-FFF2-40B4-BE49-F238E27FC236}">
                <a16:creationId xmlns:a16="http://schemas.microsoft.com/office/drawing/2014/main" id="{C5589971-5BCA-59F3-1247-5382827E2936}"/>
              </a:ext>
            </a:extLst>
          </p:cNvPr>
          <p:cNvPicPr>
            <a:picLocks noChangeAspect="1"/>
          </p:cNvPicPr>
          <p:nvPr/>
        </p:nvPicPr>
        <p:blipFill>
          <a:blip r:embed="rId4"/>
          <a:stretch>
            <a:fillRect/>
          </a:stretch>
        </p:blipFill>
        <p:spPr>
          <a:xfrm>
            <a:off x="1189043" y="5309053"/>
            <a:ext cx="4707819" cy="716844"/>
          </a:xfrm>
          <a:prstGeom prst="rect">
            <a:avLst/>
          </a:prstGeom>
        </p:spPr>
      </p:pic>
    </p:spTree>
    <p:extLst>
      <p:ext uri="{BB962C8B-B14F-4D97-AF65-F5344CB8AC3E}">
        <p14:creationId xmlns:p14="http://schemas.microsoft.com/office/powerpoint/2010/main" val="243143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39DB7-DF89-9C30-4795-AF78D1494ED1}"/>
              </a:ext>
            </a:extLst>
          </p:cNvPr>
          <p:cNvSpPr>
            <a:spLocks noGrp="1"/>
          </p:cNvSpPr>
          <p:nvPr>
            <p:ph idx="1"/>
          </p:nvPr>
        </p:nvSpPr>
        <p:spPr>
          <a:xfrm>
            <a:off x="490689" y="514670"/>
            <a:ext cx="9956747" cy="3870181"/>
          </a:xfrm>
        </p:spPr>
        <p:txBody>
          <a:bodyPr vert="horz" lIns="91440" tIns="45720" rIns="91440" bIns="45720" rtlCol="0" anchor="t">
            <a:normAutofit/>
          </a:bodyPr>
          <a:lstStyle/>
          <a:p>
            <a:endParaRPr lang="en-US"/>
          </a:p>
          <a:p>
            <a:r>
              <a:rPr lang="en-US"/>
              <a:t>Exit </a:t>
            </a:r>
          </a:p>
          <a:p>
            <a:endParaRPr lang="en-US"/>
          </a:p>
        </p:txBody>
      </p:sp>
      <p:sp>
        <p:nvSpPr>
          <p:cNvPr id="4" name="Date Placeholder 3">
            <a:extLst>
              <a:ext uri="{FF2B5EF4-FFF2-40B4-BE49-F238E27FC236}">
                <a16:creationId xmlns:a16="http://schemas.microsoft.com/office/drawing/2014/main" id="{A0ABBBDF-A52B-2881-2642-5D90E45524F4}"/>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6" name="Slide Number Placeholder 5">
            <a:extLst>
              <a:ext uri="{FF2B5EF4-FFF2-40B4-BE49-F238E27FC236}">
                <a16:creationId xmlns:a16="http://schemas.microsoft.com/office/drawing/2014/main" id="{330AF505-6B04-E1D8-BE1F-2A218D330653}"/>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7" name="Picture 6">
            <a:extLst>
              <a:ext uri="{FF2B5EF4-FFF2-40B4-BE49-F238E27FC236}">
                <a16:creationId xmlns:a16="http://schemas.microsoft.com/office/drawing/2014/main" id="{779FC439-A77A-1D8C-19C9-C0634F256759}"/>
              </a:ext>
            </a:extLst>
          </p:cNvPr>
          <p:cNvPicPr>
            <a:picLocks noChangeAspect="1"/>
          </p:cNvPicPr>
          <p:nvPr/>
        </p:nvPicPr>
        <p:blipFill>
          <a:blip r:embed="rId2"/>
          <a:stretch>
            <a:fillRect/>
          </a:stretch>
        </p:blipFill>
        <p:spPr>
          <a:xfrm>
            <a:off x="849313" y="1715206"/>
            <a:ext cx="4383263" cy="436033"/>
          </a:xfrm>
          <a:prstGeom prst="rect">
            <a:avLst/>
          </a:prstGeom>
        </p:spPr>
      </p:pic>
    </p:spTree>
    <p:extLst>
      <p:ext uri="{BB962C8B-B14F-4D97-AF65-F5344CB8AC3E}">
        <p14:creationId xmlns:p14="http://schemas.microsoft.com/office/powerpoint/2010/main" val="120400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000B-4118-97AF-11F7-BE81A80C4062}"/>
              </a:ext>
            </a:extLst>
          </p:cNvPr>
          <p:cNvSpPr>
            <a:spLocks noGrp="1"/>
          </p:cNvSpPr>
          <p:nvPr>
            <p:ph type="title"/>
          </p:nvPr>
        </p:nvSpPr>
        <p:spPr>
          <a:xfrm>
            <a:off x="6285781" y="700292"/>
            <a:ext cx="5299586" cy="1609344"/>
          </a:xfrm>
          <a:ln>
            <a:noFill/>
          </a:ln>
        </p:spPr>
        <p:txBody>
          <a:bodyPr>
            <a:normAutofit/>
          </a:bodyPr>
          <a:lstStyle/>
          <a:p>
            <a:r>
              <a:rPr lang="en-US" sz="4000" b="1"/>
              <a:t>METHODOLOGY AND WORKFLOW</a:t>
            </a:r>
          </a:p>
        </p:txBody>
      </p:sp>
      <p:sp>
        <p:nvSpPr>
          <p:cNvPr id="3" name="Content Placeholder 2">
            <a:extLst>
              <a:ext uri="{FF2B5EF4-FFF2-40B4-BE49-F238E27FC236}">
                <a16:creationId xmlns:a16="http://schemas.microsoft.com/office/drawing/2014/main" id="{C7974EE2-C5AE-FC98-8FF4-0250C88E4125}"/>
              </a:ext>
            </a:extLst>
          </p:cNvPr>
          <p:cNvSpPr>
            <a:spLocks noGrp="1"/>
          </p:cNvSpPr>
          <p:nvPr>
            <p:ph idx="1"/>
          </p:nvPr>
        </p:nvSpPr>
        <p:spPr>
          <a:xfrm>
            <a:off x="6285780" y="1963257"/>
            <a:ext cx="5299585" cy="4050792"/>
          </a:xfrm>
        </p:spPr>
        <p:txBody>
          <a:bodyPr vert="horz" lIns="91440" tIns="45720" rIns="91440" bIns="45720" rtlCol="0" anchor="t">
            <a:normAutofit lnSpcReduction="10000"/>
          </a:bodyPr>
          <a:lstStyle/>
          <a:p>
            <a:pPr marL="0" indent="0">
              <a:buNone/>
            </a:pPr>
            <a:r>
              <a:rPr lang="en-US" sz="1300" b="1"/>
              <a:t>Methodology </a:t>
            </a:r>
          </a:p>
          <a:p>
            <a:pPr algn="just">
              <a:buFont typeface="Wingdings" panose="020B0604020202020204" pitchFamily="34" charset="0"/>
              <a:buChar char="Ø"/>
            </a:pPr>
            <a:r>
              <a:rPr lang="en-US" sz="1300" b="1"/>
              <a:t>Problem Analysis</a:t>
            </a:r>
            <a:r>
              <a:rPr lang="en-US" sz="1300" b="1">
                <a:ea typeface="+mn-lt"/>
                <a:cs typeface="+mn-lt"/>
              </a:rPr>
              <a:t> -</a:t>
            </a:r>
            <a:r>
              <a:rPr lang="en-US" sz="1300">
                <a:ea typeface="+mn-lt"/>
                <a:cs typeface="+mn-lt"/>
              </a:rPr>
              <a:t> To create a tool that tracks income, expenses, budgets, and financial summaries effectively.</a:t>
            </a:r>
            <a:endParaRPr lang="en-US" sz="1300"/>
          </a:p>
          <a:p>
            <a:pPr algn="just">
              <a:buFont typeface="Wingdings" panose="020B0604020202020204" pitchFamily="34" charset="0"/>
              <a:buChar char="Ø"/>
            </a:pPr>
            <a:r>
              <a:rPr lang="en-US" sz="1300" b="1"/>
              <a:t>User  interaction</a:t>
            </a:r>
            <a:r>
              <a:rPr lang="en-US" sz="1300"/>
              <a:t> – The program takes in valid user input such as transaction type, budget limit, transaction amount, and so on. Also displays a menu to guide the users.</a:t>
            </a:r>
          </a:p>
          <a:p>
            <a:pPr algn="just">
              <a:buFont typeface="Wingdings" panose="020B0604020202020204" pitchFamily="34" charset="0"/>
              <a:buChar char="Ø"/>
            </a:pPr>
            <a:r>
              <a:rPr lang="en-US" sz="1300" b="1"/>
              <a:t>Data Management - </a:t>
            </a:r>
            <a:r>
              <a:rPr lang="en-US" sz="1300"/>
              <a:t>Transaction</a:t>
            </a:r>
            <a:r>
              <a:rPr lang="en-US" sz="1300">
                <a:ea typeface="+mn-lt"/>
                <a:cs typeface="+mn-lt"/>
              </a:rPr>
              <a:t> Data such as IDs, types (Income/Expense), categories (e.g., Food, Rent), and amounts. Budget Data, categories and associated budget limits. Efficient indexing ensures seamless addition, deletion, and retrieval of data.</a:t>
            </a:r>
            <a:endParaRPr lang="en-US" sz="1300"/>
          </a:p>
          <a:p>
            <a:pPr algn="just">
              <a:buFont typeface="Wingdings" panose="020B0604020202020204" pitchFamily="34" charset="0"/>
              <a:buChar char="Ø"/>
            </a:pPr>
            <a:r>
              <a:rPr lang="en-US" sz="1300" b="1">
                <a:ea typeface="+mn-lt"/>
                <a:cs typeface="+mn-lt"/>
              </a:rPr>
              <a:t>Process - </a:t>
            </a:r>
            <a:r>
              <a:rPr lang="en-US" sz="1300">
                <a:ea typeface="+mn-lt"/>
                <a:cs typeface="+mn-lt"/>
              </a:rPr>
              <a:t>Store transactions in arrays for type, category, and amount. Perform operations like adding, deleting, and viewing transactions. Summarize financial data by calculating totals and comparing with budgets.</a:t>
            </a:r>
            <a:endParaRPr lang="en-US" sz="1300"/>
          </a:p>
          <a:p>
            <a:pPr marL="0" indent="0" algn="just">
              <a:buNone/>
            </a:pPr>
            <a:r>
              <a:rPr lang="en-US" sz="1300"/>
              <a:t>This methodology follows a systematic approach to achieve its objectives on simplifying  financial management.</a:t>
            </a:r>
          </a:p>
          <a:p>
            <a:pPr>
              <a:buFont typeface="Wingdings" panose="020B0604020202020204" pitchFamily="34" charset="0"/>
              <a:buChar char="Ø"/>
            </a:pPr>
            <a:endParaRPr lang="en-US" sz="1300"/>
          </a:p>
          <a:p>
            <a:pPr>
              <a:buFont typeface="Wingdings" panose="020B0604020202020204" pitchFamily="34" charset="0"/>
              <a:buChar char="Ø"/>
            </a:pPr>
            <a:endParaRPr lang="en-US" sz="1300"/>
          </a:p>
          <a:p>
            <a:pPr>
              <a:buFont typeface="Wingdings" panose="020B0604020202020204" pitchFamily="34" charset="0"/>
              <a:buChar char="Ø"/>
            </a:pPr>
            <a:endParaRPr lang="en-US" sz="1300"/>
          </a:p>
          <a:p>
            <a:pPr marL="0" indent="0">
              <a:buNone/>
            </a:pPr>
            <a:endParaRPr lang="en-US" sz="1300"/>
          </a:p>
          <a:p>
            <a:pPr marL="0" indent="0">
              <a:buNone/>
            </a:pPr>
            <a:endParaRPr lang="en-US" sz="1300"/>
          </a:p>
        </p:txBody>
      </p:sp>
      <p:sp>
        <p:nvSpPr>
          <p:cNvPr id="4" name="Date Placeholder 3">
            <a:extLst>
              <a:ext uri="{FF2B5EF4-FFF2-40B4-BE49-F238E27FC236}">
                <a16:creationId xmlns:a16="http://schemas.microsoft.com/office/drawing/2014/main" id="{1FA13DBA-5158-3EC2-E304-DD07E13C12D5}"/>
              </a:ext>
            </a:extLst>
          </p:cNvPr>
          <p:cNvSpPr>
            <a:spLocks noGrp="1"/>
          </p:cNvSpPr>
          <p:nvPr>
            <p:ph type="dt" sz="half" idx="10"/>
          </p:nvPr>
        </p:nvSpPr>
        <p:spPr/>
        <p:txBody>
          <a:bodyPr>
            <a:normAutofit/>
          </a:bodyPr>
          <a:lstStyle/>
          <a:p>
            <a:pPr>
              <a:spcAft>
                <a:spcPts val="600"/>
              </a:spcAft>
            </a:pPr>
            <a:fld id="{0F996519-E62D-4F8C-AE1E-36928EC7D15C}" type="datetime1">
              <a:rPr lang="en-US" smtClean="0"/>
              <a:pPr>
                <a:spcAft>
                  <a:spcPts val="600"/>
                </a:spcAft>
              </a:pPr>
              <a:t>12/23/2024</a:t>
            </a:fld>
            <a:endParaRPr lang="en-US"/>
          </a:p>
        </p:txBody>
      </p:sp>
      <p:sp>
        <p:nvSpPr>
          <p:cNvPr id="5" name="Footer Placeholder 4">
            <a:extLst>
              <a:ext uri="{FF2B5EF4-FFF2-40B4-BE49-F238E27FC236}">
                <a16:creationId xmlns:a16="http://schemas.microsoft.com/office/drawing/2014/main" id="{13EFAC8D-84F5-140C-5FA5-00A71EE32B74}"/>
              </a:ext>
            </a:extLst>
          </p:cNvPr>
          <p:cNvSpPr>
            <a:spLocks noGrp="1"/>
          </p:cNvSpPr>
          <p:nvPr>
            <p:ph type="ftr" sz="quarter" idx="11"/>
          </p:nvPr>
        </p:nvSpPr>
        <p:spPr>
          <a:xfrm>
            <a:off x="7245238" y="7130317"/>
            <a:ext cx="4059936"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9A87BDA3-A23F-F945-8AAC-4A65F64DF5CB}"/>
              </a:ext>
            </a:extLst>
          </p:cNvPr>
          <p:cNvSpPr>
            <a:spLocks noGrp="1"/>
          </p:cNvSpPr>
          <p:nvPr>
            <p:ph type="sldNum" sz="quarter" idx="12"/>
          </p:nvPr>
        </p:nvSpPr>
        <p:spPr/>
        <p:txBody>
          <a:bodyPr>
            <a:normAutofit/>
          </a:bodyPr>
          <a:lstStyle/>
          <a:p>
            <a:pPr>
              <a:spcAft>
                <a:spcPts val="600"/>
              </a:spcAft>
            </a:pPr>
            <a:fld id="{6E91CC32-6A6B-4E2E-BBA1-6864F305DA26}" type="slidenum">
              <a:rPr lang="en-US" smtClean="0"/>
              <a:pPr>
                <a:spcAft>
                  <a:spcPts val="600"/>
                </a:spcAft>
              </a:pPr>
              <a:t>8</a:t>
            </a:fld>
            <a:endParaRPr lang="en-US"/>
          </a:p>
        </p:txBody>
      </p:sp>
      <p:pic>
        <p:nvPicPr>
          <p:cNvPr id="8" name="Picture 7" descr="Financial graphs on a dark display">
            <a:extLst>
              <a:ext uri="{FF2B5EF4-FFF2-40B4-BE49-F238E27FC236}">
                <a16:creationId xmlns:a16="http://schemas.microsoft.com/office/drawing/2014/main" id="{1C6FE978-F02D-137D-020C-CE5F28950C9A}"/>
              </a:ext>
            </a:extLst>
          </p:cNvPr>
          <p:cNvPicPr>
            <a:picLocks noChangeAspect="1"/>
          </p:cNvPicPr>
          <p:nvPr/>
        </p:nvPicPr>
        <p:blipFill>
          <a:blip r:embed="rId2"/>
          <a:srcRect l="19651" r="25064" b="4"/>
          <a:stretch/>
        </p:blipFill>
        <p:spPr>
          <a:xfrm>
            <a:off x="1" y="10"/>
            <a:ext cx="6066502" cy="6857989"/>
          </a:xfrm>
          <a:prstGeom prst="rect">
            <a:avLst/>
          </a:prstGeom>
        </p:spPr>
      </p:pic>
    </p:spTree>
    <p:extLst>
      <p:ext uri="{BB962C8B-B14F-4D97-AF65-F5344CB8AC3E}">
        <p14:creationId xmlns:p14="http://schemas.microsoft.com/office/powerpoint/2010/main" val="374567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9ED6C-8277-6477-2712-7046387C03C3}"/>
              </a:ext>
            </a:extLst>
          </p:cNvPr>
          <p:cNvSpPr>
            <a:spLocks noGrp="1"/>
          </p:cNvSpPr>
          <p:nvPr>
            <p:ph idx="1"/>
          </p:nvPr>
        </p:nvSpPr>
        <p:spPr>
          <a:xfrm>
            <a:off x="377800" y="500559"/>
            <a:ext cx="11466635" cy="5450625"/>
          </a:xfrm>
        </p:spPr>
        <p:txBody>
          <a:bodyPr vert="horz" lIns="91440" tIns="45720" rIns="91440" bIns="45720" rtlCol="0" anchor="t">
            <a:normAutofit/>
          </a:bodyPr>
          <a:lstStyle/>
          <a:p>
            <a:endParaRPr lang="en-US"/>
          </a:p>
          <a:p>
            <a:r>
              <a:rPr lang="en-US"/>
              <a:t>Work flow: -</a:t>
            </a:r>
          </a:p>
          <a:p>
            <a:endParaRPr lang="en-US"/>
          </a:p>
        </p:txBody>
      </p:sp>
      <p:sp>
        <p:nvSpPr>
          <p:cNvPr id="4" name="Date Placeholder 3">
            <a:extLst>
              <a:ext uri="{FF2B5EF4-FFF2-40B4-BE49-F238E27FC236}">
                <a16:creationId xmlns:a16="http://schemas.microsoft.com/office/drawing/2014/main" id="{E9B276A2-46E9-864C-5F66-5C1C84E8A679}"/>
              </a:ext>
            </a:extLst>
          </p:cNvPr>
          <p:cNvSpPr>
            <a:spLocks noGrp="1"/>
          </p:cNvSpPr>
          <p:nvPr>
            <p:ph type="dt" sz="half" idx="10"/>
          </p:nvPr>
        </p:nvSpPr>
        <p:spPr/>
        <p:txBody>
          <a:bodyPr/>
          <a:lstStyle/>
          <a:p>
            <a:fld id="{0F996519-E62D-4F8C-AE1E-36928EC7D15C}" type="datetime1">
              <a:rPr lang="en-US" smtClean="0"/>
              <a:t>12/23/2024</a:t>
            </a:fld>
            <a:endParaRPr lang="en-US"/>
          </a:p>
        </p:txBody>
      </p:sp>
      <p:sp>
        <p:nvSpPr>
          <p:cNvPr id="5" name="Footer Placeholder 4">
            <a:extLst>
              <a:ext uri="{FF2B5EF4-FFF2-40B4-BE49-F238E27FC236}">
                <a16:creationId xmlns:a16="http://schemas.microsoft.com/office/drawing/2014/main" id="{A9BE5FA6-F7AC-A713-224E-45C2FD849E39}"/>
              </a:ext>
            </a:extLst>
          </p:cNvPr>
          <p:cNvSpPr>
            <a:spLocks noGrp="1"/>
          </p:cNvSpPr>
          <p:nvPr>
            <p:ph type="ftr" sz="quarter" idx="11"/>
          </p:nvPr>
        </p:nvSpPr>
        <p:spPr>
          <a:xfrm>
            <a:off x="7344016" y="7143629"/>
            <a:ext cx="4059936"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4190A4E-7E06-21D5-0F05-F79B1CD2A5A0}"/>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7" name="Picture 6">
            <a:extLst>
              <a:ext uri="{FF2B5EF4-FFF2-40B4-BE49-F238E27FC236}">
                <a16:creationId xmlns:a16="http://schemas.microsoft.com/office/drawing/2014/main" id="{3299EDE5-C9AE-64C7-5FA0-C958E19BDDD4}"/>
              </a:ext>
            </a:extLst>
          </p:cNvPr>
          <p:cNvPicPr>
            <a:picLocks noChangeAspect="1"/>
          </p:cNvPicPr>
          <p:nvPr/>
        </p:nvPicPr>
        <p:blipFill>
          <a:blip r:embed="rId2"/>
          <a:srcRect r="44296" b="23"/>
          <a:stretch/>
        </p:blipFill>
        <p:spPr>
          <a:xfrm>
            <a:off x="2701347" y="131100"/>
            <a:ext cx="9131754" cy="6739501"/>
          </a:xfrm>
          <a:prstGeom prst="rect">
            <a:avLst/>
          </a:prstGeom>
        </p:spPr>
      </p:pic>
    </p:spTree>
    <p:extLst>
      <p:ext uri="{BB962C8B-B14F-4D97-AF65-F5344CB8AC3E}">
        <p14:creationId xmlns:p14="http://schemas.microsoft.com/office/powerpoint/2010/main" val="388240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TC103457485[[fn=Mesh]]</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ChronicleVTI</vt:lpstr>
      <vt:lpstr>PERSONAL FINANCE MANAGEMENT SYSTEM</vt:lpstr>
      <vt:lpstr>INTRODUCTION</vt:lpstr>
      <vt:lpstr>MOTIVE </vt:lpstr>
      <vt:lpstr>USER INTERFACE</vt:lpstr>
      <vt:lpstr>PowerPoint Presentation</vt:lpstr>
      <vt:lpstr>PowerPoint Presentation</vt:lpstr>
      <vt:lpstr>PowerPoint Presentation</vt:lpstr>
      <vt:lpstr>METHODOLOGY AND WORKFLOW</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40</cp:revision>
  <dcterms:created xsi:type="dcterms:W3CDTF">2024-11-24T12:14:59Z</dcterms:created>
  <dcterms:modified xsi:type="dcterms:W3CDTF">2024-12-23T10:52:30Z</dcterms:modified>
</cp:coreProperties>
</file>