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9" r:id="rId7"/>
    <p:sldId id="262" r:id="rId8"/>
    <p:sldId id="263" r:id="rId9"/>
    <p:sldId id="258"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E31CB-38F1-03F8-709B-7831DCDE637A}"/>
              </a:ext>
            </a:extLst>
          </p:cNvPr>
          <p:cNvSpPr>
            <a:spLocks noGrp="1"/>
          </p:cNvSpPr>
          <p:nvPr>
            <p:ph type="ctrTitle"/>
          </p:nvPr>
        </p:nvSpPr>
        <p:spPr>
          <a:xfrm>
            <a:off x="2224580" y="1277656"/>
            <a:ext cx="7742839" cy="2025570"/>
          </a:xfrm>
        </p:spPr>
        <p:txBody>
          <a:bodyPr>
            <a:normAutofit fontScale="90000"/>
          </a:bodyPr>
          <a:lstStyle/>
          <a:p>
            <a:pPr algn="ctr">
              <a:lnSpc>
                <a:spcPct val="107000"/>
              </a:lnSpc>
              <a:spcAft>
                <a:spcPts val="800"/>
              </a:spcAft>
            </a:pPr>
            <a:r>
              <a:rPr lang="en-IN" sz="2800" b="1" kern="100" dirty="0">
                <a:solidFill>
                  <a:schemeClr val="tx1">
                    <a:lumMod val="95000"/>
                    <a:lumOff val="5000"/>
                  </a:schemeClr>
                </a:solidFill>
                <a:effectLst/>
                <a:latin typeface="Arial" panose="020B0604020202020204" pitchFamily="34" charset="0"/>
                <a:ea typeface="Calibri" panose="020F0502020204030204" pitchFamily="34" charset="0"/>
                <a:cs typeface="Times New Roman" panose="02020603050405020304" pitchFamily="18" charset="0"/>
              </a:rPr>
              <a:t>SCHOOL OF ARTS AND SCIENCE</a:t>
            </a:r>
            <a:br>
              <a:rPr lang="en-IN" sz="2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kern="100" dirty="0">
                <a:solidFill>
                  <a:schemeClr val="tx1">
                    <a:lumMod val="95000"/>
                    <a:lumOff val="5000"/>
                  </a:schemeClr>
                </a:solidFill>
                <a:effectLst/>
                <a:latin typeface="Arial" panose="020B0604020202020204" pitchFamily="34" charset="0"/>
                <a:ea typeface="Calibri" panose="020F0502020204030204" pitchFamily="34" charset="0"/>
                <a:cs typeface="Times New Roman" panose="02020603050405020304" pitchFamily="18" charset="0"/>
              </a:rPr>
              <a:t>DEPARTMENT OF COMPUTATIONAL STUDIES</a:t>
            </a:r>
            <a:br>
              <a:rPr lang="en-IN"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lumMod val="95000"/>
                  <a:lumOff val="5000"/>
                </a:schemeClr>
              </a:solidFill>
            </a:endParaRPr>
          </a:p>
        </p:txBody>
      </p:sp>
      <p:sp>
        <p:nvSpPr>
          <p:cNvPr id="5" name="Subtitle 2">
            <a:extLst>
              <a:ext uri="{FF2B5EF4-FFF2-40B4-BE49-F238E27FC236}">
                <a16:creationId xmlns:a16="http://schemas.microsoft.com/office/drawing/2014/main" id="{6DBF191B-725D-7D1A-1306-00C438232F9E}"/>
              </a:ext>
            </a:extLst>
          </p:cNvPr>
          <p:cNvSpPr>
            <a:spLocks noGrp="1"/>
          </p:cNvSpPr>
          <p:nvPr>
            <p:ph type="subTitle" idx="1"/>
          </p:nvPr>
        </p:nvSpPr>
        <p:spPr>
          <a:xfrm>
            <a:off x="962749" y="3103070"/>
            <a:ext cx="10513390" cy="2953922"/>
          </a:xfrm>
        </p:spPr>
        <p:txBody>
          <a:bodyPr>
            <a:normAutofit/>
          </a:bodyPr>
          <a:lstStyle/>
          <a:p>
            <a:pPr algn="ctr"/>
            <a:r>
              <a:rPr lang="en-US" sz="2400" b="1" dirty="0">
                <a:solidFill>
                  <a:srgbClr val="0070C0"/>
                </a:solidFill>
                <a:effectLst/>
                <a:latin typeface="Times New Roman" panose="02020603050405020304" pitchFamily="18" charset="0"/>
                <a:ea typeface="Times New Roman" panose="02020603050405020304" pitchFamily="18" charset="0"/>
              </a:rPr>
              <a:t>A MOBILE-BASED SYSTEM FOR DETECTING PLANT LEAF DISEASES</a:t>
            </a:r>
          </a:p>
          <a:p>
            <a:pPr algn="ctr"/>
            <a:r>
              <a:rPr lang="en-US" sz="2400" b="1" dirty="0">
                <a:solidFill>
                  <a:srgbClr val="0070C0"/>
                </a:solidFill>
                <a:effectLst/>
                <a:latin typeface="Times New Roman" panose="02020603050405020304" pitchFamily="18" charset="0"/>
                <a:ea typeface="Times New Roman" panose="02020603050405020304" pitchFamily="18" charset="0"/>
              </a:rPr>
              <a:t>USING DEEP LEARNING</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lvl="0" algn="ctr" fontAlgn="base">
              <a:spcBef>
                <a:spcPct val="0"/>
              </a:spcBef>
              <a:spcAft>
                <a:spcPct val="0"/>
              </a:spcAf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Internal</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Guide</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algn="ctr">
              <a:spcBef>
                <a:spcPts val="0"/>
              </a:spcBef>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Dr. N. MOGANARANGAN, M.E., Ph.D.,</a:t>
            </a:r>
            <a:endParaRPr lang="en-US" sz="1800" b="1" dirty="0">
              <a:solidFill>
                <a:schemeClr val="tx1"/>
              </a:solidFill>
              <a:latin typeface="Times New Roman" pitchFamily="18" charset="0"/>
              <a:cs typeface="Times New Roman" pitchFamily="18" charset="0"/>
            </a:endParaRPr>
          </a:p>
          <a:p>
            <a:pPr algn="ctr">
              <a:spcBef>
                <a:spcPts val="0"/>
              </a:spcBef>
            </a:pPr>
            <a:r>
              <a:rPr lang="en-US" sz="1800" dirty="0">
                <a:solidFill>
                  <a:schemeClr val="tx1"/>
                </a:solidFill>
                <a:latin typeface="Times New Roman" pitchFamily="18" charset="0"/>
                <a:cs typeface="Times New Roman" pitchFamily="18" charset="0"/>
              </a:rPr>
              <a:t> Head Of The Department</a:t>
            </a:r>
          </a:p>
          <a:p>
            <a:pPr algn="ctr">
              <a:spcBef>
                <a:spcPts val="0"/>
              </a:spcBef>
            </a:pPr>
            <a:r>
              <a:rPr lang="en-US" sz="1800" dirty="0">
                <a:solidFill>
                  <a:schemeClr val="tx1"/>
                </a:solidFill>
                <a:latin typeface="Times New Roman" pitchFamily="18" charset="0"/>
                <a:cs typeface="Times New Roman" pitchFamily="18" charset="0"/>
              </a:rPr>
              <a:t>Department Of Computational Studies </a:t>
            </a:r>
          </a:p>
          <a:p>
            <a:pPr algn="ctr">
              <a:spcBef>
                <a:spcPts val="0"/>
              </a:spcBef>
            </a:pPr>
            <a:r>
              <a:rPr lang="en-US" sz="1800" dirty="0">
                <a:solidFill>
                  <a:schemeClr val="tx1"/>
                </a:solidFill>
                <a:latin typeface="Times New Roman" pitchFamily="18" charset="0"/>
                <a:cs typeface="Times New Roman" pitchFamily="18" charset="0"/>
              </a:rPr>
              <a:t>School Of Arts And Science</a:t>
            </a:r>
          </a:p>
        </p:txBody>
      </p:sp>
      <p:sp>
        <p:nvSpPr>
          <p:cNvPr id="6" name="TextBox 5">
            <a:extLst>
              <a:ext uri="{FF2B5EF4-FFF2-40B4-BE49-F238E27FC236}">
                <a16:creationId xmlns:a16="http://schemas.microsoft.com/office/drawing/2014/main" id="{AE9E6556-3BDA-6B13-389F-0A8F33F02722}"/>
              </a:ext>
            </a:extLst>
          </p:cNvPr>
          <p:cNvSpPr txBox="1"/>
          <p:nvPr/>
        </p:nvSpPr>
        <p:spPr>
          <a:xfrm>
            <a:off x="5129512" y="5755550"/>
            <a:ext cx="1944547" cy="369332"/>
          </a:xfrm>
          <a:prstGeom prst="rect">
            <a:avLst/>
          </a:prstGeom>
          <a:noFill/>
        </p:spPr>
        <p:txBody>
          <a:bodyPr wrap="square" rtlCol="0">
            <a:spAutoFit/>
          </a:bodyPr>
          <a:lstStyle/>
          <a:p>
            <a:pPr algn="ctr"/>
            <a:r>
              <a:rPr lang="en-US" b="1" dirty="0"/>
              <a:t>PROJECT BY</a:t>
            </a:r>
            <a:endParaRPr lang="en-IN" b="1" dirty="0"/>
          </a:p>
        </p:txBody>
      </p:sp>
      <p:sp>
        <p:nvSpPr>
          <p:cNvPr id="7" name="TextBox 6">
            <a:extLst>
              <a:ext uri="{FF2B5EF4-FFF2-40B4-BE49-F238E27FC236}">
                <a16:creationId xmlns:a16="http://schemas.microsoft.com/office/drawing/2014/main" id="{7C7B4FDD-B4A3-E643-24CB-3E9A95FE927C}"/>
              </a:ext>
            </a:extLst>
          </p:cNvPr>
          <p:cNvSpPr txBox="1"/>
          <p:nvPr/>
        </p:nvSpPr>
        <p:spPr>
          <a:xfrm>
            <a:off x="2721980" y="6180881"/>
            <a:ext cx="1944547" cy="369332"/>
          </a:xfrm>
          <a:prstGeom prst="rect">
            <a:avLst/>
          </a:prstGeom>
          <a:noFill/>
        </p:spPr>
        <p:txBody>
          <a:bodyPr wrap="square" rtlCol="0">
            <a:spAutoFit/>
          </a:bodyPr>
          <a:lstStyle/>
          <a:p>
            <a:pPr algn="ctr"/>
            <a:r>
              <a:rPr lang="en-US" b="1" dirty="0"/>
              <a:t>VISHNU J</a:t>
            </a:r>
            <a:endParaRPr lang="en-IN" b="1" dirty="0"/>
          </a:p>
        </p:txBody>
      </p:sp>
      <p:sp>
        <p:nvSpPr>
          <p:cNvPr id="8" name="TextBox 7">
            <a:extLst>
              <a:ext uri="{FF2B5EF4-FFF2-40B4-BE49-F238E27FC236}">
                <a16:creationId xmlns:a16="http://schemas.microsoft.com/office/drawing/2014/main" id="{368FD9F6-8952-BAD2-15EC-15E33C5C6F76}"/>
              </a:ext>
            </a:extLst>
          </p:cNvPr>
          <p:cNvSpPr txBox="1"/>
          <p:nvPr/>
        </p:nvSpPr>
        <p:spPr>
          <a:xfrm>
            <a:off x="7803970" y="6180881"/>
            <a:ext cx="1944547" cy="369332"/>
          </a:xfrm>
          <a:prstGeom prst="rect">
            <a:avLst/>
          </a:prstGeom>
          <a:noFill/>
        </p:spPr>
        <p:txBody>
          <a:bodyPr wrap="square" rtlCol="0">
            <a:spAutoFit/>
          </a:bodyPr>
          <a:lstStyle/>
          <a:p>
            <a:pPr algn="ctr"/>
            <a:r>
              <a:rPr lang="en-US" b="1" dirty="0"/>
              <a:t>21UBCA048</a:t>
            </a:r>
            <a:endParaRPr lang="en-IN" b="1" dirty="0"/>
          </a:p>
        </p:txBody>
      </p:sp>
      <p:pic>
        <p:nvPicPr>
          <p:cNvPr id="9" name="Content Placeholder 4">
            <a:extLst>
              <a:ext uri="{FF2B5EF4-FFF2-40B4-BE49-F238E27FC236}">
                <a16:creationId xmlns:a16="http://schemas.microsoft.com/office/drawing/2014/main" id="{39A61BFF-F642-99EF-4989-8658A4FB1D26}"/>
              </a:ext>
            </a:extLst>
          </p:cNvPr>
          <p:cNvPicPr>
            <a:picLocks noChangeAspect="1"/>
          </p:cNvPicPr>
          <p:nvPr/>
        </p:nvPicPr>
        <p:blipFill rotWithShape="1">
          <a:blip r:embed="rId2"/>
          <a:srcRect t="53985" b="25763"/>
          <a:stretch/>
        </p:blipFill>
        <p:spPr>
          <a:xfrm>
            <a:off x="1301761" y="-468860"/>
            <a:ext cx="9588478" cy="2746830"/>
          </a:xfrm>
          <a:prstGeom prst="rect">
            <a:avLst/>
          </a:prstGeom>
        </p:spPr>
      </p:pic>
      <p:sp>
        <p:nvSpPr>
          <p:cNvPr id="10" name="TextBox 9">
            <a:extLst>
              <a:ext uri="{FF2B5EF4-FFF2-40B4-BE49-F238E27FC236}">
                <a16:creationId xmlns:a16="http://schemas.microsoft.com/office/drawing/2014/main" id="{2AEDF877-ACCB-1217-C9FE-57E157B79CC2}"/>
              </a:ext>
            </a:extLst>
          </p:cNvPr>
          <p:cNvSpPr txBox="1"/>
          <p:nvPr/>
        </p:nvSpPr>
        <p:spPr>
          <a:xfrm>
            <a:off x="4516052" y="2603248"/>
            <a:ext cx="2558007" cy="369332"/>
          </a:xfrm>
          <a:prstGeom prst="rect">
            <a:avLst/>
          </a:prstGeom>
          <a:noFill/>
        </p:spPr>
        <p:txBody>
          <a:bodyPr wrap="square" rtlCol="0">
            <a:spAutoFit/>
          </a:bodyPr>
          <a:lstStyle/>
          <a:p>
            <a:pPr algn="ctr"/>
            <a:r>
              <a:rPr lang="en-US" sz="1800" b="1" dirty="0">
                <a:solidFill>
                  <a:srgbClr val="FF0000"/>
                </a:solidFill>
                <a:latin typeface="Century" panose="02040604050505020304" pitchFamily="18" charset="0"/>
                <a:cs typeface="Arial" panose="020B0604020202020204" pitchFamily="34" charset="0"/>
              </a:rPr>
              <a:t>PROJECT </a:t>
            </a:r>
          </a:p>
        </p:txBody>
      </p:sp>
    </p:spTree>
    <p:extLst>
      <p:ext uri="{BB962C8B-B14F-4D97-AF65-F5344CB8AC3E}">
        <p14:creationId xmlns:p14="http://schemas.microsoft.com/office/powerpoint/2010/main" val="418069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4AE96-6BEC-C761-22B7-ED9FCD81F45B}"/>
              </a:ext>
            </a:extLst>
          </p:cNvPr>
          <p:cNvPicPr>
            <a:picLocks noChangeAspect="1"/>
          </p:cNvPicPr>
          <p:nvPr/>
        </p:nvPicPr>
        <p:blipFill>
          <a:blip r:embed="rId2"/>
          <a:stretch>
            <a:fillRect/>
          </a:stretch>
        </p:blipFill>
        <p:spPr>
          <a:xfrm>
            <a:off x="1969019" y="1422511"/>
            <a:ext cx="9243861" cy="4999153"/>
          </a:xfrm>
          <a:prstGeom prst="rect">
            <a:avLst/>
          </a:prstGeom>
          <a:ln>
            <a:solidFill>
              <a:schemeClr val="accent1"/>
            </a:solidFill>
          </a:ln>
        </p:spPr>
      </p:pic>
      <p:sp>
        <p:nvSpPr>
          <p:cNvPr id="5" name="TextBox 4">
            <a:extLst>
              <a:ext uri="{FF2B5EF4-FFF2-40B4-BE49-F238E27FC236}">
                <a16:creationId xmlns:a16="http://schemas.microsoft.com/office/drawing/2014/main" id="{FE0F8C0F-1C3B-5596-EC6A-43F75166FED9}"/>
              </a:ext>
            </a:extLst>
          </p:cNvPr>
          <p:cNvSpPr txBox="1"/>
          <p:nvPr/>
        </p:nvSpPr>
        <p:spPr>
          <a:xfrm>
            <a:off x="1671506" y="591315"/>
            <a:ext cx="9243860" cy="584775"/>
          </a:xfrm>
          <a:prstGeom prst="rect">
            <a:avLst/>
          </a:prstGeom>
          <a:noFill/>
        </p:spPr>
        <p:txBody>
          <a:bodyPr wrap="square">
            <a:spAutoFit/>
          </a:bodyPr>
          <a:lstStyle/>
          <a:p>
            <a:r>
              <a:rPr lang="en-US" sz="3200" b="1" dirty="0">
                <a:solidFill>
                  <a:srgbClr val="00B0F0"/>
                </a:solidFill>
                <a:latin typeface="Arial" panose="020B0604020202020204" pitchFamily="34" charset="0"/>
                <a:cs typeface="Arial" panose="020B0604020202020204" pitchFamily="34" charset="0"/>
              </a:rPr>
              <a:t>Apps screenshots of treatment functionality. </a:t>
            </a:r>
            <a:endParaRPr lang="en-IN" sz="32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26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10021-C7E0-635C-B03F-B51D8846A504}"/>
              </a:ext>
            </a:extLst>
          </p:cNvPr>
          <p:cNvPicPr>
            <a:picLocks noChangeAspect="1"/>
          </p:cNvPicPr>
          <p:nvPr/>
        </p:nvPicPr>
        <p:blipFill>
          <a:blip r:embed="rId2"/>
          <a:stretch>
            <a:fillRect/>
          </a:stretch>
        </p:blipFill>
        <p:spPr>
          <a:xfrm>
            <a:off x="1199625" y="1849797"/>
            <a:ext cx="10627841" cy="4492280"/>
          </a:xfrm>
          <a:prstGeom prst="rect">
            <a:avLst/>
          </a:prstGeom>
          <a:ln>
            <a:solidFill>
              <a:schemeClr val="accent1"/>
            </a:solidFill>
          </a:ln>
        </p:spPr>
      </p:pic>
      <p:sp>
        <p:nvSpPr>
          <p:cNvPr id="4" name="Title 1">
            <a:extLst>
              <a:ext uri="{FF2B5EF4-FFF2-40B4-BE49-F238E27FC236}">
                <a16:creationId xmlns:a16="http://schemas.microsoft.com/office/drawing/2014/main" id="{C572DD35-484E-68FE-C586-7F170942FD45}"/>
              </a:ext>
            </a:extLst>
          </p:cNvPr>
          <p:cNvSpPr txBox="1">
            <a:spLocks/>
          </p:cNvSpPr>
          <p:nvPr/>
        </p:nvSpPr>
        <p:spPr>
          <a:xfrm>
            <a:off x="1615440" y="589280"/>
            <a:ext cx="8229600" cy="11430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B0F0"/>
                </a:solidFill>
                <a:latin typeface="Arial" panose="020B0604020202020204" pitchFamily="34" charset="0"/>
                <a:cs typeface="Arial" panose="020B0604020202020204" pitchFamily="34" charset="0"/>
              </a:rPr>
              <a:t>Output Screens</a:t>
            </a:r>
          </a:p>
        </p:txBody>
      </p:sp>
    </p:spTree>
    <p:extLst>
      <p:ext uri="{BB962C8B-B14F-4D97-AF65-F5344CB8AC3E}">
        <p14:creationId xmlns:p14="http://schemas.microsoft.com/office/powerpoint/2010/main" val="247584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85FFA-0136-6B75-9DA4-694AE26857A8}"/>
              </a:ext>
            </a:extLst>
          </p:cNvPr>
          <p:cNvSpPr txBox="1"/>
          <p:nvPr/>
        </p:nvSpPr>
        <p:spPr>
          <a:xfrm>
            <a:off x="1778932" y="670173"/>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solidFill>
                  <a:srgbClr val="00B0F0"/>
                </a:solidFill>
                <a:latin typeface="Arial" panose="020B0604020202020204" pitchFamily="34" charset="0"/>
                <a:ea typeface="+mj-ea"/>
                <a:cs typeface="Arial" panose="020B0604020202020204" pitchFamily="34" charset="0"/>
              </a:rPr>
              <a:t>BENEFITS</a:t>
            </a:r>
            <a:endParaRPr kumimoji="0" lang="en-US" sz="3200" b="1" i="0" u="none" strike="noStrike" kern="1200" cap="none" spc="0" normalizeH="0" baseline="0" noProof="0" dirty="0">
              <a:ln>
                <a:noFill/>
              </a:ln>
              <a:solidFill>
                <a:srgbClr val="00B0F0"/>
              </a:solidFill>
              <a:effectLst/>
              <a:uLnTx/>
              <a:uFillTx/>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D3E371DD-7A7B-5F0C-34EF-74C00AC48416}"/>
              </a:ext>
            </a:extLst>
          </p:cNvPr>
          <p:cNvSpPr txBox="1"/>
          <p:nvPr/>
        </p:nvSpPr>
        <p:spPr>
          <a:xfrm>
            <a:off x="2040621" y="1494175"/>
            <a:ext cx="9955636" cy="3108543"/>
          </a:xfrm>
          <a:prstGeom prst="rect">
            <a:avLst/>
          </a:prstGeom>
          <a:noFill/>
        </p:spPr>
        <p:txBody>
          <a:bodyPr wrap="square">
            <a:spAutoFit/>
          </a:bodyPr>
          <a:lstStyle/>
          <a:p>
            <a:r>
              <a:rPr lang="en-US" sz="2800" dirty="0">
                <a:solidFill>
                  <a:srgbClr val="374151"/>
                </a:solidFill>
                <a:latin typeface="Arial" panose="020B0604020202020204" pitchFamily="34" charset="0"/>
                <a:cs typeface="Arial" panose="020B0604020202020204" pitchFamily="34" charset="0"/>
              </a:rPr>
              <a:t>The</a:t>
            </a:r>
            <a:r>
              <a:rPr lang="en-US" sz="2800" b="0" i="0" dirty="0">
                <a:solidFill>
                  <a:srgbClr val="374151"/>
                </a:solidFill>
                <a:effectLst/>
                <a:latin typeface="Arial" panose="020B0604020202020204" pitchFamily="34" charset="0"/>
                <a:cs typeface="Arial" panose="020B0604020202020204" pitchFamily="34" charset="0"/>
              </a:rPr>
              <a:t> project offers the benefits of improved crop health management, reduced crop losses, enhanced productivity, a user-friendly interface, elimination of incorrect fertilizer use, resource efficiency, accessible technology, data-driven decision-making, and wide applicability, collectively empowering farmers with the tools and knowledge to protect their crops and increase agricultural yields."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735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4BD7C-370A-FB58-A66B-8F925C3DE7CA}"/>
              </a:ext>
            </a:extLst>
          </p:cNvPr>
          <p:cNvSpPr txBox="1"/>
          <p:nvPr/>
        </p:nvSpPr>
        <p:spPr>
          <a:xfrm>
            <a:off x="1965120" y="1513780"/>
            <a:ext cx="9947247" cy="2246769"/>
          </a:xfrm>
          <a:prstGeom prst="rect">
            <a:avLst/>
          </a:prstGeom>
          <a:noFill/>
        </p:spPr>
        <p:txBody>
          <a:bodyPr wrap="square">
            <a:spAutoFit/>
          </a:bodyPr>
          <a:lstStyle/>
          <a:p>
            <a:r>
              <a:rPr lang="en-US" sz="2800" dirty="0">
                <a:solidFill>
                  <a:srgbClr val="374151"/>
                </a:solidFill>
                <a:latin typeface="Arial" panose="020B0604020202020204" pitchFamily="34" charset="0"/>
                <a:cs typeface="Arial" panose="020B0604020202020204" pitchFamily="34" charset="0"/>
              </a:rPr>
              <a:t>T</a:t>
            </a:r>
            <a:r>
              <a:rPr lang="en-US" sz="2800" b="0" i="0" dirty="0">
                <a:solidFill>
                  <a:srgbClr val="374151"/>
                </a:solidFill>
                <a:effectLst/>
                <a:latin typeface="Arial" panose="020B0604020202020204" pitchFamily="34" charset="0"/>
                <a:cs typeface="Arial" panose="020B0604020202020204" pitchFamily="34" charset="0"/>
              </a:rPr>
              <a:t>he future scope of your project could involve expanding disease detection capabilities to additional crop species, enhancing the mobile app's user interface, and implementing real-time disease monitoring for more proactive agricultural management.</a:t>
            </a:r>
            <a:endParaRPr lang="en-IN"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580345E-F40F-4CA6-5441-61A437EBAC78}"/>
              </a:ext>
            </a:extLst>
          </p:cNvPr>
          <p:cNvSpPr txBox="1"/>
          <p:nvPr/>
        </p:nvSpPr>
        <p:spPr>
          <a:xfrm>
            <a:off x="1730462" y="610144"/>
            <a:ext cx="6096000" cy="584775"/>
          </a:xfrm>
          <a:prstGeom prst="rect">
            <a:avLst/>
          </a:prstGeom>
          <a:noFill/>
        </p:spPr>
        <p:txBody>
          <a:bodyPr wrap="square">
            <a:spAutoFit/>
          </a:bodyPr>
          <a:lstStyle/>
          <a:p>
            <a:r>
              <a:rPr lang="en-IN" sz="3200" b="1" i="0" dirty="0">
                <a:solidFill>
                  <a:srgbClr val="00B0F0"/>
                </a:solidFill>
                <a:effectLst/>
                <a:latin typeface="Arial" panose="020B0604020202020204" pitchFamily="34" charset="0"/>
                <a:cs typeface="Arial" panose="020B0604020202020204" pitchFamily="34" charset="0"/>
              </a:rPr>
              <a:t>SCOPE</a:t>
            </a:r>
            <a:endParaRPr lang="en-IN" sz="32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60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3A67E-9861-C4DC-A681-3612C06E993C}"/>
              </a:ext>
            </a:extLst>
          </p:cNvPr>
          <p:cNvSpPr txBox="1"/>
          <p:nvPr/>
        </p:nvSpPr>
        <p:spPr>
          <a:xfrm>
            <a:off x="1772174" y="750706"/>
            <a:ext cx="6094602" cy="461665"/>
          </a:xfrm>
          <a:prstGeom prst="rect">
            <a:avLst/>
          </a:prstGeom>
          <a:noFill/>
        </p:spPr>
        <p:txBody>
          <a:bodyPr wrap="square">
            <a:spAutoFit/>
          </a:bodyPr>
          <a:lstStyle/>
          <a:p>
            <a:r>
              <a:rPr lang="en-US" sz="2400" b="1" dirty="0">
                <a:solidFill>
                  <a:srgbClr val="00B0F0"/>
                </a:solidFill>
                <a:latin typeface="Arial" panose="020B0604020202020204" pitchFamily="34" charset="0"/>
                <a:cs typeface="Arial" panose="020B0604020202020204" pitchFamily="34" charset="0"/>
              </a:rPr>
              <a:t>CONCLUSION</a:t>
            </a:r>
          </a:p>
        </p:txBody>
      </p:sp>
      <p:sp>
        <p:nvSpPr>
          <p:cNvPr id="7" name="TextBox 6">
            <a:extLst>
              <a:ext uri="{FF2B5EF4-FFF2-40B4-BE49-F238E27FC236}">
                <a16:creationId xmlns:a16="http://schemas.microsoft.com/office/drawing/2014/main" id="{100ACF03-F4C6-15CF-BF86-CD9C7D45BD47}"/>
              </a:ext>
            </a:extLst>
          </p:cNvPr>
          <p:cNvSpPr txBox="1"/>
          <p:nvPr/>
        </p:nvSpPr>
        <p:spPr>
          <a:xfrm>
            <a:off x="2124511" y="1345352"/>
            <a:ext cx="9670409" cy="3785652"/>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 "A Mobile-Based System for Detecting Plant Leaf Diseases Using Deep Learning," represents a significant stride towards revolutionizing agriculture by providing an accessible and effective solution for disease diagnosis. With the successful deployment of a deep learning model, a user-friendly mobile app interface, and impressive disease classification accuracy, we are poised to empower farmers, reduce crop losses, and promote sustainable agricultural practices. As we move forward, there is tremendous potential for further advancements and broader implementation, ultimately contributing to a healthier and more productive agricultural sector.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726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F804-6679-74B4-C7FF-8111DCA93A37}"/>
              </a:ext>
            </a:extLst>
          </p:cNvPr>
          <p:cNvSpPr>
            <a:spLocks noGrp="1"/>
          </p:cNvSpPr>
          <p:nvPr>
            <p:ph type="title"/>
          </p:nvPr>
        </p:nvSpPr>
        <p:spPr>
          <a:xfrm>
            <a:off x="1747973" y="635685"/>
            <a:ext cx="8911687" cy="1280890"/>
          </a:xfrm>
        </p:spPr>
        <p:txBody>
          <a:bodyPr/>
          <a:lstStyle/>
          <a:p>
            <a:r>
              <a:rPr lang="en-US" sz="3600" b="1" dirty="0">
                <a:latin typeface="Arial" panose="020B0604020202020204" pitchFamily="34" charset="0"/>
                <a:cs typeface="Arial" panose="020B0604020202020204" pitchFamily="34" charset="0"/>
              </a:rPr>
              <a:t>ABSTRACT:</a:t>
            </a:r>
            <a:endParaRPr lang="en-IN" dirty="0"/>
          </a:p>
        </p:txBody>
      </p:sp>
      <p:sp>
        <p:nvSpPr>
          <p:cNvPr id="3" name="Content Placeholder 2">
            <a:extLst>
              <a:ext uri="{FF2B5EF4-FFF2-40B4-BE49-F238E27FC236}">
                <a16:creationId xmlns:a16="http://schemas.microsoft.com/office/drawing/2014/main" id="{0515C001-0BAE-2D73-EAD5-9D6F3F58796C}"/>
              </a:ext>
            </a:extLst>
          </p:cNvPr>
          <p:cNvSpPr>
            <a:spLocks noGrp="1"/>
          </p:cNvSpPr>
          <p:nvPr>
            <p:ph idx="1"/>
          </p:nvPr>
        </p:nvSpPr>
        <p:spPr>
          <a:xfrm>
            <a:off x="2045200" y="1368727"/>
            <a:ext cx="9379011" cy="5069710"/>
          </a:xfrm>
        </p:spPr>
        <p:txBody>
          <a:bodyPr>
            <a:normAutofit/>
          </a:bodyPr>
          <a:lstStyle/>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Plant diseases are a major challenge in agriculture globally, causing significant crop losses, especially in the United States, where they result in one-third of crop production losses annually. Traditional disease diagnosis through visual inspection of plant leaves is challenging for resource-constrained </a:t>
            </a:r>
            <a:r>
              <a:rPr lang="en-US" sz="2000" b="0" i="0" dirty="0" err="1">
                <a:solidFill>
                  <a:srgbClr val="374151"/>
                </a:solidFill>
                <a:effectLst/>
                <a:latin typeface="Arial" panose="020B0604020202020204" pitchFamily="34" charset="0"/>
                <a:cs typeface="Arial" panose="020B0604020202020204" pitchFamily="34" charset="0"/>
              </a:rPr>
              <a:t>farmers.A</a:t>
            </a:r>
            <a:r>
              <a:rPr lang="en-US" sz="2000" b="0" i="0" dirty="0">
                <a:solidFill>
                  <a:srgbClr val="374151"/>
                </a:solidFill>
                <a:effectLst/>
                <a:latin typeface="Arial" panose="020B0604020202020204" pitchFamily="34" charset="0"/>
                <a:cs typeface="Arial" panose="020B0604020202020204" pitchFamily="34" charset="0"/>
              </a:rPr>
              <a:t> mobile-based system using Computer Vision and Machine Learning is introduced to automate plant leaf disease diagnosis. The system employs Convolutional Neural Networks (CNN) to classify 38 disease categories .A dataset of 96,206 plant leaf images, both healthy and infected, is used for training and testing the CNN model. An Android mobile app interface allows farmers to capture images of infected plant leaves, providing disease category and confidence </a:t>
            </a:r>
            <a:r>
              <a:rPr lang="en-US" sz="2000" b="0" i="0" dirty="0" err="1">
                <a:solidFill>
                  <a:srgbClr val="374151"/>
                </a:solidFill>
                <a:effectLst/>
                <a:latin typeface="Arial" panose="020B0604020202020204" pitchFamily="34" charset="0"/>
                <a:cs typeface="Arial" panose="020B0604020202020204" pitchFamily="34" charset="0"/>
              </a:rPr>
              <a:t>percentage.The</a:t>
            </a:r>
            <a:r>
              <a:rPr lang="en-US" sz="2000" b="0" i="0" dirty="0">
                <a:solidFill>
                  <a:srgbClr val="374151"/>
                </a:solidFill>
                <a:effectLst/>
                <a:latin typeface="Arial" panose="020B0604020202020204" pitchFamily="34" charset="0"/>
                <a:cs typeface="Arial" panose="020B0604020202020204" pitchFamily="34" charset="0"/>
              </a:rPr>
              <a:t> system aims to help farmers maintain crop health and avoid incorrect fertilizer use. Performance evaluation metrics, including classification accuracy and processing time, indicate an overall accuracy of 94% for 38 disease classes across 14 crop species.</a:t>
            </a: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10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426C4-451B-EB7E-AB97-8C79AB35813E}"/>
              </a:ext>
            </a:extLst>
          </p:cNvPr>
          <p:cNvSpPr txBox="1"/>
          <p:nvPr/>
        </p:nvSpPr>
        <p:spPr>
          <a:xfrm>
            <a:off x="1694576" y="679508"/>
            <a:ext cx="4043494" cy="584775"/>
          </a:xfrm>
          <a:prstGeom prst="rect">
            <a:avLst/>
          </a:prstGeom>
          <a:noFill/>
        </p:spPr>
        <p:txBody>
          <a:bodyPr wrap="square" rtlCol="0">
            <a:spAutoFit/>
          </a:bodyPr>
          <a:lstStyle/>
          <a:p>
            <a:r>
              <a:rPr lang="en-US" sz="3200" b="1" dirty="0">
                <a:solidFill>
                  <a:srgbClr val="00B0F0"/>
                </a:solidFill>
              </a:rPr>
              <a:t>INTRODUCTION</a:t>
            </a:r>
            <a:endParaRPr lang="en-IN" sz="3200" b="1" dirty="0">
              <a:solidFill>
                <a:srgbClr val="00B0F0"/>
              </a:solidFill>
            </a:endParaRPr>
          </a:p>
        </p:txBody>
      </p:sp>
      <p:sp>
        <p:nvSpPr>
          <p:cNvPr id="4" name="TextBox 3">
            <a:extLst>
              <a:ext uri="{FF2B5EF4-FFF2-40B4-BE49-F238E27FC236}">
                <a16:creationId xmlns:a16="http://schemas.microsoft.com/office/drawing/2014/main" id="{3DFF9D74-CC9D-B7AE-24A6-A4D3C0218405}"/>
              </a:ext>
            </a:extLst>
          </p:cNvPr>
          <p:cNvSpPr txBox="1"/>
          <p:nvPr/>
        </p:nvSpPr>
        <p:spPr>
          <a:xfrm>
            <a:off x="1694576" y="1264283"/>
            <a:ext cx="10234569" cy="5262979"/>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Plant diseases , pest infection , weed pressure and nutrient deficiencies are some of the grand challenges for any agricultural producer. For instance, in the United States, plant disease causes losses of between 20 and 40 percent of the agricultural crop production annually. Any misdiagnosis of crop decreases will lead to the use of the wrong fertilizers that could stress the plants and lead to nutrient deficiencies in the agricultural field. Machine Learning coupled with computer vision  have already enabled game-changing precision agriculture capabilities .Imagine a smart mobile-based system that farmers can use to identify the different types of plant diseases with high accuracy. This paper presents a mobile-based system for detecting plant leaf diseases using Deep Learning in real time. We created a dataset that consists of more than 96 k images for the most common 38 plant disease categories in 14 crop species.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4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18807-3B16-9FD6-216C-0EB2492D9778}"/>
              </a:ext>
            </a:extLst>
          </p:cNvPr>
          <p:cNvSpPr txBox="1"/>
          <p:nvPr/>
        </p:nvSpPr>
        <p:spPr>
          <a:xfrm>
            <a:off x="1688285" y="628985"/>
            <a:ext cx="6094602" cy="584775"/>
          </a:xfrm>
          <a:prstGeom prst="rect">
            <a:avLst/>
          </a:prstGeom>
          <a:noFill/>
        </p:spPr>
        <p:txBody>
          <a:bodyPr wrap="square">
            <a:spAutoFit/>
          </a:bodyPr>
          <a:lstStyle/>
          <a:p>
            <a:r>
              <a:rPr lang="en-IN" sz="3200" b="1" i="0" dirty="0">
                <a:solidFill>
                  <a:srgbClr val="00B0F0"/>
                </a:solidFill>
                <a:effectLst/>
                <a:latin typeface="Arial" panose="020B0604020202020204" pitchFamily="34" charset="0"/>
                <a:cs typeface="Arial" panose="020B0604020202020204" pitchFamily="34" charset="0"/>
              </a:rPr>
              <a:t>OBJECTIVES</a:t>
            </a:r>
            <a:endParaRPr lang="en-IN" sz="32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CD9529-D230-FD71-9E98-4FA2DDC77906}"/>
              </a:ext>
            </a:extLst>
          </p:cNvPr>
          <p:cNvSpPr txBox="1"/>
          <p:nvPr/>
        </p:nvSpPr>
        <p:spPr>
          <a:xfrm>
            <a:off x="1785766" y="1275913"/>
            <a:ext cx="10173749" cy="4893647"/>
          </a:xfrm>
          <a:prstGeom prst="rect">
            <a:avLst/>
          </a:prstGeom>
          <a:noFill/>
        </p:spPr>
        <p:txBody>
          <a:bodyPr wrap="square">
            <a:spAutoFit/>
          </a:bodyPr>
          <a:lstStyle/>
          <a:p>
            <a:pPr algn="just">
              <a:buFont typeface="+mj-lt"/>
              <a:buAutoNum type="arabicPeriod"/>
            </a:pPr>
            <a:r>
              <a:rPr lang="en-US" sz="2400" b="0" i="0" dirty="0">
                <a:solidFill>
                  <a:srgbClr val="374151"/>
                </a:solidFill>
                <a:effectLst/>
                <a:latin typeface="Arial" panose="020B0604020202020204" pitchFamily="34" charset="0"/>
                <a:cs typeface="Arial" panose="020B0604020202020204" pitchFamily="34" charset="0"/>
              </a:rPr>
              <a:t>Develop a mobile-based system for the automated detection and diagnosis of plant leaf diseases using deep learning techniques.</a:t>
            </a:r>
          </a:p>
          <a:p>
            <a:pPr algn="just"/>
            <a:endParaRPr lang="en-US" sz="2400" b="0" i="0" dirty="0">
              <a:solidFill>
                <a:srgbClr val="374151"/>
              </a:solidFill>
              <a:effectLst/>
              <a:latin typeface="Arial" panose="020B0604020202020204" pitchFamily="34" charset="0"/>
              <a:cs typeface="Arial" panose="020B0604020202020204" pitchFamily="34" charset="0"/>
            </a:endParaRPr>
          </a:p>
          <a:p>
            <a:pPr algn="just"/>
            <a:r>
              <a:rPr lang="en-US" sz="2400" b="0" i="0" dirty="0">
                <a:solidFill>
                  <a:srgbClr val="374151"/>
                </a:solidFill>
                <a:effectLst/>
                <a:latin typeface="Arial" panose="020B0604020202020204" pitchFamily="34" charset="0"/>
                <a:cs typeface="Arial" panose="020B0604020202020204" pitchFamily="34" charset="0"/>
              </a:rPr>
              <a:t>2.Utilize Convolutional Neural Networks (CNN) to classify a wide range of plant diseases, encompassing 38 disease categories.</a:t>
            </a:r>
          </a:p>
          <a:p>
            <a:pPr algn="just"/>
            <a:endParaRPr lang="en-US" sz="2400" b="0" i="0" dirty="0">
              <a:solidFill>
                <a:srgbClr val="374151"/>
              </a:solidFill>
              <a:effectLst/>
              <a:latin typeface="Arial" panose="020B0604020202020204" pitchFamily="34" charset="0"/>
              <a:cs typeface="Arial" panose="020B0604020202020204" pitchFamily="34" charset="0"/>
            </a:endParaRPr>
          </a:p>
          <a:p>
            <a:pPr algn="just"/>
            <a:r>
              <a:rPr lang="en-US" sz="2400" b="0" i="0" dirty="0">
                <a:solidFill>
                  <a:srgbClr val="374151"/>
                </a:solidFill>
                <a:effectLst/>
                <a:latin typeface="Arial" panose="020B0604020202020204" pitchFamily="34" charset="0"/>
                <a:cs typeface="Arial" panose="020B0604020202020204" pitchFamily="34" charset="0"/>
              </a:rPr>
              <a:t>3.Create a user-friendly Android mobile app interface that enables farmers to capture images of diseased plant leaves for immediate diagnosis.</a:t>
            </a:r>
          </a:p>
          <a:p>
            <a:pPr algn="just"/>
            <a:endParaRPr lang="en-US" sz="2400" b="0" i="0" dirty="0">
              <a:solidFill>
                <a:srgbClr val="374151"/>
              </a:solidFill>
              <a:effectLst/>
              <a:latin typeface="Arial" panose="020B0604020202020204" pitchFamily="34" charset="0"/>
              <a:cs typeface="Arial" panose="020B0604020202020204" pitchFamily="34" charset="0"/>
            </a:endParaRPr>
          </a:p>
          <a:p>
            <a:pPr algn="just"/>
            <a:r>
              <a:rPr lang="en-US" sz="2400" b="0" i="0" dirty="0">
                <a:solidFill>
                  <a:srgbClr val="374151"/>
                </a:solidFill>
                <a:effectLst/>
                <a:latin typeface="Arial" panose="020B0604020202020204" pitchFamily="34" charset="0"/>
                <a:cs typeface="Arial" panose="020B0604020202020204" pitchFamily="34" charset="0"/>
              </a:rPr>
              <a:t>4.Eliminate the risk of incorrect fertilizer application that can further stress plants, ultimately increasing crop yield and quality.</a:t>
            </a:r>
          </a:p>
          <a:p>
            <a:pPr algn="just">
              <a:buFont typeface="+mj-lt"/>
              <a:buAutoNum type="arabicPeriod"/>
            </a:pPr>
            <a:endParaRPr lang="en-US" sz="2400" dirty="0">
              <a:solidFill>
                <a:srgbClr val="3741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65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14E13-DDB2-947D-80A7-E85A41F68C11}"/>
              </a:ext>
            </a:extLst>
          </p:cNvPr>
          <p:cNvSpPr txBox="1"/>
          <p:nvPr/>
        </p:nvSpPr>
        <p:spPr>
          <a:xfrm>
            <a:off x="1788160" y="684593"/>
            <a:ext cx="6096000" cy="584775"/>
          </a:xfrm>
          <a:prstGeom prst="rect">
            <a:avLst/>
          </a:prstGeom>
          <a:noFill/>
        </p:spPr>
        <p:txBody>
          <a:bodyPr wrap="square">
            <a:spAutoFit/>
          </a:bodyPr>
          <a:lstStyle/>
          <a:p>
            <a:r>
              <a:rPr lang="en-IN" sz="3200" b="1" dirty="0">
                <a:solidFill>
                  <a:srgbClr val="00B0F0"/>
                </a:solidFill>
                <a:latin typeface="Arial" panose="020B0604020202020204" pitchFamily="34" charset="0"/>
                <a:cs typeface="Arial" panose="020B0604020202020204" pitchFamily="34" charset="0"/>
              </a:rPr>
              <a:t>DEEP LEARNING </a:t>
            </a:r>
          </a:p>
        </p:txBody>
      </p:sp>
      <p:sp>
        <p:nvSpPr>
          <p:cNvPr id="5" name="TextBox 4">
            <a:extLst>
              <a:ext uri="{FF2B5EF4-FFF2-40B4-BE49-F238E27FC236}">
                <a16:creationId xmlns:a16="http://schemas.microsoft.com/office/drawing/2014/main" id="{9083332B-A3F6-46A9-9059-A7404B39CA43}"/>
              </a:ext>
            </a:extLst>
          </p:cNvPr>
          <p:cNvSpPr txBox="1"/>
          <p:nvPr/>
        </p:nvSpPr>
        <p:spPr>
          <a:xfrm>
            <a:off x="2058490" y="1765516"/>
            <a:ext cx="9613784" cy="2246769"/>
          </a:xfrm>
          <a:prstGeom prst="rect">
            <a:avLst/>
          </a:prstGeom>
          <a:noFill/>
        </p:spPr>
        <p:txBody>
          <a:bodyPr wrap="square" rtlCol="0">
            <a:spAutoFit/>
          </a:bodyPr>
          <a:lstStyle/>
          <a:p>
            <a:pPr algn="just"/>
            <a:r>
              <a:rPr lang="en-US" sz="2800" b="0" i="0" dirty="0">
                <a:solidFill>
                  <a:srgbClr val="1F1F1F"/>
                </a:solidFill>
                <a:effectLst/>
                <a:latin typeface="Arial" panose="020B0604020202020204" pitchFamily="34" charset="0"/>
                <a:cs typeface="Arial" panose="020B0604020202020204" pitchFamily="34" charset="0"/>
              </a:rPr>
              <a:t>Deep learning is </a:t>
            </a:r>
            <a:r>
              <a:rPr lang="en-US" sz="2800" b="0" i="0" dirty="0">
                <a:solidFill>
                  <a:srgbClr val="040C28"/>
                </a:solidFill>
                <a:effectLst/>
                <a:latin typeface="Arial" panose="020B0604020202020204" pitchFamily="34" charset="0"/>
                <a:cs typeface="Arial" panose="020B0604020202020204" pitchFamily="34" charset="0"/>
              </a:rPr>
              <a:t>a method in artificial intelligence (AI) that teaches computers to process data in a way that is inspired by the human brain</a:t>
            </a:r>
            <a:r>
              <a:rPr lang="en-US" sz="2800" b="0" i="0" dirty="0">
                <a:solidFill>
                  <a:srgbClr val="1F1F1F"/>
                </a:solidFill>
                <a:effectLst/>
                <a:latin typeface="Arial" panose="020B0604020202020204" pitchFamily="34" charset="0"/>
                <a:cs typeface="Arial" panose="020B0604020202020204" pitchFamily="34" charset="0"/>
              </a:rPr>
              <a:t>. Deep learning models can recognize complex patterns in pictures, text, sounds, and other data to produce accurate insights and predictions.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12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488F7-6A17-2BA2-E792-9058E272AC9E}"/>
              </a:ext>
            </a:extLst>
          </p:cNvPr>
          <p:cNvSpPr txBox="1"/>
          <p:nvPr/>
        </p:nvSpPr>
        <p:spPr>
          <a:xfrm>
            <a:off x="1768679" y="676684"/>
            <a:ext cx="6096000" cy="584775"/>
          </a:xfrm>
          <a:prstGeom prst="rect">
            <a:avLst/>
          </a:prstGeom>
          <a:noFill/>
        </p:spPr>
        <p:txBody>
          <a:bodyPr wrap="square">
            <a:spAutoFit/>
          </a:bodyPr>
          <a:lstStyle/>
          <a:p>
            <a:r>
              <a:rPr lang="en-US" sz="3200" dirty="0">
                <a:solidFill>
                  <a:srgbClr val="00B0F0"/>
                </a:solidFill>
                <a:latin typeface="Arial" panose="020B0604020202020204" pitchFamily="34" charset="0"/>
                <a:cs typeface="Arial" panose="020B0604020202020204" pitchFamily="34" charset="0"/>
              </a:rPr>
              <a:t>Requirements Specification</a:t>
            </a:r>
            <a:endParaRPr lang="en-IN" sz="3200" dirty="0">
              <a:solidFill>
                <a:srgbClr val="00B0F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1C86327-6609-3D1A-3BA4-05527940B805}"/>
              </a:ext>
            </a:extLst>
          </p:cNvPr>
          <p:cNvSpPr txBox="1"/>
          <p:nvPr/>
        </p:nvSpPr>
        <p:spPr>
          <a:xfrm>
            <a:off x="1944568" y="1340981"/>
            <a:ext cx="6096000" cy="1569660"/>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chemeClr val="accent1">
                    <a:lumMod val="75000"/>
                  </a:schemeClr>
                </a:solidFill>
                <a:latin typeface="Arial" panose="020B0604020202020204" pitchFamily="34" charset="0"/>
                <a:cs typeface="Arial" panose="020B0604020202020204" pitchFamily="34" charset="0"/>
              </a:rPr>
              <a:t>Compatibility</a:t>
            </a:r>
            <a:r>
              <a:rPr lang="en-US" sz="2400" dirty="0">
                <a:solidFill>
                  <a:schemeClr val="accent1">
                    <a:lumMod val="75000"/>
                  </a:schemeClr>
                </a:solidFill>
              </a:rPr>
              <a:t> </a:t>
            </a:r>
            <a:r>
              <a:rPr lang="en-US" sz="2400" dirty="0">
                <a:solidFill>
                  <a:schemeClr val="accent1">
                    <a:lumMod val="75000"/>
                  </a:schemeClr>
                </a:solidFill>
                <a:latin typeface="Arial" panose="020B0604020202020204" pitchFamily="34" charset="0"/>
                <a:cs typeface="Arial" panose="020B0604020202020204" pitchFamily="34" charset="0"/>
              </a:rPr>
              <a:t>Requirements</a:t>
            </a:r>
          </a:p>
          <a:p>
            <a:pPr lvl="1">
              <a:lnSpc>
                <a:spcPct val="150000"/>
              </a:lnSpc>
            </a:pPr>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rPr>
              <a:t>Windows </a:t>
            </a:r>
          </a:p>
          <a:p>
            <a:pPr lvl="1"/>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rPr>
              <a:t>MAC OS</a:t>
            </a:r>
          </a:p>
        </p:txBody>
      </p:sp>
      <p:sp>
        <p:nvSpPr>
          <p:cNvPr id="5" name="TextBox 4">
            <a:extLst>
              <a:ext uri="{FF2B5EF4-FFF2-40B4-BE49-F238E27FC236}">
                <a16:creationId xmlns:a16="http://schemas.microsoft.com/office/drawing/2014/main" id="{CC48DB86-E77B-21D1-0946-DF4A3FE6C088}"/>
              </a:ext>
            </a:extLst>
          </p:cNvPr>
          <p:cNvSpPr txBox="1"/>
          <p:nvPr/>
        </p:nvSpPr>
        <p:spPr>
          <a:xfrm>
            <a:off x="1944568" y="2990163"/>
            <a:ext cx="6096000" cy="1131656"/>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chemeClr val="accent1">
                    <a:lumMod val="75000"/>
                  </a:schemeClr>
                </a:solidFill>
                <a:latin typeface="Arial" panose="020B0604020202020204" pitchFamily="34" charset="0"/>
                <a:cs typeface="Arial" panose="020B0604020202020204" pitchFamily="34" charset="0"/>
              </a:rPr>
              <a:t>Software</a:t>
            </a:r>
            <a:r>
              <a:rPr lang="en-US" sz="2400" dirty="0">
                <a:solidFill>
                  <a:schemeClr val="accent1">
                    <a:lumMod val="75000"/>
                  </a:schemeClr>
                </a:solidFill>
              </a:rPr>
              <a:t> </a:t>
            </a:r>
            <a:r>
              <a:rPr lang="en-US" sz="2400" dirty="0">
                <a:solidFill>
                  <a:schemeClr val="accent1">
                    <a:lumMod val="75000"/>
                  </a:schemeClr>
                </a:solidFill>
                <a:latin typeface="Arial" panose="020B0604020202020204" pitchFamily="34" charset="0"/>
                <a:cs typeface="Arial" panose="020B0604020202020204" pitchFamily="34" charset="0"/>
              </a:rPr>
              <a:t>Requirements</a:t>
            </a:r>
          </a:p>
          <a:p>
            <a:pPr lvl="1">
              <a:lnSpc>
                <a:spcPct val="150000"/>
              </a:lnSpc>
            </a:pPr>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sym typeface="Wingdings" panose="05000000000000000000" pitchFamily="2" charset="2"/>
              </a:rPr>
              <a:t>Android</a:t>
            </a:r>
            <a:r>
              <a:rPr lang="en-US" sz="2400" dirty="0">
                <a:sym typeface="Wingdings" panose="05000000000000000000" pitchFamily="2" charset="2"/>
              </a:rPr>
              <a:t> </a:t>
            </a:r>
            <a:r>
              <a:rPr lang="en-US" sz="2400" dirty="0">
                <a:latin typeface="Arial" panose="020B0604020202020204" pitchFamily="34" charset="0"/>
                <a:cs typeface="Arial" panose="020B0604020202020204" pitchFamily="34" charset="0"/>
                <a:sym typeface="Wingdings" panose="05000000000000000000" pitchFamily="2" charset="2"/>
              </a:rPr>
              <a:t>Studio</a:t>
            </a: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5FF94F0-77EC-81C7-9643-9A5A49ED7EE7}"/>
              </a:ext>
            </a:extLst>
          </p:cNvPr>
          <p:cNvSpPr txBox="1"/>
          <p:nvPr/>
        </p:nvSpPr>
        <p:spPr>
          <a:xfrm>
            <a:off x="1944568" y="4201341"/>
            <a:ext cx="7894320" cy="1569660"/>
          </a:xfrm>
          <a:prstGeom prst="rect">
            <a:avLst/>
          </a:prstGeom>
          <a:noFill/>
        </p:spPr>
        <p:txBody>
          <a:bodyPr wrap="square">
            <a:spAutoFit/>
          </a:bodyPr>
          <a:lstStyle/>
          <a:p>
            <a:pPr marL="0" lvl="1"/>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chemeClr val="accent1">
                    <a:lumMod val="75000"/>
                  </a:schemeClr>
                </a:solidFill>
                <a:latin typeface="Arial" panose="020B0604020202020204" pitchFamily="34" charset="0"/>
                <a:cs typeface="Arial" panose="020B0604020202020204" pitchFamily="34" charset="0"/>
              </a:rPr>
              <a:t>Minimum Hardware Requirements</a:t>
            </a:r>
          </a:p>
          <a:p>
            <a:pPr>
              <a:buNone/>
            </a:pPr>
            <a:r>
              <a:rPr lang="en-US" sz="2400" dirty="0">
                <a:latin typeface="Arial" panose="020B0604020202020204" pitchFamily="34" charset="0"/>
                <a:cs typeface="Arial" panose="020B0604020202020204" pitchFamily="34" charset="0"/>
              </a:rPr>
              <a:t>	Processor	: Pentium 4 processor or higher</a:t>
            </a:r>
          </a:p>
          <a:p>
            <a:pPr>
              <a:buNone/>
            </a:pPr>
            <a:r>
              <a:rPr lang="en-US" sz="2400" dirty="0">
                <a:latin typeface="Arial" panose="020B0604020202020204" pitchFamily="34" charset="0"/>
                <a:cs typeface="Arial" panose="020B0604020202020204" pitchFamily="34" charset="0"/>
              </a:rPr>
              <a:t>	SSD			: 512</a:t>
            </a:r>
          </a:p>
          <a:p>
            <a:pPr>
              <a:buNone/>
            </a:pPr>
            <a:r>
              <a:rPr lang="en-US" sz="2400" dirty="0">
                <a:latin typeface="Arial" panose="020B0604020202020204" pitchFamily="34" charset="0"/>
                <a:cs typeface="Arial" panose="020B0604020202020204" pitchFamily="34" charset="0"/>
              </a:rPr>
              <a:t>	RAM		      : 8GB</a:t>
            </a:r>
          </a:p>
        </p:txBody>
      </p:sp>
    </p:spTree>
    <p:extLst>
      <p:ext uri="{BB962C8B-B14F-4D97-AF65-F5344CB8AC3E}">
        <p14:creationId xmlns:p14="http://schemas.microsoft.com/office/powerpoint/2010/main" val="77897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CA3575-7269-2564-AAF7-60A1C8B0AB4A}"/>
              </a:ext>
            </a:extLst>
          </p:cNvPr>
          <p:cNvSpPr txBox="1">
            <a:spLocks/>
          </p:cNvSpPr>
          <p:nvPr/>
        </p:nvSpPr>
        <p:spPr>
          <a:xfrm>
            <a:off x="1676399" y="592356"/>
            <a:ext cx="8229600" cy="11430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B0F0"/>
                </a:solidFill>
                <a:latin typeface="Arial" panose="020B0604020202020204" pitchFamily="34" charset="0"/>
                <a:cs typeface="Arial" panose="020B0604020202020204" pitchFamily="34" charset="0"/>
              </a:rPr>
              <a:t>Technologies/Platforms Used</a:t>
            </a:r>
          </a:p>
        </p:txBody>
      </p:sp>
      <p:sp>
        <p:nvSpPr>
          <p:cNvPr id="5" name="Content Placeholder 2">
            <a:extLst>
              <a:ext uri="{FF2B5EF4-FFF2-40B4-BE49-F238E27FC236}">
                <a16:creationId xmlns:a16="http://schemas.microsoft.com/office/drawing/2014/main" id="{68D9CDA8-9BB9-EF88-FD69-5F140E65450E}"/>
              </a:ext>
            </a:extLst>
          </p:cNvPr>
          <p:cNvSpPr txBox="1">
            <a:spLocks/>
          </p:cNvSpPr>
          <p:nvPr/>
        </p:nvSpPr>
        <p:spPr>
          <a:xfrm>
            <a:off x="1676399" y="1466209"/>
            <a:ext cx="10152077" cy="45259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b="1" dirty="0">
                <a:latin typeface="Arial" panose="020B0604020202020204" pitchFamily="34" charset="0"/>
                <a:cs typeface="Arial" panose="020B0604020202020204" pitchFamily="34" charset="0"/>
              </a:rPr>
              <a:t>JAVA</a:t>
            </a:r>
          </a:p>
          <a:p>
            <a:pPr algn="just">
              <a:buFont typeface="Wingdings 3" charset="2"/>
              <a:buNone/>
            </a:pPr>
            <a:r>
              <a:rPr lang="en-US" sz="2000" b="0" i="0" dirty="0">
                <a:solidFill>
                  <a:srgbClr val="374151"/>
                </a:solidFill>
                <a:effectLst/>
                <a:latin typeface="Arial" panose="020B0604020202020204" pitchFamily="34" charset="0"/>
                <a:cs typeface="Arial" panose="020B0604020202020204" pitchFamily="34" charset="0"/>
              </a:rPr>
              <a:t>	Java is a widely used, high-level, general-purpose programming language known for its platform independence, versatility, and extensive ecosystem. </a:t>
            </a:r>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CNN CONVOLUTIONAL NEURAL NETWORK</a:t>
            </a:r>
          </a:p>
          <a:p>
            <a:pPr algn="just">
              <a:buFont typeface="Wingdings 3" charset="2"/>
              <a:buNone/>
            </a:pPr>
            <a:r>
              <a:rPr lang="en-US" sz="2400" b="1" dirty="0">
                <a:latin typeface="Arial" panose="020B0604020202020204" pitchFamily="34" charset="0"/>
                <a:cs typeface="Arial" panose="020B0604020202020204" pitchFamily="34" charset="0"/>
              </a:rPr>
              <a:t>     </a:t>
            </a:r>
            <a:r>
              <a:rPr lang="en-US" sz="2000" b="0" i="0" dirty="0">
                <a:solidFill>
                  <a:srgbClr val="202124"/>
                </a:solidFill>
                <a:effectLst/>
                <a:latin typeface="Arial" panose="020B0604020202020204" pitchFamily="34" charset="0"/>
                <a:cs typeface="Arial" panose="020B0604020202020204" pitchFamily="34" charset="0"/>
              </a:rPr>
              <a:t>It is </a:t>
            </a:r>
            <a:r>
              <a:rPr lang="en-US" sz="2000" b="0" i="0" dirty="0">
                <a:solidFill>
                  <a:srgbClr val="040C28"/>
                </a:solidFill>
                <a:effectLst/>
                <a:latin typeface="Arial" panose="020B0604020202020204" pitchFamily="34" charset="0"/>
                <a:cs typeface="Arial" panose="020B0604020202020204" pitchFamily="34" charset="0"/>
              </a:rPr>
              <a:t>a subset of machine learning</a:t>
            </a:r>
            <a:r>
              <a:rPr lang="en-US" sz="2000" b="0" i="0" dirty="0">
                <a:solidFill>
                  <a:srgbClr val="202124"/>
                </a:solidFill>
                <a:effectLst/>
                <a:latin typeface="Arial" panose="020B0604020202020204" pitchFamily="34" charset="0"/>
                <a:cs typeface="Arial" panose="020B0604020202020204" pitchFamily="34" charset="0"/>
              </a:rPr>
              <a:t>. </a:t>
            </a:r>
          </a:p>
          <a:p>
            <a:pPr algn="just">
              <a:buFont typeface="Wingdings 3" charset="2"/>
              <a:buNone/>
            </a:pPr>
            <a:r>
              <a:rPr lang="en-US" sz="2000" dirty="0">
                <a:solidFill>
                  <a:srgbClr val="202124"/>
                </a:solidFill>
                <a:latin typeface="Arial" panose="020B0604020202020204" pitchFamily="34" charset="0"/>
                <a:cs typeface="Arial" panose="020B0604020202020204" pitchFamily="34" charset="0"/>
              </a:rPr>
              <a:t>	</a:t>
            </a:r>
            <a:r>
              <a:rPr lang="en-US" sz="2000" b="0" i="0" dirty="0">
                <a:solidFill>
                  <a:srgbClr val="202124"/>
                </a:solidFill>
                <a:effectLst/>
                <a:latin typeface="Arial" panose="020B0604020202020204" pitchFamily="34" charset="0"/>
                <a:cs typeface="Arial" panose="020B0604020202020204" pitchFamily="34" charset="0"/>
              </a:rPr>
              <a:t>It is one of the various types of artificial neural networks. It is used for image processing and object detection. CNN used in Deep Learning and Artificial Intelligence. The convolutional refers to the Filtering Process</a:t>
            </a:r>
          </a:p>
          <a:p>
            <a:pPr algn="just">
              <a:buFont typeface="Wingdings 3" charset="2"/>
              <a:buNone/>
            </a:pPr>
            <a:r>
              <a:rPr lang="en-US" sz="2000" dirty="0">
                <a:solidFill>
                  <a:srgbClr val="202124"/>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TYPES</a:t>
            </a:r>
          </a:p>
          <a:p>
            <a:pPr algn="just">
              <a:buFont typeface="Wingdings 3" charset="2"/>
              <a:buNone/>
            </a:pPr>
            <a:r>
              <a:rPr lang="en-US" sz="2000" b="0" i="0" dirty="0">
                <a:solidFill>
                  <a:srgbClr val="202124"/>
                </a:solidFill>
                <a:effectLst/>
                <a:latin typeface="Arial" panose="020B0604020202020204" pitchFamily="34" charset="0"/>
                <a:cs typeface="Arial" panose="020B0604020202020204" pitchFamily="34" charset="0"/>
              </a:rPr>
              <a:t> Convolution Layer				Pooling Layer						Fully Control Layer</a:t>
            </a:r>
          </a:p>
          <a:p>
            <a:pPr algn="just">
              <a:buFont typeface="Wingdings 3" charset="2"/>
              <a:buNone/>
            </a:pPr>
            <a:endParaRPr lang="en-US" sz="2000" b="0" i="0" dirty="0">
              <a:solidFill>
                <a:srgbClr val="202124"/>
              </a:solidFill>
              <a:effectLst/>
              <a:latin typeface="Arial" panose="020B0604020202020204" pitchFamily="34" charset="0"/>
              <a:cs typeface="Arial" panose="020B0604020202020204" pitchFamily="34" charset="0"/>
            </a:endParaRPr>
          </a:p>
          <a:p>
            <a:pPr algn="just">
              <a:buFont typeface="Wingdings 3" charset="2"/>
              <a:buNone/>
            </a:pPr>
            <a:endParaRPr lang="en-US" sz="2000" b="0" i="0" dirty="0">
              <a:solidFill>
                <a:srgbClr val="202124"/>
              </a:solidFill>
              <a:effectLst/>
              <a:latin typeface="Arial" panose="020B0604020202020204" pitchFamily="34" charset="0"/>
              <a:cs typeface="Arial" panose="020B0604020202020204" pitchFamily="34" charset="0"/>
            </a:endParaRPr>
          </a:p>
          <a:p>
            <a:pPr algn="just">
              <a:buFont typeface="Wingdings 3" charset="2"/>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46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3DDD2-CD91-72B5-0DEF-C9FFCD91BD3D}"/>
              </a:ext>
            </a:extLst>
          </p:cNvPr>
          <p:cNvPicPr>
            <a:picLocks noChangeAspect="1"/>
          </p:cNvPicPr>
          <p:nvPr/>
        </p:nvPicPr>
        <p:blipFill>
          <a:blip r:embed="rId2"/>
          <a:stretch>
            <a:fillRect/>
          </a:stretch>
        </p:blipFill>
        <p:spPr>
          <a:xfrm>
            <a:off x="3967993" y="1344271"/>
            <a:ext cx="5318619" cy="5090085"/>
          </a:xfrm>
          <a:prstGeom prst="rect">
            <a:avLst/>
          </a:prstGeom>
          <a:ln>
            <a:solidFill>
              <a:schemeClr val="accent1"/>
            </a:solidFill>
          </a:ln>
        </p:spPr>
      </p:pic>
      <p:sp>
        <p:nvSpPr>
          <p:cNvPr id="5" name="TextBox 4">
            <a:extLst>
              <a:ext uri="{FF2B5EF4-FFF2-40B4-BE49-F238E27FC236}">
                <a16:creationId xmlns:a16="http://schemas.microsoft.com/office/drawing/2014/main" id="{179C443F-CF35-8FBA-265F-D2DB35CB82D2}"/>
              </a:ext>
            </a:extLst>
          </p:cNvPr>
          <p:cNvSpPr txBox="1"/>
          <p:nvPr/>
        </p:nvSpPr>
        <p:spPr>
          <a:xfrm>
            <a:off x="1713452" y="742317"/>
            <a:ext cx="2682380" cy="461665"/>
          </a:xfrm>
          <a:prstGeom prst="rect">
            <a:avLst/>
          </a:prstGeom>
          <a:noFill/>
        </p:spPr>
        <p:txBody>
          <a:bodyPr wrap="square">
            <a:spAutoFit/>
          </a:bodyPr>
          <a:lstStyle/>
          <a:p>
            <a:r>
              <a:rPr lang="en-IN" sz="2400" b="1" dirty="0">
                <a:solidFill>
                  <a:srgbClr val="00B0F0"/>
                </a:solidFill>
                <a:latin typeface="Arial" panose="020B0604020202020204" pitchFamily="34" charset="0"/>
                <a:cs typeface="Arial" panose="020B0604020202020204" pitchFamily="34" charset="0"/>
              </a:rPr>
              <a:t>System overview</a:t>
            </a:r>
          </a:p>
        </p:txBody>
      </p:sp>
    </p:spTree>
    <p:extLst>
      <p:ext uri="{BB962C8B-B14F-4D97-AF65-F5344CB8AC3E}">
        <p14:creationId xmlns:p14="http://schemas.microsoft.com/office/powerpoint/2010/main" val="400215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35112A-1C9D-FF79-C790-AD8570AF4174}"/>
              </a:ext>
            </a:extLst>
          </p:cNvPr>
          <p:cNvPicPr>
            <a:picLocks noChangeAspect="1"/>
          </p:cNvPicPr>
          <p:nvPr/>
        </p:nvPicPr>
        <p:blipFill>
          <a:blip r:embed="rId2"/>
          <a:stretch>
            <a:fillRect/>
          </a:stretch>
        </p:blipFill>
        <p:spPr>
          <a:xfrm>
            <a:off x="3896999" y="1399208"/>
            <a:ext cx="4851007" cy="5057608"/>
          </a:xfrm>
          <a:prstGeom prst="rect">
            <a:avLst/>
          </a:prstGeom>
          <a:ln>
            <a:solidFill>
              <a:schemeClr val="accent1"/>
            </a:solidFill>
          </a:ln>
        </p:spPr>
      </p:pic>
      <p:sp>
        <p:nvSpPr>
          <p:cNvPr id="2" name="TextBox 1">
            <a:extLst>
              <a:ext uri="{FF2B5EF4-FFF2-40B4-BE49-F238E27FC236}">
                <a16:creationId xmlns:a16="http://schemas.microsoft.com/office/drawing/2014/main" id="{B73AB0AD-CCE5-8CFD-AB3A-44C775BD0018}"/>
              </a:ext>
            </a:extLst>
          </p:cNvPr>
          <p:cNvSpPr txBox="1"/>
          <p:nvPr/>
        </p:nvSpPr>
        <p:spPr>
          <a:xfrm>
            <a:off x="1635853" y="633622"/>
            <a:ext cx="4253218"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MODULE</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0435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146</TotalTime>
  <Words>882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vt:lpstr>
      <vt:lpstr>Century Gothic</vt:lpstr>
      <vt:lpstr>Times New Roman</vt:lpstr>
      <vt:lpstr>Wingdings</vt:lpstr>
      <vt:lpstr>Wingdings 3</vt:lpstr>
      <vt:lpstr>Wisp</vt:lpstr>
      <vt:lpstr>SCHOOL OF ARTS AND SCIENCE DEPARTMENT OF COMPUTATIONAL STUDIES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ARTS AND SCIENCE DEPARTMENT OF COMPUTATIONAL STUDIES </dc:title>
  <dc:creator>Vishnu Jayakumar</dc:creator>
  <cp:lastModifiedBy>Vishnu Jayakumar</cp:lastModifiedBy>
  <cp:revision>11</cp:revision>
  <dcterms:created xsi:type="dcterms:W3CDTF">2023-11-02T06:20:47Z</dcterms:created>
  <dcterms:modified xsi:type="dcterms:W3CDTF">2025-05-20T12:07:28Z</dcterms:modified>
</cp:coreProperties>
</file>