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3" r:id="rId4"/>
    <p:sldId id="275" r:id="rId5"/>
    <p:sldId id="276" r:id="rId6"/>
    <p:sldId id="259" r:id="rId7"/>
    <p:sldId id="262" r:id="rId8"/>
    <p:sldId id="263" r:id="rId9"/>
    <p:sldId id="265" r:id="rId10"/>
    <p:sldId id="266" r:id="rId11"/>
    <p:sldId id="268" r:id="rId12"/>
    <p:sldId id="274" r:id="rId13"/>
    <p:sldId id="269" r:id="rId14"/>
    <p:sldId id="271" r:id="rId15"/>
    <p:sldId id="270"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5/20/2025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1CCA-4AA8-76A8-1A17-7F8CC2201EB3}"/>
              </a:ext>
            </a:extLst>
          </p:cNvPr>
          <p:cNvSpPr>
            <a:spLocks noGrp="1"/>
          </p:cNvSpPr>
          <p:nvPr>
            <p:ph type="ctrTitle"/>
          </p:nvPr>
        </p:nvSpPr>
        <p:spPr>
          <a:xfrm>
            <a:off x="2224580" y="1302823"/>
            <a:ext cx="7742839" cy="2245720"/>
          </a:xfrm>
        </p:spPr>
        <p:txBody>
          <a:bodyPr>
            <a:normAutofit fontScale="90000"/>
          </a:bodyPr>
          <a:lstStyle/>
          <a:p>
            <a:pPr algn="ctr">
              <a:lnSpc>
                <a:spcPct val="107000"/>
              </a:lnSpc>
              <a:spcAft>
                <a:spcPts val="800"/>
              </a:spcAft>
            </a:pPr>
            <a:r>
              <a:rPr lang="en-IN" sz="2800" b="1" kern="100" dirty="0">
                <a:solidFill>
                  <a:schemeClr val="accent1">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SCHOOL OF ARTS AND SCIENCE</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r>
              <a:rPr lang="en-IN" sz="2800" b="1" kern="100" dirty="0">
                <a:solidFill>
                  <a:srgbClr val="00B050"/>
                </a:solidFill>
                <a:effectLst/>
                <a:latin typeface="Arial" panose="020B0604020202020204" pitchFamily="34" charset="0"/>
                <a:ea typeface="Calibri" panose="020F0502020204030204" pitchFamily="34" charset="0"/>
                <a:cs typeface="Times New Roman" panose="02020603050405020304" pitchFamily="18" charset="0"/>
              </a:rPr>
              <a:t>DEPARTMENT OF COMPUTATIONAL STUDIES</a:t>
            </a:r>
            <a:br>
              <a:rPr lang="en-IN" sz="2800" b="1" kern="100" dirty="0">
                <a:effectLst/>
                <a:latin typeface="Arial" panose="020B0604020202020204" pitchFamily="34" charset="0"/>
                <a:ea typeface="Calibri" panose="020F0502020204030204" pitchFamily="34" charset="0"/>
                <a:cs typeface="Times New Roman" panose="02020603050405020304" pitchFamily="18" charset="0"/>
              </a:rPr>
            </a:br>
            <a:r>
              <a:rPr lang="en-IN" sz="2200" b="1" kern="100" dirty="0">
                <a:effectLst/>
                <a:latin typeface="Arial" panose="020B0604020202020204" pitchFamily="34" charset="0"/>
                <a:ea typeface="Calibri" panose="020F0502020204030204" pitchFamily="34" charset="0"/>
                <a:cs typeface="Times New Roman" panose="02020603050405020304" pitchFamily="18" charset="0"/>
              </a:rPr>
              <a:t>BACH</a:t>
            </a:r>
            <a:r>
              <a:rPr lang="en-IN" sz="2200" b="1" kern="100" dirty="0">
                <a:latin typeface="Arial" panose="020B0604020202020204" pitchFamily="34" charset="0"/>
                <a:ea typeface="Calibri" panose="020F0502020204030204" pitchFamily="34" charset="0"/>
                <a:cs typeface="Times New Roman" panose="02020603050405020304" pitchFamily="18" charset="0"/>
              </a:rPr>
              <a:t>E</a:t>
            </a:r>
            <a:r>
              <a:rPr lang="en-IN" sz="2200" b="1" kern="100" dirty="0">
                <a:effectLst/>
                <a:latin typeface="Arial" panose="020B0604020202020204" pitchFamily="34" charset="0"/>
                <a:ea typeface="Calibri" panose="020F0502020204030204" pitchFamily="34" charset="0"/>
                <a:cs typeface="Times New Roman" panose="02020603050405020304" pitchFamily="18" charset="0"/>
              </a:rPr>
              <a:t>LOR OF COMPUTER APPLICATIONS</a:t>
            </a:r>
            <a:br>
              <a:rPr lang="en-IN" sz="12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29C217A-35D8-8BFD-BD04-FECC94C2AF9B}"/>
              </a:ext>
            </a:extLst>
          </p:cNvPr>
          <p:cNvSpPr>
            <a:spLocks noGrp="1"/>
          </p:cNvSpPr>
          <p:nvPr>
            <p:ph type="subTitle" idx="1"/>
          </p:nvPr>
        </p:nvSpPr>
        <p:spPr>
          <a:xfrm>
            <a:off x="1508033" y="3295364"/>
            <a:ext cx="9159151" cy="2953922"/>
          </a:xfrm>
        </p:spPr>
        <p:txBody>
          <a:bodyPr>
            <a:normAutofit/>
          </a:bodyPr>
          <a:lstStyle/>
          <a:p>
            <a:pPr algn="ctr"/>
            <a:r>
              <a:rPr lang="en-US" sz="2400" b="1" dirty="0">
                <a:solidFill>
                  <a:srgbClr val="0070C0"/>
                </a:solidFill>
                <a:latin typeface="Arial" panose="020B0604020202020204" pitchFamily="34" charset="0"/>
                <a:ea typeface="Times New Roman" panose="02020603050405020304" pitchFamily="18" charset="0"/>
                <a:cs typeface="Arial" panose="020B0604020202020204" pitchFamily="34" charset="0"/>
              </a:rPr>
              <a:t>REAL-TIME OBJECT RECOGNITION USING </a:t>
            </a:r>
          </a:p>
          <a:p>
            <a:pPr algn="ctr"/>
            <a:r>
              <a:rPr lang="en-US" sz="2400" b="1" dirty="0">
                <a:solidFill>
                  <a:srgbClr val="0070C0"/>
                </a:solidFill>
                <a:latin typeface="Arial" panose="020B0604020202020204" pitchFamily="34" charset="0"/>
                <a:ea typeface="Times New Roman" panose="02020603050405020304" pitchFamily="18" charset="0"/>
                <a:cs typeface="Arial" panose="020B0604020202020204" pitchFamily="34" charset="0"/>
              </a:rPr>
              <a:t>TENSORFLOW</a:t>
            </a:r>
            <a:r>
              <a:rPr lang="en-US" sz="18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 </a:t>
            </a:r>
          </a:p>
          <a:p>
            <a:pPr lvl="0" algn="ctr" fontAlgn="base">
              <a:spcBef>
                <a:spcPct val="0"/>
              </a:spcBef>
              <a:spcAft>
                <a:spcPct val="0"/>
              </a:spcAf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lvl="0" algn="ctr" fontAlgn="base">
              <a:spcBef>
                <a:spcPct val="0"/>
              </a:spcBef>
              <a:spcAft>
                <a:spcPct val="0"/>
              </a:spcAft>
            </a:pPr>
            <a:r>
              <a:rPr kumimoji="0" lang="en-US"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Internal</a:t>
            </a:r>
            <a:r>
              <a:rPr kumimoji="0" lang="en-US" sz="18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Guide</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p>
            <a:pPr algn="ctr">
              <a:spcBef>
                <a:spcPts val="0"/>
              </a:spcBef>
            </a:pP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Dr. N. MOGANARANGAN, M.E., Ph.D.,</a:t>
            </a:r>
            <a:endParaRPr lang="en-US" sz="1800" b="1" dirty="0">
              <a:solidFill>
                <a:schemeClr val="tx1"/>
              </a:solidFill>
              <a:latin typeface="Times New Roman" pitchFamily="18" charset="0"/>
              <a:cs typeface="Times New Roman" pitchFamily="18" charset="0"/>
            </a:endParaRPr>
          </a:p>
          <a:p>
            <a:pPr algn="ctr">
              <a:spcBef>
                <a:spcPts val="0"/>
              </a:spcBef>
            </a:pPr>
            <a:r>
              <a:rPr lang="en-US" sz="1800" dirty="0">
                <a:solidFill>
                  <a:schemeClr val="tx1"/>
                </a:solidFill>
                <a:latin typeface="Times New Roman" pitchFamily="18" charset="0"/>
                <a:cs typeface="Times New Roman" pitchFamily="18" charset="0"/>
              </a:rPr>
              <a:t> Head Of The Department</a:t>
            </a:r>
          </a:p>
          <a:p>
            <a:pPr algn="ctr">
              <a:spcBef>
                <a:spcPts val="0"/>
              </a:spcBef>
            </a:pPr>
            <a:r>
              <a:rPr lang="en-US" sz="1800" dirty="0">
                <a:solidFill>
                  <a:schemeClr val="tx1"/>
                </a:solidFill>
                <a:latin typeface="Times New Roman" pitchFamily="18" charset="0"/>
                <a:cs typeface="Times New Roman" pitchFamily="18" charset="0"/>
              </a:rPr>
              <a:t>Department Of Computational Studies </a:t>
            </a:r>
          </a:p>
          <a:p>
            <a:pPr algn="ctr">
              <a:spcBef>
                <a:spcPts val="0"/>
              </a:spcBef>
            </a:pPr>
            <a:r>
              <a:rPr lang="en-US" sz="1800" dirty="0">
                <a:solidFill>
                  <a:schemeClr val="tx1"/>
                </a:solidFill>
                <a:latin typeface="Times New Roman" pitchFamily="18" charset="0"/>
                <a:cs typeface="Times New Roman" pitchFamily="18" charset="0"/>
              </a:rPr>
              <a:t>School Of Arts And Science</a:t>
            </a:r>
          </a:p>
          <a:p>
            <a:pPr algn="ctr"/>
            <a:endParaRPr lang="en-IN" b="1" dirty="0">
              <a:solidFill>
                <a:srgbClr val="FF0000"/>
              </a:solidFill>
            </a:endParaRPr>
          </a:p>
        </p:txBody>
      </p:sp>
      <p:sp>
        <p:nvSpPr>
          <p:cNvPr id="5" name="TextBox 4">
            <a:extLst>
              <a:ext uri="{FF2B5EF4-FFF2-40B4-BE49-F238E27FC236}">
                <a16:creationId xmlns:a16="http://schemas.microsoft.com/office/drawing/2014/main" id="{2B821730-7707-3827-2ED6-8976FC73AFCA}"/>
              </a:ext>
            </a:extLst>
          </p:cNvPr>
          <p:cNvSpPr txBox="1"/>
          <p:nvPr/>
        </p:nvSpPr>
        <p:spPr>
          <a:xfrm>
            <a:off x="5129512" y="5912217"/>
            <a:ext cx="1944547" cy="369332"/>
          </a:xfrm>
          <a:prstGeom prst="rect">
            <a:avLst/>
          </a:prstGeom>
          <a:noFill/>
        </p:spPr>
        <p:txBody>
          <a:bodyPr wrap="square" rtlCol="0">
            <a:spAutoFit/>
          </a:bodyPr>
          <a:lstStyle/>
          <a:p>
            <a:pPr algn="ctr"/>
            <a:r>
              <a:rPr lang="en-US" b="1" dirty="0"/>
              <a:t>PROJECT BY</a:t>
            </a:r>
            <a:endParaRPr lang="en-IN" b="1" dirty="0"/>
          </a:p>
        </p:txBody>
      </p:sp>
      <p:sp>
        <p:nvSpPr>
          <p:cNvPr id="6" name="TextBox 5">
            <a:extLst>
              <a:ext uri="{FF2B5EF4-FFF2-40B4-BE49-F238E27FC236}">
                <a16:creationId xmlns:a16="http://schemas.microsoft.com/office/drawing/2014/main" id="{B9455DE2-1668-1BA5-E14A-CAEC5F14C7DC}"/>
              </a:ext>
            </a:extLst>
          </p:cNvPr>
          <p:cNvSpPr txBox="1"/>
          <p:nvPr/>
        </p:nvSpPr>
        <p:spPr>
          <a:xfrm>
            <a:off x="2730369" y="6247993"/>
            <a:ext cx="1944547" cy="369332"/>
          </a:xfrm>
          <a:prstGeom prst="rect">
            <a:avLst/>
          </a:prstGeom>
          <a:noFill/>
        </p:spPr>
        <p:txBody>
          <a:bodyPr wrap="square" rtlCol="0">
            <a:spAutoFit/>
          </a:bodyPr>
          <a:lstStyle/>
          <a:p>
            <a:pPr algn="ctr"/>
            <a:r>
              <a:rPr lang="en-US" b="1" dirty="0"/>
              <a:t>VISHNU J</a:t>
            </a:r>
            <a:endParaRPr lang="en-IN" b="1" dirty="0"/>
          </a:p>
        </p:txBody>
      </p:sp>
      <p:sp>
        <p:nvSpPr>
          <p:cNvPr id="7" name="TextBox 6">
            <a:extLst>
              <a:ext uri="{FF2B5EF4-FFF2-40B4-BE49-F238E27FC236}">
                <a16:creationId xmlns:a16="http://schemas.microsoft.com/office/drawing/2014/main" id="{6E4B1B96-A0E2-FF3D-1F8B-F6C88ED555D3}"/>
              </a:ext>
            </a:extLst>
          </p:cNvPr>
          <p:cNvSpPr txBox="1"/>
          <p:nvPr/>
        </p:nvSpPr>
        <p:spPr>
          <a:xfrm>
            <a:off x="7780117" y="6247993"/>
            <a:ext cx="1944547" cy="369332"/>
          </a:xfrm>
          <a:prstGeom prst="rect">
            <a:avLst/>
          </a:prstGeom>
          <a:noFill/>
        </p:spPr>
        <p:txBody>
          <a:bodyPr wrap="square" rtlCol="0">
            <a:spAutoFit/>
          </a:bodyPr>
          <a:lstStyle/>
          <a:p>
            <a:pPr algn="ctr"/>
            <a:r>
              <a:rPr lang="en-US" b="1" dirty="0"/>
              <a:t>21UBCA048</a:t>
            </a:r>
            <a:endParaRPr lang="en-IN" b="1" dirty="0"/>
          </a:p>
        </p:txBody>
      </p:sp>
      <p:sp>
        <p:nvSpPr>
          <p:cNvPr id="10" name="TextBox 9">
            <a:extLst>
              <a:ext uri="{FF2B5EF4-FFF2-40B4-BE49-F238E27FC236}">
                <a16:creationId xmlns:a16="http://schemas.microsoft.com/office/drawing/2014/main" id="{AB40141E-03D6-5180-F7AE-6A71C0CA9F40}"/>
              </a:ext>
            </a:extLst>
          </p:cNvPr>
          <p:cNvSpPr txBox="1"/>
          <p:nvPr/>
        </p:nvSpPr>
        <p:spPr>
          <a:xfrm>
            <a:off x="4486698" y="2801436"/>
            <a:ext cx="3201820" cy="461665"/>
          </a:xfrm>
          <a:prstGeom prst="rect">
            <a:avLst/>
          </a:prstGeom>
          <a:noFill/>
        </p:spPr>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rPr>
              <a:t>MINI PROJECT</a:t>
            </a:r>
          </a:p>
        </p:txBody>
      </p:sp>
      <p:pic>
        <p:nvPicPr>
          <p:cNvPr id="4" name="Picture 3">
            <a:extLst>
              <a:ext uri="{FF2B5EF4-FFF2-40B4-BE49-F238E27FC236}">
                <a16:creationId xmlns:a16="http://schemas.microsoft.com/office/drawing/2014/main" id="{7FCDE19B-D51D-A241-5F9F-B86F989F4E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770" y="80107"/>
            <a:ext cx="8566457" cy="1521044"/>
          </a:xfrm>
          <a:prstGeom prst="rect">
            <a:avLst/>
          </a:prstGeom>
        </p:spPr>
      </p:pic>
    </p:spTree>
    <p:extLst>
      <p:ext uri="{BB962C8B-B14F-4D97-AF65-F5344CB8AC3E}">
        <p14:creationId xmlns:p14="http://schemas.microsoft.com/office/powerpoint/2010/main" val="27114267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FED737-C114-9BA6-424C-C0EC3EB4677C}"/>
              </a:ext>
            </a:extLst>
          </p:cNvPr>
          <p:cNvPicPr>
            <a:picLocks noChangeAspect="1"/>
          </p:cNvPicPr>
          <p:nvPr/>
        </p:nvPicPr>
        <p:blipFill>
          <a:blip r:embed="rId2"/>
          <a:stretch>
            <a:fillRect/>
          </a:stretch>
        </p:blipFill>
        <p:spPr>
          <a:xfrm>
            <a:off x="2687336" y="356271"/>
            <a:ext cx="3008726" cy="5252346"/>
          </a:xfrm>
          <a:prstGeom prst="rect">
            <a:avLst/>
          </a:prstGeom>
          <a:ln>
            <a:solidFill>
              <a:schemeClr val="tx1"/>
            </a:solidFill>
          </a:ln>
        </p:spPr>
      </p:pic>
      <p:sp>
        <p:nvSpPr>
          <p:cNvPr id="4" name="TextBox 3">
            <a:extLst>
              <a:ext uri="{FF2B5EF4-FFF2-40B4-BE49-F238E27FC236}">
                <a16:creationId xmlns:a16="http://schemas.microsoft.com/office/drawing/2014/main" id="{A8A31DD0-ABF5-4896-0581-30B33B4A6B4C}"/>
              </a:ext>
            </a:extLst>
          </p:cNvPr>
          <p:cNvSpPr txBox="1"/>
          <p:nvPr/>
        </p:nvSpPr>
        <p:spPr>
          <a:xfrm>
            <a:off x="3535586" y="6009233"/>
            <a:ext cx="6096000" cy="584775"/>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TENSORFLOW WORKFLOW</a:t>
            </a:r>
            <a:endParaRPr lang="en-IN" sz="32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82C6A71-3673-263D-07BD-1A5B9CD9344D}"/>
              </a:ext>
            </a:extLst>
          </p:cNvPr>
          <p:cNvPicPr>
            <a:picLocks noChangeAspect="1"/>
          </p:cNvPicPr>
          <p:nvPr/>
        </p:nvPicPr>
        <p:blipFill rotWithShape="1">
          <a:blip r:embed="rId3"/>
          <a:srcRect l="10252" r="10137"/>
          <a:stretch/>
        </p:blipFill>
        <p:spPr>
          <a:xfrm>
            <a:off x="6160660" y="1189140"/>
            <a:ext cx="5654180" cy="3196053"/>
          </a:xfrm>
          <a:prstGeom prst="rect">
            <a:avLst/>
          </a:prstGeom>
          <a:ln>
            <a:solidFill>
              <a:schemeClr val="tx1"/>
            </a:solidFill>
          </a:ln>
        </p:spPr>
      </p:pic>
    </p:spTree>
    <p:extLst>
      <p:ext uri="{BB962C8B-B14F-4D97-AF65-F5344CB8AC3E}">
        <p14:creationId xmlns:p14="http://schemas.microsoft.com/office/powerpoint/2010/main" val="144112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C80654-91DB-5A23-3EEB-D17B51C41D37}"/>
              </a:ext>
            </a:extLst>
          </p:cNvPr>
          <p:cNvSpPr txBox="1">
            <a:spLocks/>
          </p:cNvSpPr>
          <p:nvPr/>
        </p:nvSpPr>
        <p:spPr>
          <a:xfrm>
            <a:off x="1676399" y="592356"/>
            <a:ext cx="8229600" cy="114300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2">
                    <a:lumMod val="60000"/>
                    <a:lumOff val="40000"/>
                  </a:schemeClr>
                </a:solidFill>
                <a:latin typeface="Arial" panose="020B0604020202020204" pitchFamily="34" charset="0"/>
                <a:cs typeface="Arial" panose="020B0604020202020204" pitchFamily="34" charset="0"/>
              </a:rPr>
              <a:t>Technologies/Platforms Used</a:t>
            </a:r>
          </a:p>
        </p:txBody>
      </p:sp>
      <p:sp>
        <p:nvSpPr>
          <p:cNvPr id="5" name="Content Placeholder 2">
            <a:extLst>
              <a:ext uri="{FF2B5EF4-FFF2-40B4-BE49-F238E27FC236}">
                <a16:creationId xmlns:a16="http://schemas.microsoft.com/office/drawing/2014/main" id="{B3E3A498-78C9-934F-F1F1-CA1A6B778F17}"/>
              </a:ext>
            </a:extLst>
          </p:cNvPr>
          <p:cNvSpPr txBox="1">
            <a:spLocks/>
          </p:cNvSpPr>
          <p:nvPr/>
        </p:nvSpPr>
        <p:spPr>
          <a:xfrm>
            <a:off x="1676399" y="1625600"/>
            <a:ext cx="10152077" cy="4525963"/>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sz="2400" b="1" dirty="0">
                <a:solidFill>
                  <a:schemeClr val="bg2">
                    <a:lumMod val="50000"/>
                  </a:schemeClr>
                </a:solidFill>
                <a:latin typeface="Arial" panose="020B0604020202020204" pitchFamily="34" charset="0"/>
                <a:cs typeface="Arial" panose="020B0604020202020204" pitchFamily="34" charset="0"/>
              </a:rPr>
              <a:t>JAVA</a:t>
            </a:r>
          </a:p>
          <a:p>
            <a:pPr algn="just">
              <a:buFont typeface="Wingdings 3" charset="2"/>
              <a:buNone/>
            </a:pPr>
            <a:r>
              <a:rPr lang="en-US" sz="2000" b="0" i="0" dirty="0">
                <a:solidFill>
                  <a:srgbClr val="374151"/>
                </a:solidFill>
                <a:effectLst/>
                <a:latin typeface="Arial" panose="020B0604020202020204" pitchFamily="34" charset="0"/>
                <a:cs typeface="Arial" panose="020B0604020202020204" pitchFamily="34" charset="0"/>
              </a:rPr>
              <a:t>	Java is a widely used, high-level, general-purpose programming language known for its platform independence, versatility, and extensive ecosystem. </a:t>
            </a:r>
            <a:endParaRPr lang="en-US" sz="2000" dirty="0">
              <a:latin typeface="Arial" panose="020B0604020202020204" pitchFamily="34" charset="0"/>
              <a:cs typeface="Arial" panose="020B0604020202020204" pitchFamily="34" charset="0"/>
            </a:endParaRPr>
          </a:p>
          <a:p>
            <a:pPr algn="just"/>
            <a:r>
              <a:rPr lang="en-US" sz="2400" b="1" dirty="0">
                <a:solidFill>
                  <a:schemeClr val="bg2">
                    <a:lumMod val="50000"/>
                  </a:schemeClr>
                </a:solidFill>
                <a:latin typeface="Arial" panose="020B0604020202020204" pitchFamily="34" charset="0"/>
                <a:cs typeface="Arial" panose="020B0604020202020204" pitchFamily="34" charset="0"/>
              </a:rPr>
              <a:t>TENSORFLOW LIBRARY</a:t>
            </a:r>
          </a:p>
          <a:p>
            <a:pPr marL="0" indent="0" algn="just">
              <a:buFont typeface="Wingdings 3" charset="2"/>
              <a:buNone/>
            </a:pPr>
            <a:r>
              <a:rPr lang="en-US" sz="2400" b="0" i="0" dirty="0">
                <a:solidFill>
                  <a:srgbClr val="202124"/>
                </a:solidFill>
                <a:effectLst/>
                <a:latin typeface="Arial" panose="020B0604020202020204" pitchFamily="34" charset="0"/>
                <a:cs typeface="Arial" panose="020B0604020202020204" pitchFamily="34" charset="0"/>
              </a:rPr>
              <a:t>	TensorFlow is </a:t>
            </a:r>
            <a:r>
              <a:rPr lang="en-US" sz="2400" b="0" i="0" dirty="0">
                <a:solidFill>
                  <a:srgbClr val="040C28"/>
                </a:solidFill>
                <a:effectLst/>
                <a:latin typeface="Arial" panose="020B0604020202020204" pitchFamily="34" charset="0"/>
                <a:cs typeface="Arial" panose="020B0604020202020204" pitchFamily="34" charset="0"/>
              </a:rPr>
              <a:t>a free and open-source software library for machine 	learning and artificial intelligence</a:t>
            </a:r>
            <a:r>
              <a:rPr lang="en-US" sz="2400" b="0" i="0" dirty="0">
                <a:solidFill>
                  <a:srgbClr val="202124"/>
                </a:solidFill>
                <a:effectLst/>
                <a:latin typeface="Arial" panose="020B0604020202020204" pitchFamily="34" charset="0"/>
                <a:cs typeface="Arial" panose="020B0604020202020204" pitchFamily="34" charset="0"/>
              </a:rPr>
              <a:t>. It can be used across a range of 	tasks but has a particular focus on training and inference of deep 	neural networks.</a:t>
            </a:r>
            <a:endParaRPr lang="en-US" sz="2000" dirty="0">
              <a:latin typeface="Arial" panose="020B0604020202020204" pitchFamily="34" charset="0"/>
              <a:cs typeface="Arial" panose="020B0604020202020204" pitchFamily="34" charset="0"/>
            </a:endParaRPr>
          </a:p>
          <a:p>
            <a:pPr algn="just"/>
            <a:r>
              <a:rPr lang="en-US" sz="2400" b="1" dirty="0">
                <a:solidFill>
                  <a:schemeClr val="bg2">
                    <a:lumMod val="50000"/>
                  </a:schemeClr>
                </a:solidFill>
                <a:latin typeface="Arial" panose="020B0604020202020204" pitchFamily="34" charset="0"/>
                <a:cs typeface="Arial" panose="020B0604020202020204" pitchFamily="34" charset="0"/>
              </a:rPr>
              <a:t>CNN CONVOLUTIONAL NEURAL NETWORK</a:t>
            </a:r>
          </a:p>
          <a:p>
            <a:pPr algn="just">
              <a:buFont typeface="Wingdings 3" charset="2"/>
              <a:buNone/>
            </a:pPr>
            <a:r>
              <a:rPr lang="en-US" sz="2400" b="1" dirty="0">
                <a:latin typeface="Arial" panose="020B0604020202020204" pitchFamily="34" charset="0"/>
                <a:cs typeface="Arial" panose="020B0604020202020204" pitchFamily="34" charset="0"/>
              </a:rPr>
              <a:t>     </a:t>
            </a:r>
            <a:r>
              <a:rPr lang="en-US" sz="2000" b="0" i="0" dirty="0">
                <a:solidFill>
                  <a:srgbClr val="202124"/>
                </a:solidFill>
                <a:effectLst/>
                <a:latin typeface="Arial" panose="020B0604020202020204" pitchFamily="34" charset="0"/>
                <a:cs typeface="Arial" panose="020B0604020202020204" pitchFamily="34" charset="0"/>
              </a:rPr>
              <a:t>It is </a:t>
            </a:r>
            <a:r>
              <a:rPr lang="en-US" sz="2000" b="0" i="0" dirty="0">
                <a:solidFill>
                  <a:srgbClr val="040C28"/>
                </a:solidFill>
                <a:effectLst/>
                <a:latin typeface="Arial" panose="020B0604020202020204" pitchFamily="34" charset="0"/>
                <a:cs typeface="Arial" panose="020B0604020202020204" pitchFamily="34" charset="0"/>
              </a:rPr>
              <a:t>a subset of machine learning</a:t>
            </a:r>
            <a:r>
              <a:rPr lang="en-US" sz="2000" b="0" i="0" dirty="0">
                <a:solidFill>
                  <a:srgbClr val="202124"/>
                </a:solidFill>
                <a:effectLst/>
                <a:latin typeface="Arial" panose="020B0604020202020204" pitchFamily="34" charset="0"/>
                <a:cs typeface="Arial" panose="020B0604020202020204" pitchFamily="34" charset="0"/>
              </a:rPr>
              <a:t>. It is one of the various types of artificial neural networks which are used for different applications and data types.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3068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D1FCED-3B22-6765-66E2-C8EB23EC059B}"/>
              </a:ext>
            </a:extLst>
          </p:cNvPr>
          <p:cNvPicPr>
            <a:picLocks noChangeAspect="1"/>
          </p:cNvPicPr>
          <p:nvPr/>
        </p:nvPicPr>
        <p:blipFill>
          <a:blip r:embed="rId2"/>
          <a:stretch>
            <a:fillRect/>
          </a:stretch>
        </p:blipFill>
        <p:spPr>
          <a:xfrm>
            <a:off x="2374084" y="163354"/>
            <a:ext cx="2737499" cy="5931247"/>
          </a:xfrm>
          <a:prstGeom prst="rect">
            <a:avLst/>
          </a:prstGeom>
          <a:ln>
            <a:solidFill>
              <a:schemeClr val="tx1"/>
            </a:solidFill>
          </a:ln>
        </p:spPr>
      </p:pic>
      <p:sp>
        <p:nvSpPr>
          <p:cNvPr id="4" name="TextBox 3">
            <a:extLst>
              <a:ext uri="{FF2B5EF4-FFF2-40B4-BE49-F238E27FC236}">
                <a16:creationId xmlns:a16="http://schemas.microsoft.com/office/drawing/2014/main" id="{3E2AC07E-8B5D-FCFD-E8E1-7936DC3A9A66}"/>
              </a:ext>
            </a:extLst>
          </p:cNvPr>
          <p:cNvSpPr txBox="1"/>
          <p:nvPr/>
        </p:nvSpPr>
        <p:spPr>
          <a:xfrm>
            <a:off x="2290194" y="6325299"/>
            <a:ext cx="2952925" cy="369347"/>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OLD  VERSION</a:t>
            </a:r>
          </a:p>
        </p:txBody>
      </p:sp>
      <p:pic>
        <p:nvPicPr>
          <p:cNvPr id="6" name="Picture 5">
            <a:extLst>
              <a:ext uri="{FF2B5EF4-FFF2-40B4-BE49-F238E27FC236}">
                <a16:creationId xmlns:a16="http://schemas.microsoft.com/office/drawing/2014/main" id="{09164A31-F9AD-2FC7-3457-7406591BEB50}"/>
              </a:ext>
            </a:extLst>
          </p:cNvPr>
          <p:cNvPicPr>
            <a:picLocks noChangeAspect="1"/>
          </p:cNvPicPr>
          <p:nvPr/>
        </p:nvPicPr>
        <p:blipFill>
          <a:blip r:embed="rId3"/>
          <a:stretch>
            <a:fillRect/>
          </a:stretch>
        </p:blipFill>
        <p:spPr>
          <a:xfrm>
            <a:off x="7080419" y="113019"/>
            <a:ext cx="3086100" cy="6031915"/>
          </a:xfrm>
          <a:prstGeom prst="rect">
            <a:avLst/>
          </a:prstGeom>
          <a:ln>
            <a:solidFill>
              <a:schemeClr val="tx1"/>
            </a:solidFill>
          </a:ln>
        </p:spPr>
      </p:pic>
      <p:sp>
        <p:nvSpPr>
          <p:cNvPr id="7" name="TextBox 6">
            <a:extLst>
              <a:ext uri="{FF2B5EF4-FFF2-40B4-BE49-F238E27FC236}">
                <a16:creationId xmlns:a16="http://schemas.microsoft.com/office/drawing/2014/main" id="{998125F5-30FF-CF7F-89DF-AAD51BED25E8}"/>
              </a:ext>
            </a:extLst>
          </p:cNvPr>
          <p:cNvSpPr txBox="1"/>
          <p:nvPr/>
        </p:nvSpPr>
        <p:spPr>
          <a:xfrm>
            <a:off x="7319394" y="6325299"/>
            <a:ext cx="2952925" cy="369347"/>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CURRENT VERSION</a:t>
            </a:r>
          </a:p>
        </p:txBody>
      </p:sp>
    </p:spTree>
    <p:extLst>
      <p:ext uri="{BB962C8B-B14F-4D97-AF65-F5344CB8AC3E}">
        <p14:creationId xmlns:p14="http://schemas.microsoft.com/office/powerpoint/2010/main" val="1074963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97C3-38A4-4A19-C618-5A91C6F7A049}"/>
              </a:ext>
            </a:extLst>
          </p:cNvPr>
          <p:cNvSpPr txBox="1">
            <a:spLocks/>
          </p:cNvSpPr>
          <p:nvPr/>
        </p:nvSpPr>
        <p:spPr>
          <a:xfrm>
            <a:off x="1615440" y="589280"/>
            <a:ext cx="8229600" cy="114300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7030A0"/>
                </a:solidFill>
                <a:latin typeface="Arial" panose="020B0604020202020204" pitchFamily="34" charset="0"/>
                <a:cs typeface="Arial" panose="020B0604020202020204" pitchFamily="34" charset="0"/>
              </a:rPr>
              <a:t>OUTPUT SCREENS</a:t>
            </a:r>
          </a:p>
        </p:txBody>
      </p:sp>
      <p:pic>
        <p:nvPicPr>
          <p:cNvPr id="11" name="Picture 10">
            <a:extLst>
              <a:ext uri="{FF2B5EF4-FFF2-40B4-BE49-F238E27FC236}">
                <a16:creationId xmlns:a16="http://schemas.microsoft.com/office/drawing/2014/main" id="{EA1288E6-75CC-B0E7-A288-5E1D5E1F93CD}"/>
              </a:ext>
            </a:extLst>
          </p:cNvPr>
          <p:cNvPicPr>
            <a:picLocks noChangeAspect="1"/>
          </p:cNvPicPr>
          <p:nvPr/>
        </p:nvPicPr>
        <p:blipFill>
          <a:blip r:embed="rId2"/>
          <a:stretch>
            <a:fillRect/>
          </a:stretch>
        </p:blipFill>
        <p:spPr>
          <a:xfrm>
            <a:off x="2346960" y="1539240"/>
            <a:ext cx="2499267" cy="4866871"/>
          </a:xfrm>
          <a:prstGeom prst="rect">
            <a:avLst/>
          </a:prstGeom>
          <a:ln>
            <a:solidFill>
              <a:schemeClr val="tx1"/>
            </a:solidFill>
          </a:ln>
          <a:effectLst>
            <a:glow rad="101600">
              <a:schemeClr val="accent1">
                <a:satMod val="175000"/>
                <a:alpha val="40000"/>
              </a:schemeClr>
            </a:glow>
          </a:effectLst>
        </p:spPr>
      </p:pic>
      <p:pic>
        <p:nvPicPr>
          <p:cNvPr id="13" name="Picture 12">
            <a:extLst>
              <a:ext uri="{FF2B5EF4-FFF2-40B4-BE49-F238E27FC236}">
                <a16:creationId xmlns:a16="http://schemas.microsoft.com/office/drawing/2014/main" id="{39D93918-DECE-1B1D-B147-53BFCA8E39BF}"/>
              </a:ext>
            </a:extLst>
          </p:cNvPr>
          <p:cNvPicPr>
            <a:picLocks noChangeAspect="1"/>
          </p:cNvPicPr>
          <p:nvPr/>
        </p:nvPicPr>
        <p:blipFill>
          <a:blip r:embed="rId3"/>
          <a:stretch>
            <a:fillRect/>
          </a:stretch>
        </p:blipFill>
        <p:spPr>
          <a:xfrm>
            <a:off x="5946284" y="1495444"/>
            <a:ext cx="2209800" cy="4910667"/>
          </a:xfrm>
          <a:prstGeom prst="rect">
            <a:avLst/>
          </a:prstGeom>
          <a:ln>
            <a:solidFill>
              <a:schemeClr val="tx1"/>
            </a:solidFill>
          </a:ln>
          <a:effectLst>
            <a:glow rad="101600">
              <a:schemeClr val="accent1">
                <a:satMod val="175000"/>
                <a:alpha val="40000"/>
              </a:schemeClr>
            </a:glow>
          </a:effectLst>
        </p:spPr>
      </p:pic>
      <p:pic>
        <p:nvPicPr>
          <p:cNvPr id="15" name="Picture 14">
            <a:extLst>
              <a:ext uri="{FF2B5EF4-FFF2-40B4-BE49-F238E27FC236}">
                <a16:creationId xmlns:a16="http://schemas.microsoft.com/office/drawing/2014/main" id="{A589793E-612C-9A35-752D-D7F8F591E158}"/>
              </a:ext>
            </a:extLst>
          </p:cNvPr>
          <p:cNvPicPr>
            <a:picLocks noChangeAspect="1"/>
          </p:cNvPicPr>
          <p:nvPr/>
        </p:nvPicPr>
        <p:blipFill>
          <a:blip r:embed="rId4"/>
          <a:stretch>
            <a:fillRect/>
          </a:stretch>
        </p:blipFill>
        <p:spPr>
          <a:xfrm>
            <a:off x="9256141" y="1554260"/>
            <a:ext cx="2209800" cy="4910667"/>
          </a:xfrm>
          <a:prstGeom prst="rect">
            <a:avLst/>
          </a:prstGeom>
          <a:ln>
            <a:solidFill>
              <a:schemeClr val="tx1"/>
            </a:solidFill>
          </a:ln>
          <a:effectLst>
            <a:glow rad="101600">
              <a:schemeClr val="accent1">
                <a:satMod val="175000"/>
                <a:alpha val="40000"/>
              </a:schemeClr>
            </a:glow>
          </a:effectLst>
        </p:spPr>
      </p:pic>
    </p:spTree>
    <p:extLst>
      <p:ext uri="{BB962C8B-B14F-4D97-AF65-F5344CB8AC3E}">
        <p14:creationId xmlns:p14="http://schemas.microsoft.com/office/powerpoint/2010/main" val="10906712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8793D8-B4B5-7FC8-8525-8776EDC0F93A}"/>
              </a:ext>
            </a:extLst>
          </p:cNvPr>
          <p:cNvSpPr txBox="1"/>
          <p:nvPr/>
        </p:nvSpPr>
        <p:spPr>
          <a:xfrm>
            <a:off x="1592976" y="397636"/>
            <a:ext cx="6096000" cy="646331"/>
          </a:xfrm>
          <a:prstGeom prst="rect">
            <a:avLst/>
          </a:prstGeom>
          <a:noFill/>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a:solidFill>
                  <a:schemeClr val="accent5"/>
                </a:solidFill>
                <a:latin typeface="Arial" panose="020B0604020202020204" pitchFamily="34" charset="0"/>
                <a:ea typeface="+mj-ea"/>
                <a:cs typeface="Arial" panose="020B0604020202020204" pitchFamily="34" charset="0"/>
              </a:rPr>
              <a:t>BENEFITS</a:t>
            </a:r>
            <a:endParaRPr kumimoji="0" lang="en-US" sz="3600" b="1" i="0" u="none" strike="noStrike" kern="1200" cap="none" spc="0" normalizeH="0" baseline="0" noProof="0" dirty="0">
              <a:ln>
                <a:noFill/>
              </a:ln>
              <a:solidFill>
                <a:schemeClr val="accent5"/>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08E767D8-1223-6CF5-587B-38FD9B13D822}"/>
              </a:ext>
            </a:extLst>
          </p:cNvPr>
          <p:cNvSpPr txBox="1"/>
          <p:nvPr/>
        </p:nvSpPr>
        <p:spPr>
          <a:xfrm>
            <a:off x="1745469" y="962807"/>
            <a:ext cx="9540240" cy="2677656"/>
          </a:xfrm>
          <a:prstGeom prst="rect">
            <a:avLst/>
          </a:prstGeom>
          <a:noFill/>
        </p:spPr>
        <p:txBody>
          <a:bodyPr wrap="square">
            <a:spAutoFit/>
          </a:bodyPr>
          <a:lstStyle/>
          <a:p>
            <a:r>
              <a:rPr lang="en-US" sz="2800" i="0" dirty="0">
                <a:solidFill>
                  <a:srgbClr val="374151"/>
                </a:solidFill>
                <a:effectLst/>
                <a:latin typeface="Arial" panose="020B0604020202020204" pitchFamily="34" charset="0"/>
                <a:cs typeface="Arial" panose="020B0604020202020204" pitchFamily="34" charset="0"/>
              </a:rPr>
              <a:t>The benefits of your project, "Real-Time Object Detection using TensorFlow," include the ability to enhance safety, automation, and decision-making in various domains such as autonomous vehicles, surveillance, healthcare, robotics, and more by providing real-time, accurate object recognition and localization.</a:t>
            </a:r>
          </a:p>
        </p:txBody>
      </p:sp>
      <p:sp>
        <p:nvSpPr>
          <p:cNvPr id="2" name="TextBox 1">
            <a:extLst>
              <a:ext uri="{FF2B5EF4-FFF2-40B4-BE49-F238E27FC236}">
                <a16:creationId xmlns:a16="http://schemas.microsoft.com/office/drawing/2014/main" id="{87982EF8-40CC-3BE1-D664-06A67DC03D6C}"/>
              </a:ext>
            </a:extLst>
          </p:cNvPr>
          <p:cNvSpPr txBox="1"/>
          <p:nvPr/>
        </p:nvSpPr>
        <p:spPr>
          <a:xfrm>
            <a:off x="1745469" y="3559303"/>
            <a:ext cx="6096000" cy="646331"/>
          </a:xfrm>
          <a:prstGeom prst="rect">
            <a:avLst/>
          </a:prstGeom>
          <a:noFill/>
        </p:spPr>
        <p:txBody>
          <a:bodyPr wrap="square">
            <a:spAutoFit/>
          </a:bodyPr>
          <a:lstStyle/>
          <a:p>
            <a:r>
              <a:rPr lang="en-IN" sz="3600" b="1" i="0" dirty="0">
                <a:solidFill>
                  <a:srgbClr val="FFC000"/>
                </a:solidFill>
                <a:effectLst/>
                <a:latin typeface="Arial" panose="020B0604020202020204" pitchFamily="34" charset="0"/>
                <a:cs typeface="Arial" panose="020B0604020202020204" pitchFamily="34" charset="0"/>
              </a:rPr>
              <a:t>SCOPE</a:t>
            </a:r>
            <a:endParaRPr lang="en-IN" sz="3600" b="1" dirty="0">
              <a:solidFill>
                <a:srgbClr val="FFC0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13949A9-E9DE-B9E1-347E-711297A059F2}"/>
              </a:ext>
            </a:extLst>
          </p:cNvPr>
          <p:cNvSpPr txBox="1"/>
          <p:nvPr/>
        </p:nvSpPr>
        <p:spPr>
          <a:xfrm>
            <a:off x="1745469" y="4085369"/>
            <a:ext cx="9267038" cy="2954655"/>
          </a:xfrm>
          <a:prstGeom prst="rect">
            <a:avLst/>
          </a:prstGeom>
          <a:noFill/>
        </p:spPr>
        <p:txBody>
          <a:bodyPr wrap="square">
            <a:spAutoFit/>
          </a:bodyPr>
          <a:lstStyle/>
          <a:p>
            <a:pPr algn="just"/>
            <a:r>
              <a:rPr lang="en-US" sz="2800" b="0" i="0" dirty="0">
                <a:solidFill>
                  <a:srgbClr val="374151"/>
                </a:solidFill>
                <a:effectLst/>
                <a:latin typeface="Arial" panose="020B0604020202020204" pitchFamily="34" charset="0"/>
                <a:cs typeface="Arial" panose="020B0604020202020204" pitchFamily="34" charset="0"/>
              </a:rPr>
              <a:t>The scope of your project, "Real-Time Object Detection using TensorFlow," encompasses a wide range of applications, including autonomous vehicles, security and surveillance systems, healthcare, robotics, retail, and many other fields, where real-time object detection is pivotal for efficient and intelligent decision-making.</a:t>
            </a:r>
          </a:p>
          <a:p>
            <a:pPr algn="just"/>
            <a:endParaRPr lang="en-US" dirty="0">
              <a:solidFill>
                <a:srgbClr val="374151"/>
              </a:solidFill>
              <a:latin typeface="Söhne"/>
            </a:endParaRPr>
          </a:p>
        </p:txBody>
      </p:sp>
    </p:spTree>
    <p:extLst>
      <p:ext uri="{BB962C8B-B14F-4D97-AF65-F5344CB8AC3E}">
        <p14:creationId xmlns:p14="http://schemas.microsoft.com/office/powerpoint/2010/main" val="91844310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4F3B-A94B-EAC6-F5E6-7EB669FC134A}"/>
              </a:ext>
            </a:extLst>
          </p:cNvPr>
          <p:cNvSpPr txBox="1">
            <a:spLocks/>
          </p:cNvSpPr>
          <p:nvPr/>
        </p:nvSpPr>
        <p:spPr>
          <a:xfrm>
            <a:off x="1635760" y="619760"/>
            <a:ext cx="8229600" cy="114300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FF0000"/>
                </a:solidFill>
                <a:latin typeface="Arial" panose="020B0604020202020204" pitchFamily="34" charset="0"/>
                <a:cs typeface="Arial" panose="020B0604020202020204" pitchFamily="34" charset="0"/>
              </a:rPr>
              <a:t>CONCLUSION</a:t>
            </a:r>
          </a:p>
        </p:txBody>
      </p:sp>
      <p:sp>
        <p:nvSpPr>
          <p:cNvPr id="4" name="TextBox 3">
            <a:extLst>
              <a:ext uri="{FF2B5EF4-FFF2-40B4-BE49-F238E27FC236}">
                <a16:creationId xmlns:a16="http://schemas.microsoft.com/office/drawing/2014/main" id="{04381B57-D613-0CBF-953D-D6027BD59E99}"/>
              </a:ext>
            </a:extLst>
          </p:cNvPr>
          <p:cNvSpPr txBox="1"/>
          <p:nvPr/>
        </p:nvSpPr>
        <p:spPr>
          <a:xfrm>
            <a:off x="2194560" y="1536174"/>
            <a:ext cx="9245600" cy="4832092"/>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This paper presents a comprehensive review of deep learning and convolutional neural network architecture. For the applications in the computer vision domain, the paper mainly explains how the advancements of CNN based schemes have made it most suitable for images. Despite the assuring results recorded so far, there is significant room for further advances. For example, the theoretical foundation does not yet explain under what conditions they will perform in the desired manner or outperform other approaches. TensorFlow is used to achieve object detection with maximum accuracy for a live scene. A bounding box is created around each object detected which displays the class label and the percentage of accuracy</a:t>
            </a:r>
          </a:p>
          <a:p>
            <a:pPr algn="just"/>
            <a:endParaRPr lang="en-US" sz="2000" dirty="0"/>
          </a:p>
        </p:txBody>
      </p:sp>
    </p:spTree>
    <p:extLst>
      <p:ext uri="{BB962C8B-B14F-4D97-AF65-F5344CB8AC3E}">
        <p14:creationId xmlns:p14="http://schemas.microsoft.com/office/powerpoint/2010/main" val="4294630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33F8-2001-F5A0-FF02-B22E3418185F}"/>
              </a:ext>
            </a:extLst>
          </p:cNvPr>
          <p:cNvSpPr>
            <a:spLocks noGrp="1"/>
          </p:cNvSpPr>
          <p:nvPr>
            <p:ph type="title"/>
          </p:nvPr>
        </p:nvSpPr>
        <p:spPr>
          <a:xfrm>
            <a:off x="3851273" y="2226407"/>
            <a:ext cx="5628287" cy="1280890"/>
          </a:xfrm>
        </p:spPr>
        <p:txBody>
          <a:bodyPr>
            <a:normAutofit fontScale="90000"/>
          </a:bodyPr>
          <a:lstStyle/>
          <a:p>
            <a:r>
              <a:rPr lang="en-US" sz="8000" b="1" dirty="0">
                <a:effectLst>
                  <a:outerShdw blurRad="38100" dist="38100" dir="2700000" algn="tl">
                    <a:srgbClr val="000000">
                      <a:alpha val="43137"/>
                    </a:srgbClr>
                  </a:outerShdw>
                </a:effectLst>
              </a:rPr>
              <a:t>THANKYOU</a:t>
            </a:r>
            <a:endParaRPr lang="en-IN" sz="8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04250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1C4532-F9D5-84DA-7E1B-C644D56D3A17}"/>
              </a:ext>
            </a:extLst>
          </p:cNvPr>
          <p:cNvSpPr txBox="1"/>
          <p:nvPr/>
        </p:nvSpPr>
        <p:spPr>
          <a:xfrm>
            <a:off x="1584960" y="386080"/>
            <a:ext cx="10170160" cy="5170646"/>
          </a:xfrm>
          <a:prstGeom prst="rect">
            <a:avLst/>
          </a:prstGeom>
          <a:noFill/>
        </p:spPr>
        <p:txBody>
          <a:bodyPr wrap="square" rtlCol="0">
            <a:spAutoFit/>
          </a:bodyPr>
          <a:lstStyle/>
          <a:p>
            <a:r>
              <a:rPr lang="en-US" sz="3600" b="1" dirty="0">
                <a:solidFill>
                  <a:schemeClr val="accent1">
                    <a:lumMod val="60000"/>
                    <a:lumOff val="40000"/>
                  </a:schemeClr>
                </a:solidFill>
                <a:latin typeface="Arial" panose="020B0604020202020204" pitchFamily="34" charset="0"/>
                <a:cs typeface="Arial" panose="020B0604020202020204" pitchFamily="34" charset="0"/>
              </a:rPr>
              <a:t>ABSTRACT: </a:t>
            </a:r>
          </a:p>
          <a:p>
            <a:r>
              <a:rPr lang="en-US" dirty="0"/>
              <a:t>			</a:t>
            </a:r>
          </a:p>
          <a:p>
            <a:pPr algn="ctr"/>
            <a:r>
              <a:rPr lang="en-US" dirty="0"/>
              <a:t>			</a:t>
            </a:r>
            <a:r>
              <a:rPr lang="en-US" sz="2400" dirty="0"/>
              <a:t>In recent years, deep learning has been used in image classification, object tracking, action recognition and scene labeling. Traditionally, Image Processing techniques were used to solve any Computer Vision problems occurred in an artificial intelligence system. However, in real-time identification, image processing cannot be used. This is where Deep Learning concepts are applied. We built a simple Convolutional Neural Network for object detection. The model is trained and multiple test cases are implemented in the TensorFlow environment so as to obtain accurate result</a:t>
            </a:r>
            <a:endParaRPr lang="en-US" dirty="0"/>
          </a:p>
          <a:p>
            <a:endParaRPr lang="en-US" dirty="0"/>
          </a:p>
          <a:p>
            <a:endParaRPr lang="en-US" dirty="0"/>
          </a:p>
        </p:txBody>
      </p:sp>
    </p:spTree>
    <p:extLst>
      <p:ext uri="{BB962C8B-B14F-4D97-AF65-F5344CB8AC3E}">
        <p14:creationId xmlns:p14="http://schemas.microsoft.com/office/powerpoint/2010/main" val="3814823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508BFE-9975-C6DE-CAC5-5CDB57EAC660}"/>
              </a:ext>
            </a:extLst>
          </p:cNvPr>
          <p:cNvSpPr txBox="1"/>
          <p:nvPr/>
        </p:nvSpPr>
        <p:spPr>
          <a:xfrm>
            <a:off x="1694576" y="629174"/>
            <a:ext cx="4043494" cy="584775"/>
          </a:xfrm>
          <a:prstGeom prst="rect">
            <a:avLst/>
          </a:prstGeom>
          <a:noFill/>
        </p:spPr>
        <p:txBody>
          <a:bodyPr wrap="square" rtlCol="0">
            <a:spAutoFit/>
          </a:bodyPr>
          <a:lstStyle/>
          <a:p>
            <a:r>
              <a:rPr lang="en-US" sz="3200" b="1" dirty="0">
                <a:solidFill>
                  <a:schemeClr val="accent2">
                    <a:lumMod val="60000"/>
                    <a:lumOff val="40000"/>
                  </a:schemeClr>
                </a:solidFill>
              </a:rPr>
              <a:t>INTRODUCTION</a:t>
            </a:r>
            <a:endParaRPr lang="en-IN" sz="3200" b="1" dirty="0">
              <a:solidFill>
                <a:schemeClr val="accent2">
                  <a:lumMod val="60000"/>
                  <a:lumOff val="40000"/>
                </a:schemeClr>
              </a:solidFill>
            </a:endParaRPr>
          </a:p>
        </p:txBody>
      </p:sp>
      <p:sp>
        <p:nvSpPr>
          <p:cNvPr id="4" name="TextBox 3">
            <a:extLst>
              <a:ext uri="{FF2B5EF4-FFF2-40B4-BE49-F238E27FC236}">
                <a16:creationId xmlns:a16="http://schemas.microsoft.com/office/drawing/2014/main" id="{B4E34D51-3D41-D10F-6B79-FA0DAC3D75B2}"/>
              </a:ext>
            </a:extLst>
          </p:cNvPr>
          <p:cNvSpPr txBox="1"/>
          <p:nvPr/>
        </p:nvSpPr>
        <p:spPr>
          <a:xfrm>
            <a:off x="2124511" y="1213949"/>
            <a:ext cx="9838189" cy="3385542"/>
          </a:xfrm>
          <a:prstGeom prst="rect">
            <a:avLst/>
          </a:prstGeom>
          <a:noFill/>
        </p:spPr>
        <p:txBody>
          <a:bodyPr wrap="square">
            <a:spAutoFit/>
          </a:bodyPr>
          <a:lstStyle/>
          <a:p>
            <a:pPr algn="just"/>
            <a:br>
              <a:rPr lang="en-US" dirty="0"/>
            </a:br>
            <a:r>
              <a:rPr lang="en-US" sz="2800" b="0" i="0" dirty="0">
                <a:solidFill>
                  <a:srgbClr val="374151"/>
                </a:solidFill>
                <a:effectLst/>
                <a:latin typeface="Söhne"/>
              </a:rPr>
              <a:t>"Real-Time Object Detection using TensorFlow is a project that leverages the capabilities of TensorFlow, an open-source machine learning framework, to develop a system for swiftly and accurately identifying objects within images and video frames, facilitating automation and informed decision-making across diverse domains, including autonomous vehicles, surveillance, healthcare, robotics, and more."</a:t>
            </a:r>
            <a:endParaRPr lang="en-IN" dirty="0"/>
          </a:p>
        </p:txBody>
      </p:sp>
    </p:spTree>
    <p:extLst>
      <p:ext uri="{BB962C8B-B14F-4D97-AF65-F5344CB8AC3E}">
        <p14:creationId xmlns:p14="http://schemas.microsoft.com/office/powerpoint/2010/main" val="1332977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CDFD2F6-6B20-69F6-643B-ED98EC2A4E23}"/>
              </a:ext>
            </a:extLst>
          </p:cNvPr>
          <p:cNvSpPr/>
          <p:nvPr/>
        </p:nvSpPr>
        <p:spPr>
          <a:xfrm>
            <a:off x="8191968" y="6122632"/>
            <a:ext cx="2245994" cy="400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Rectangle 22">
            <a:extLst>
              <a:ext uri="{FF2B5EF4-FFF2-40B4-BE49-F238E27FC236}">
                <a16:creationId xmlns:a16="http://schemas.microsoft.com/office/drawing/2014/main" id="{45628C06-7227-8BF6-70D2-ABAA203BC384}"/>
              </a:ext>
            </a:extLst>
          </p:cNvPr>
          <p:cNvSpPr/>
          <p:nvPr/>
        </p:nvSpPr>
        <p:spPr>
          <a:xfrm>
            <a:off x="2252641" y="6131258"/>
            <a:ext cx="2957714" cy="40011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8A88143D-9EF4-50AA-11A2-AB7D064E072A}"/>
              </a:ext>
            </a:extLst>
          </p:cNvPr>
          <p:cNvSpPr/>
          <p:nvPr/>
        </p:nvSpPr>
        <p:spPr>
          <a:xfrm>
            <a:off x="7919049" y="4845137"/>
            <a:ext cx="2648307" cy="44023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1" name="Rectangle 20">
            <a:extLst>
              <a:ext uri="{FF2B5EF4-FFF2-40B4-BE49-F238E27FC236}">
                <a16:creationId xmlns:a16="http://schemas.microsoft.com/office/drawing/2014/main" id="{26BD6744-7EC9-0D64-1CC2-F199E72EDF3F}"/>
              </a:ext>
            </a:extLst>
          </p:cNvPr>
          <p:cNvSpPr/>
          <p:nvPr/>
        </p:nvSpPr>
        <p:spPr>
          <a:xfrm>
            <a:off x="2252641" y="4845137"/>
            <a:ext cx="2379744" cy="4616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529357BD-E5C8-B457-E4FA-2D7597739906}"/>
              </a:ext>
            </a:extLst>
          </p:cNvPr>
          <p:cNvSpPr/>
          <p:nvPr/>
        </p:nvSpPr>
        <p:spPr>
          <a:xfrm>
            <a:off x="4472755" y="5438977"/>
            <a:ext cx="3381121" cy="5213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97122A87-87C3-B33C-14B8-1F8BE51A44E8}"/>
              </a:ext>
            </a:extLst>
          </p:cNvPr>
          <p:cNvSpPr txBox="1"/>
          <p:nvPr/>
        </p:nvSpPr>
        <p:spPr>
          <a:xfrm>
            <a:off x="1679208" y="1836878"/>
            <a:ext cx="10257639" cy="2246769"/>
          </a:xfrm>
          <a:prstGeom prst="rect">
            <a:avLst/>
          </a:prstGeom>
          <a:noFill/>
        </p:spPr>
        <p:txBody>
          <a:bodyPr wrap="square">
            <a:spAutoFit/>
          </a:bodyPr>
          <a:lstStyle/>
          <a:p>
            <a:pPr algn="just"/>
            <a:r>
              <a:rPr lang="en-US" sz="2800" b="0" i="0" dirty="0">
                <a:solidFill>
                  <a:srgbClr val="374151"/>
                </a:solidFill>
                <a:effectLst/>
                <a:latin typeface="Arial" panose="020B0604020202020204" pitchFamily="34" charset="0"/>
                <a:cs typeface="Arial" panose="020B0604020202020204" pitchFamily="34" charset="0"/>
              </a:rPr>
              <a:t>In the absence of deep learning frameworks like TensorFlow, traditional computer vision methods have been used for object detection in real-time systems. These methods typically involve hand-crafted features and classical machine learning algorithms. </a:t>
            </a:r>
          </a:p>
        </p:txBody>
      </p:sp>
      <p:sp>
        <p:nvSpPr>
          <p:cNvPr id="5" name="TextBox 4">
            <a:extLst>
              <a:ext uri="{FF2B5EF4-FFF2-40B4-BE49-F238E27FC236}">
                <a16:creationId xmlns:a16="http://schemas.microsoft.com/office/drawing/2014/main" id="{F19DD92A-97DA-08E1-2119-297DDDCCAB9F}"/>
              </a:ext>
            </a:extLst>
          </p:cNvPr>
          <p:cNvSpPr txBox="1"/>
          <p:nvPr/>
        </p:nvSpPr>
        <p:spPr>
          <a:xfrm>
            <a:off x="1621170" y="667126"/>
            <a:ext cx="10165361" cy="584775"/>
          </a:xfrm>
          <a:prstGeom prst="rect">
            <a:avLst/>
          </a:prstGeom>
          <a:noFill/>
        </p:spPr>
        <p:txBody>
          <a:bodyPr wrap="square">
            <a:spAutoFit/>
          </a:bodyPr>
          <a:lstStyle/>
          <a:p>
            <a:pPr algn="l"/>
            <a:r>
              <a:rPr lang="en-US" sz="3200" b="1" i="0" dirty="0">
                <a:solidFill>
                  <a:srgbClr val="374151"/>
                </a:solidFill>
                <a:effectLst/>
                <a:latin typeface="Arial" panose="020B0604020202020204" pitchFamily="34" charset="0"/>
                <a:cs typeface="Arial" panose="020B0604020202020204" pitchFamily="34" charset="0"/>
              </a:rPr>
              <a:t>Existing System</a:t>
            </a:r>
          </a:p>
        </p:txBody>
      </p:sp>
      <p:sp>
        <p:nvSpPr>
          <p:cNvPr id="7" name="TextBox 6">
            <a:extLst>
              <a:ext uri="{FF2B5EF4-FFF2-40B4-BE49-F238E27FC236}">
                <a16:creationId xmlns:a16="http://schemas.microsoft.com/office/drawing/2014/main" id="{0A479F16-1EA9-49D1-1004-B220E35962BD}"/>
              </a:ext>
            </a:extLst>
          </p:cNvPr>
          <p:cNvSpPr txBox="1"/>
          <p:nvPr/>
        </p:nvSpPr>
        <p:spPr>
          <a:xfrm>
            <a:off x="3048697" y="1294485"/>
            <a:ext cx="7518659" cy="461665"/>
          </a:xfrm>
          <a:prstGeom prst="rect">
            <a:avLst/>
          </a:prstGeom>
          <a:noFill/>
        </p:spPr>
        <p:txBody>
          <a:bodyPr wrap="square">
            <a:spAutoFit/>
          </a:bodyPr>
          <a:lstStyle/>
          <a:p>
            <a:pPr algn="ctr"/>
            <a:r>
              <a:rPr lang="en-US" sz="2400" b="1" i="0" dirty="0">
                <a:solidFill>
                  <a:schemeClr val="accent1">
                    <a:lumMod val="60000"/>
                    <a:lumOff val="40000"/>
                  </a:schemeClr>
                </a:solidFill>
                <a:effectLst/>
                <a:latin typeface="Arial" panose="020B0604020202020204" pitchFamily="34" charset="0"/>
                <a:cs typeface="Arial" panose="020B0604020202020204" pitchFamily="34" charset="0"/>
              </a:rPr>
              <a:t>TRADITIONAL COMPUTER VISION TECHNIQUES</a:t>
            </a:r>
            <a:endParaRPr lang="en-US" sz="2400" b="0" i="0" dirty="0">
              <a:solidFill>
                <a:schemeClr val="accent1">
                  <a:lumMod val="60000"/>
                  <a:lumOff val="40000"/>
                </a:schemeClr>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93E435E-C26C-08F5-13E2-0114D1574536}"/>
              </a:ext>
            </a:extLst>
          </p:cNvPr>
          <p:cNvSpPr txBox="1"/>
          <p:nvPr/>
        </p:nvSpPr>
        <p:spPr>
          <a:xfrm>
            <a:off x="8191968" y="6085601"/>
            <a:ext cx="6094602" cy="369332"/>
          </a:xfrm>
          <a:prstGeom prst="rect">
            <a:avLst/>
          </a:prstGeom>
          <a:noFill/>
        </p:spPr>
        <p:txBody>
          <a:bodyPr wrap="square">
            <a:spAutoFit/>
          </a:bodyPr>
          <a:lstStyle/>
          <a:p>
            <a:r>
              <a:rPr lang="en-IN" b="1" i="0" dirty="0">
                <a:solidFill>
                  <a:srgbClr val="00B050"/>
                </a:solidFill>
                <a:effectLst/>
                <a:latin typeface="Arial" panose="020B0604020202020204" pitchFamily="34" charset="0"/>
                <a:cs typeface="Arial" panose="020B0604020202020204" pitchFamily="34" charset="0"/>
              </a:rPr>
              <a:t>Feature Extraction</a:t>
            </a:r>
            <a:endParaRPr lang="en-IN" dirty="0">
              <a:solidFill>
                <a:srgbClr val="00B05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4257ECA-D735-8E48-0035-E26B95861F52}"/>
              </a:ext>
            </a:extLst>
          </p:cNvPr>
          <p:cNvSpPr txBox="1"/>
          <p:nvPr/>
        </p:nvSpPr>
        <p:spPr>
          <a:xfrm>
            <a:off x="7853877" y="4847024"/>
            <a:ext cx="6094602" cy="400110"/>
          </a:xfrm>
          <a:prstGeom prst="rect">
            <a:avLst/>
          </a:prstGeom>
          <a:noFill/>
        </p:spPr>
        <p:txBody>
          <a:bodyPr wrap="square">
            <a:spAutoFit/>
          </a:bodyPr>
          <a:lstStyle/>
          <a:p>
            <a:r>
              <a:rPr lang="en-IN" sz="2000" b="1" i="0" dirty="0">
                <a:solidFill>
                  <a:schemeClr val="accent2">
                    <a:lumMod val="75000"/>
                  </a:schemeClr>
                </a:solidFill>
                <a:effectLst/>
                <a:latin typeface="Arial" panose="020B0604020202020204" pitchFamily="34" charset="0"/>
                <a:cs typeface="Arial" panose="020B0604020202020204" pitchFamily="34" charset="0"/>
              </a:rPr>
              <a:t>Object Classification</a:t>
            </a:r>
            <a:endParaRPr lang="en-IN" sz="2000" dirty="0">
              <a:solidFill>
                <a:schemeClr val="accent2">
                  <a:lumMod val="7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75ECFF7-35C7-D5D8-AF5E-7E2FDA6681EE}"/>
              </a:ext>
            </a:extLst>
          </p:cNvPr>
          <p:cNvSpPr txBox="1"/>
          <p:nvPr/>
        </p:nvSpPr>
        <p:spPr>
          <a:xfrm>
            <a:off x="2252641" y="6131258"/>
            <a:ext cx="6094602" cy="369332"/>
          </a:xfrm>
          <a:prstGeom prst="rect">
            <a:avLst/>
          </a:prstGeom>
          <a:noFill/>
        </p:spPr>
        <p:txBody>
          <a:bodyPr wrap="square">
            <a:spAutoFit/>
          </a:bodyPr>
          <a:lstStyle/>
          <a:p>
            <a:r>
              <a:rPr lang="en-IN" b="1" i="0" dirty="0">
                <a:solidFill>
                  <a:schemeClr val="accent6">
                    <a:lumMod val="50000"/>
                  </a:schemeClr>
                </a:solidFill>
                <a:effectLst/>
                <a:latin typeface="Arial" panose="020B0604020202020204" pitchFamily="34" charset="0"/>
                <a:cs typeface="Arial" panose="020B0604020202020204" pitchFamily="34" charset="0"/>
              </a:rPr>
              <a:t>Real-Time Implementation</a:t>
            </a:r>
            <a:endParaRPr lang="en-IN" dirty="0">
              <a:solidFill>
                <a:schemeClr val="accent6">
                  <a:lumMod val="50000"/>
                </a:scheme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7B79A467-2C9F-F28F-45BE-FD2F049FC6FD}"/>
              </a:ext>
            </a:extLst>
          </p:cNvPr>
          <p:cNvSpPr txBox="1"/>
          <p:nvPr/>
        </p:nvSpPr>
        <p:spPr>
          <a:xfrm>
            <a:off x="4472756" y="5485429"/>
            <a:ext cx="6094602" cy="400110"/>
          </a:xfrm>
          <a:prstGeom prst="rect">
            <a:avLst/>
          </a:prstGeom>
          <a:noFill/>
        </p:spPr>
        <p:txBody>
          <a:bodyPr wrap="square">
            <a:spAutoFit/>
          </a:bodyPr>
          <a:lstStyle/>
          <a:p>
            <a:r>
              <a:rPr lang="en-IN" sz="2000" b="1" i="0" dirty="0">
                <a:solidFill>
                  <a:schemeClr val="accent3">
                    <a:lumMod val="75000"/>
                  </a:schemeClr>
                </a:solidFill>
                <a:effectLst/>
                <a:latin typeface="Arial" panose="020B0604020202020204" pitchFamily="34" charset="0"/>
                <a:cs typeface="Arial" panose="020B0604020202020204" pitchFamily="34" charset="0"/>
              </a:rPr>
              <a:t>Real-Time Implementation</a:t>
            </a:r>
            <a:endParaRPr lang="en-IN" sz="2000" dirty="0">
              <a:solidFill>
                <a:schemeClr val="accent3">
                  <a:lumMod val="75000"/>
                </a:schemeClr>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7CB61347-55FA-13E4-D44D-6BD7E952BB14}"/>
              </a:ext>
            </a:extLst>
          </p:cNvPr>
          <p:cNvSpPr txBox="1"/>
          <p:nvPr/>
        </p:nvSpPr>
        <p:spPr>
          <a:xfrm>
            <a:off x="2252641" y="4845137"/>
            <a:ext cx="6094602" cy="400110"/>
          </a:xfrm>
          <a:prstGeom prst="rect">
            <a:avLst/>
          </a:prstGeom>
          <a:noFill/>
        </p:spPr>
        <p:txBody>
          <a:bodyPr wrap="square">
            <a:spAutoFit/>
          </a:bodyPr>
          <a:lstStyle/>
          <a:p>
            <a:r>
              <a:rPr lang="en-IN" sz="2000" b="1" i="0" dirty="0">
                <a:solidFill>
                  <a:schemeClr val="bg2">
                    <a:lumMod val="50000"/>
                  </a:schemeClr>
                </a:solidFill>
                <a:effectLst/>
                <a:latin typeface="Arial" panose="020B0604020202020204" pitchFamily="34" charset="0"/>
                <a:cs typeface="Arial" panose="020B0604020202020204" pitchFamily="34" charset="0"/>
              </a:rPr>
              <a:t>Limited Scalability</a:t>
            </a:r>
            <a:endParaRPr lang="en-IN" sz="2000" dirty="0">
              <a:solidFill>
                <a:schemeClr val="bg2">
                  <a:lumMod val="50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311519-0F41-DD95-6E33-125AD9ED1394}"/>
              </a:ext>
            </a:extLst>
          </p:cNvPr>
          <p:cNvSpPr txBox="1"/>
          <p:nvPr/>
        </p:nvSpPr>
        <p:spPr>
          <a:xfrm>
            <a:off x="2716289" y="4143290"/>
            <a:ext cx="7975121" cy="461665"/>
          </a:xfrm>
          <a:prstGeom prst="rect">
            <a:avLst/>
          </a:prstGeom>
          <a:noFill/>
        </p:spPr>
        <p:txBody>
          <a:bodyPr wrap="square">
            <a:spAutoFit/>
          </a:bodyPr>
          <a:lstStyle/>
          <a:p>
            <a:r>
              <a:rPr lang="en-US" sz="2400" b="1" i="0" dirty="0">
                <a:solidFill>
                  <a:schemeClr val="accent1">
                    <a:lumMod val="60000"/>
                    <a:lumOff val="40000"/>
                  </a:schemeClr>
                </a:solidFill>
                <a:effectLst/>
                <a:latin typeface="Arial" panose="020B0604020202020204" pitchFamily="34" charset="0"/>
                <a:cs typeface="Arial" panose="020B0604020202020204" pitchFamily="34" charset="0"/>
              </a:rPr>
              <a:t>SOME COMMON COMPONENTS OF SUCH SYSTEMS</a:t>
            </a:r>
            <a:endParaRPr lang="en-IN" sz="2400" b="1"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28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AD5DD92D-01E6-70E8-BAAD-33CB36EC92DD}"/>
              </a:ext>
            </a:extLst>
          </p:cNvPr>
          <p:cNvSpPr/>
          <p:nvPr/>
        </p:nvSpPr>
        <p:spPr>
          <a:xfrm>
            <a:off x="5417389" y="4594702"/>
            <a:ext cx="1483743" cy="60835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28F5813-14D4-BC65-2344-9CAD63902055}"/>
              </a:ext>
            </a:extLst>
          </p:cNvPr>
          <p:cNvSpPr txBox="1"/>
          <p:nvPr/>
        </p:nvSpPr>
        <p:spPr>
          <a:xfrm>
            <a:off x="1637950" y="650038"/>
            <a:ext cx="6094602" cy="584775"/>
          </a:xfrm>
          <a:prstGeom prst="rect">
            <a:avLst/>
          </a:prstGeom>
          <a:noFill/>
        </p:spPr>
        <p:txBody>
          <a:bodyPr wrap="square">
            <a:spAutoFit/>
          </a:bodyPr>
          <a:lstStyle/>
          <a:p>
            <a:r>
              <a:rPr lang="en-US" altLang="en-US" sz="3200" b="1" dirty="0">
                <a:solidFill>
                  <a:schemeClr val="accent1">
                    <a:lumMod val="60000"/>
                    <a:lumOff val="40000"/>
                  </a:schemeClr>
                </a:solidFill>
                <a:latin typeface="Arial" panose="020B0604020202020204" pitchFamily="34" charset="0"/>
                <a:cs typeface="Arial" panose="020B0604020202020204" pitchFamily="34" charset="0"/>
              </a:rPr>
              <a:t>PROPOSED SYSTEM</a:t>
            </a:r>
            <a:endParaRPr lang="en-IN" sz="3200"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0B1FB8E-DF20-C91A-AF00-BC16D07F2426}"/>
              </a:ext>
            </a:extLst>
          </p:cNvPr>
          <p:cNvSpPr txBox="1"/>
          <p:nvPr/>
        </p:nvSpPr>
        <p:spPr>
          <a:xfrm>
            <a:off x="3491918" y="1455382"/>
            <a:ext cx="6094602" cy="523220"/>
          </a:xfrm>
          <a:prstGeom prst="rect">
            <a:avLst/>
          </a:prstGeom>
          <a:noFill/>
        </p:spPr>
        <p:txBody>
          <a:bodyPr wrap="square">
            <a:spAutoFit/>
          </a:bodyPr>
          <a:lstStyle/>
          <a:p>
            <a:r>
              <a:rPr lang="en-US" sz="2800" b="1" i="0" dirty="0">
                <a:effectLst/>
                <a:latin typeface="Söhne"/>
              </a:rPr>
              <a:t> Deep Learning-Based Object Detection</a:t>
            </a:r>
            <a:endParaRPr lang="en-IN" sz="2800" dirty="0"/>
          </a:p>
        </p:txBody>
      </p:sp>
      <p:sp>
        <p:nvSpPr>
          <p:cNvPr id="7" name="TextBox 6">
            <a:extLst>
              <a:ext uri="{FF2B5EF4-FFF2-40B4-BE49-F238E27FC236}">
                <a16:creationId xmlns:a16="http://schemas.microsoft.com/office/drawing/2014/main" id="{EF67A083-1DD3-2C6F-A799-64014DC41D59}"/>
              </a:ext>
            </a:extLst>
          </p:cNvPr>
          <p:cNvSpPr txBox="1"/>
          <p:nvPr/>
        </p:nvSpPr>
        <p:spPr>
          <a:xfrm>
            <a:off x="2010212" y="1978602"/>
            <a:ext cx="9058013" cy="1569660"/>
          </a:xfrm>
          <a:prstGeom prst="rect">
            <a:avLst/>
          </a:prstGeom>
          <a:noFill/>
        </p:spPr>
        <p:txBody>
          <a:bodyPr wrap="square">
            <a:spAutoFit/>
          </a:bodyPr>
          <a:lstStyle/>
          <a:p>
            <a:pPr algn="ctr"/>
            <a:r>
              <a:rPr lang="en-US" sz="2400" b="0" i="0" dirty="0">
                <a:solidFill>
                  <a:srgbClr val="374151"/>
                </a:solidFill>
                <a:effectLst/>
                <a:latin typeface="Arial" panose="020B0604020202020204" pitchFamily="34" charset="0"/>
                <a:cs typeface="Arial" panose="020B0604020202020204" pitchFamily="34" charset="0"/>
              </a:rPr>
              <a:t>The proposed system for your project, "Real-Time Object Detection using TensorFlow," involves the use of state-of-the-art deep learning techniques and TensorFlow to create an advanced and highly efficient real-time object detection system</a:t>
            </a:r>
            <a:endParaRPr lang="en-IN" sz="2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61C4B57-D1B1-157A-8A76-FB09E50EEDF0}"/>
              </a:ext>
            </a:extLst>
          </p:cNvPr>
          <p:cNvSpPr txBox="1"/>
          <p:nvPr/>
        </p:nvSpPr>
        <p:spPr>
          <a:xfrm>
            <a:off x="3608018" y="3897870"/>
            <a:ext cx="1654095" cy="369332"/>
          </a:xfrm>
          <a:prstGeom prst="rect">
            <a:avLst/>
          </a:prstGeom>
          <a:noFill/>
        </p:spPr>
        <p:txBody>
          <a:bodyPr wrap="square">
            <a:spAutoFit/>
          </a:bodyPr>
          <a:lstStyle/>
          <a:p>
            <a:r>
              <a:rPr lang="en-IN" b="1" i="0" dirty="0">
                <a:effectLst/>
                <a:latin typeface="Söhne"/>
              </a:rPr>
              <a:t>Data Collection</a:t>
            </a:r>
            <a:endParaRPr lang="en-IN" dirty="0"/>
          </a:p>
        </p:txBody>
      </p:sp>
      <p:sp>
        <p:nvSpPr>
          <p:cNvPr id="15" name="TextBox 14">
            <a:extLst>
              <a:ext uri="{FF2B5EF4-FFF2-40B4-BE49-F238E27FC236}">
                <a16:creationId xmlns:a16="http://schemas.microsoft.com/office/drawing/2014/main" id="{3946FFBE-0D07-8B4A-0C31-194EBBA2F3D6}"/>
              </a:ext>
            </a:extLst>
          </p:cNvPr>
          <p:cNvSpPr txBox="1"/>
          <p:nvPr/>
        </p:nvSpPr>
        <p:spPr>
          <a:xfrm>
            <a:off x="6735588" y="3886816"/>
            <a:ext cx="2028850" cy="369332"/>
          </a:xfrm>
          <a:prstGeom prst="rect">
            <a:avLst/>
          </a:prstGeom>
          <a:noFill/>
        </p:spPr>
        <p:txBody>
          <a:bodyPr wrap="square">
            <a:spAutoFit/>
          </a:bodyPr>
          <a:lstStyle/>
          <a:p>
            <a:r>
              <a:rPr lang="en-IN" b="1" i="0" dirty="0">
                <a:effectLst/>
                <a:latin typeface="Söhne"/>
              </a:rPr>
              <a:t>Data Preprocessing</a:t>
            </a:r>
            <a:endParaRPr lang="en-IN" dirty="0"/>
          </a:p>
        </p:txBody>
      </p:sp>
      <p:sp>
        <p:nvSpPr>
          <p:cNvPr id="17" name="TextBox 16">
            <a:extLst>
              <a:ext uri="{FF2B5EF4-FFF2-40B4-BE49-F238E27FC236}">
                <a16:creationId xmlns:a16="http://schemas.microsoft.com/office/drawing/2014/main" id="{10206871-669A-0B23-7667-752E47F36D75}"/>
              </a:ext>
            </a:extLst>
          </p:cNvPr>
          <p:cNvSpPr txBox="1"/>
          <p:nvPr/>
        </p:nvSpPr>
        <p:spPr>
          <a:xfrm>
            <a:off x="2010212" y="4708668"/>
            <a:ext cx="1752548" cy="369332"/>
          </a:xfrm>
          <a:prstGeom prst="rect">
            <a:avLst/>
          </a:prstGeom>
          <a:noFill/>
        </p:spPr>
        <p:txBody>
          <a:bodyPr wrap="square">
            <a:spAutoFit/>
          </a:bodyPr>
          <a:lstStyle/>
          <a:p>
            <a:r>
              <a:rPr lang="en-IN" b="1" i="0" dirty="0">
                <a:effectLst/>
                <a:latin typeface="Söhne"/>
              </a:rPr>
              <a:t>Model Selection</a:t>
            </a:r>
            <a:endParaRPr lang="en-IN" dirty="0"/>
          </a:p>
        </p:txBody>
      </p:sp>
      <p:sp>
        <p:nvSpPr>
          <p:cNvPr id="19" name="TextBox 18">
            <a:extLst>
              <a:ext uri="{FF2B5EF4-FFF2-40B4-BE49-F238E27FC236}">
                <a16:creationId xmlns:a16="http://schemas.microsoft.com/office/drawing/2014/main" id="{DB229134-A392-E392-C88B-6657B0C57156}"/>
              </a:ext>
            </a:extLst>
          </p:cNvPr>
          <p:cNvSpPr txBox="1"/>
          <p:nvPr/>
        </p:nvSpPr>
        <p:spPr>
          <a:xfrm>
            <a:off x="3457808" y="5682225"/>
            <a:ext cx="1432974" cy="369332"/>
          </a:xfrm>
          <a:prstGeom prst="rect">
            <a:avLst/>
          </a:prstGeom>
          <a:noFill/>
        </p:spPr>
        <p:txBody>
          <a:bodyPr wrap="square">
            <a:spAutoFit/>
          </a:bodyPr>
          <a:lstStyle/>
          <a:p>
            <a:r>
              <a:rPr lang="en-IN" b="1" i="0" dirty="0">
                <a:effectLst/>
                <a:latin typeface="Söhne"/>
              </a:rPr>
              <a:t>Visualization</a:t>
            </a:r>
            <a:endParaRPr lang="en-IN" dirty="0"/>
          </a:p>
        </p:txBody>
      </p:sp>
      <p:sp>
        <p:nvSpPr>
          <p:cNvPr id="21" name="TextBox 20">
            <a:extLst>
              <a:ext uri="{FF2B5EF4-FFF2-40B4-BE49-F238E27FC236}">
                <a16:creationId xmlns:a16="http://schemas.microsoft.com/office/drawing/2014/main" id="{0D1589EC-ED36-62B9-B88F-4AC646A35162}"/>
              </a:ext>
            </a:extLst>
          </p:cNvPr>
          <p:cNvSpPr txBox="1"/>
          <p:nvPr/>
        </p:nvSpPr>
        <p:spPr>
          <a:xfrm>
            <a:off x="8555761" y="4708668"/>
            <a:ext cx="2442918" cy="369332"/>
          </a:xfrm>
          <a:prstGeom prst="rect">
            <a:avLst/>
          </a:prstGeom>
          <a:noFill/>
        </p:spPr>
        <p:txBody>
          <a:bodyPr wrap="square">
            <a:spAutoFit/>
          </a:bodyPr>
          <a:lstStyle/>
          <a:p>
            <a:r>
              <a:rPr lang="en-IN" b="1" i="0" dirty="0">
                <a:effectLst/>
                <a:latin typeface="Söhne"/>
              </a:rPr>
              <a:t>Evaluation and Testing</a:t>
            </a:r>
            <a:endParaRPr lang="en-IN" dirty="0"/>
          </a:p>
        </p:txBody>
      </p:sp>
      <p:sp>
        <p:nvSpPr>
          <p:cNvPr id="23" name="TextBox 22">
            <a:extLst>
              <a:ext uri="{FF2B5EF4-FFF2-40B4-BE49-F238E27FC236}">
                <a16:creationId xmlns:a16="http://schemas.microsoft.com/office/drawing/2014/main" id="{BD0DB20B-4D02-41BC-45B6-160B71A17D76}"/>
              </a:ext>
            </a:extLst>
          </p:cNvPr>
          <p:cNvSpPr txBox="1"/>
          <p:nvPr/>
        </p:nvSpPr>
        <p:spPr>
          <a:xfrm>
            <a:off x="6400801" y="5612284"/>
            <a:ext cx="2993365" cy="369332"/>
          </a:xfrm>
          <a:prstGeom prst="rect">
            <a:avLst/>
          </a:prstGeom>
          <a:noFill/>
        </p:spPr>
        <p:txBody>
          <a:bodyPr wrap="square">
            <a:spAutoFit/>
          </a:bodyPr>
          <a:lstStyle/>
          <a:p>
            <a:r>
              <a:rPr lang="en-IN" b="1" i="0" dirty="0">
                <a:effectLst/>
                <a:latin typeface="Söhne"/>
              </a:rPr>
              <a:t>Monitoring and Maintenance</a:t>
            </a:r>
            <a:endParaRPr lang="en-IN" dirty="0"/>
          </a:p>
        </p:txBody>
      </p:sp>
      <p:sp>
        <p:nvSpPr>
          <p:cNvPr id="25" name="TextBox 24">
            <a:extLst>
              <a:ext uri="{FF2B5EF4-FFF2-40B4-BE49-F238E27FC236}">
                <a16:creationId xmlns:a16="http://schemas.microsoft.com/office/drawing/2014/main" id="{09B6D894-502E-7A43-232C-F0894751C4D2}"/>
              </a:ext>
            </a:extLst>
          </p:cNvPr>
          <p:cNvSpPr txBox="1"/>
          <p:nvPr/>
        </p:nvSpPr>
        <p:spPr>
          <a:xfrm>
            <a:off x="5521163" y="4694221"/>
            <a:ext cx="1294655" cy="369332"/>
          </a:xfrm>
          <a:prstGeom prst="rect">
            <a:avLst/>
          </a:prstGeom>
          <a:noFill/>
        </p:spPr>
        <p:txBody>
          <a:bodyPr wrap="square">
            <a:spAutoFit/>
          </a:bodyPr>
          <a:lstStyle/>
          <a:p>
            <a:r>
              <a:rPr lang="en-IN" b="1" i="0" dirty="0">
                <a:solidFill>
                  <a:srgbClr val="0070C0"/>
                </a:solidFill>
                <a:effectLst/>
                <a:latin typeface="Arial" panose="020B0604020202020204" pitchFamily="34" charset="0"/>
                <a:cs typeface="Arial" panose="020B0604020202020204" pitchFamily="34" charset="0"/>
              </a:rPr>
              <a:t>OUTLINE</a:t>
            </a:r>
            <a:endParaRPr lang="en-IN" b="1" dirty="0">
              <a:solidFill>
                <a:srgbClr val="0070C0"/>
              </a:solidFill>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C97B993B-7395-3DC7-AF05-D0354FB64737}"/>
              </a:ext>
            </a:extLst>
          </p:cNvPr>
          <p:cNvCxnSpPr>
            <a:cxnSpLocks/>
          </p:cNvCxnSpPr>
          <p:nvPr/>
        </p:nvCxnSpPr>
        <p:spPr>
          <a:xfrm flipV="1">
            <a:off x="6494820" y="4267202"/>
            <a:ext cx="320998" cy="309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EAEE85F-F7AA-AF6C-CE29-76C26E5381B0}"/>
              </a:ext>
            </a:extLst>
          </p:cNvPr>
          <p:cNvCxnSpPr>
            <a:cxnSpLocks/>
          </p:cNvCxnSpPr>
          <p:nvPr/>
        </p:nvCxnSpPr>
        <p:spPr>
          <a:xfrm flipV="1">
            <a:off x="6986011" y="4878887"/>
            <a:ext cx="1122819" cy="1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206802E-A154-51F3-4C23-BC06667EA33B}"/>
              </a:ext>
            </a:extLst>
          </p:cNvPr>
          <p:cNvCxnSpPr/>
          <p:nvPr/>
        </p:nvCxnSpPr>
        <p:spPr>
          <a:xfrm>
            <a:off x="6655319" y="5270740"/>
            <a:ext cx="452847"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B46DA01-3CA7-AC34-7E4F-B728627C1EC5}"/>
              </a:ext>
            </a:extLst>
          </p:cNvPr>
          <p:cNvCxnSpPr/>
          <p:nvPr/>
        </p:nvCxnSpPr>
        <p:spPr>
          <a:xfrm flipH="1">
            <a:off x="4597879" y="5203054"/>
            <a:ext cx="819510" cy="409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5ABF300-ADA9-64AD-43DC-8E4B439919EE}"/>
              </a:ext>
            </a:extLst>
          </p:cNvPr>
          <p:cNvCxnSpPr/>
          <p:nvPr/>
        </p:nvCxnSpPr>
        <p:spPr>
          <a:xfrm flipH="1">
            <a:off x="4132053" y="4893334"/>
            <a:ext cx="974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0F8B6DF-85DB-F8CF-516A-FFBC6342F942}"/>
              </a:ext>
            </a:extLst>
          </p:cNvPr>
          <p:cNvCxnSpPr>
            <a:cxnSpLocks/>
          </p:cNvCxnSpPr>
          <p:nvPr/>
        </p:nvCxnSpPr>
        <p:spPr>
          <a:xfrm flipH="1" flipV="1">
            <a:off x="5192785" y="4320977"/>
            <a:ext cx="504396" cy="27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247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B74B9-F120-4139-7779-389363DB4492}"/>
              </a:ext>
            </a:extLst>
          </p:cNvPr>
          <p:cNvSpPr txBox="1"/>
          <p:nvPr/>
        </p:nvSpPr>
        <p:spPr>
          <a:xfrm>
            <a:off x="1922169" y="1330960"/>
            <a:ext cx="10292080" cy="5355312"/>
          </a:xfrm>
          <a:prstGeom prst="rect">
            <a:avLst/>
          </a:prstGeom>
          <a:noFill/>
        </p:spPr>
        <p:txBody>
          <a:bodyPr wrap="square" rtlCol="0">
            <a:spAutoFit/>
          </a:bodyPr>
          <a:lstStyle/>
          <a:p>
            <a:r>
              <a:rPr lang="en-US" sz="2000" b="0" i="0" dirty="0">
                <a:solidFill>
                  <a:srgbClr val="374151"/>
                </a:solidFill>
                <a:effectLst/>
                <a:latin typeface="Söhne"/>
              </a:rPr>
              <a:t>Object detection is a computer vision and image processing technique that involves identifying and locating specific objects within an image or video frame. It goes beyond simple image classification (where the task is to determine the primary object in an image) by not only categorizing objects but also providing information about their precise positions and boundaries. In other words, object detection answers the question.</a:t>
            </a:r>
          </a:p>
          <a:p>
            <a:endParaRPr lang="en-US" sz="2000" dirty="0">
              <a:solidFill>
                <a:srgbClr val="374151"/>
              </a:solidFill>
              <a:latin typeface="Söhne"/>
            </a:endParaRPr>
          </a:p>
          <a:p>
            <a:r>
              <a:rPr lang="en-US" sz="2000" dirty="0">
                <a:solidFill>
                  <a:srgbClr val="374151"/>
                </a:solidFill>
                <a:latin typeface="Söhne"/>
              </a:rPr>
              <a:t>							</a:t>
            </a:r>
            <a:r>
              <a:rPr lang="en-US" sz="2400" b="1" dirty="0">
                <a:solidFill>
                  <a:srgbClr val="FF0000"/>
                </a:solidFill>
                <a:latin typeface="Arial" panose="020B0604020202020204" pitchFamily="34" charset="0"/>
                <a:cs typeface="Arial" panose="020B0604020202020204" pitchFamily="34" charset="0"/>
              </a:rPr>
              <a:t>CLASSIFICATION</a:t>
            </a:r>
            <a:endParaRPr lang="en-US" sz="2000" b="1" dirty="0">
              <a:solidFill>
                <a:srgbClr val="FF0000"/>
              </a:solidFill>
              <a:latin typeface="Arial" panose="020B0604020202020204" pitchFamily="34" charset="0"/>
              <a:cs typeface="Arial" panose="020B0604020202020204" pitchFamily="34" charset="0"/>
            </a:endParaRPr>
          </a:p>
          <a:p>
            <a:endParaRPr lang="en-US" sz="2000" dirty="0">
              <a:solidFill>
                <a:srgbClr val="374151"/>
              </a:solidFill>
              <a:latin typeface="Söhne"/>
            </a:endParaRPr>
          </a:p>
          <a:p>
            <a:pPr>
              <a:buFont typeface="+mj-lt"/>
              <a:buAutoNum type="arabicPeriod"/>
            </a:pPr>
            <a:r>
              <a:rPr lang="en-US" sz="2000" b="1" i="0" dirty="0">
                <a:solidFill>
                  <a:srgbClr val="374151"/>
                </a:solidFill>
                <a:effectLst/>
                <a:latin typeface="Söhne"/>
              </a:rPr>
              <a:t>Identification</a:t>
            </a:r>
            <a:r>
              <a:rPr lang="en-US" sz="2000" b="0" i="0" dirty="0">
                <a:solidFill>
                  <a:srgbClr val="374151"/>
                </a:solidFill>
                <a:effectLst/>
                <a:latin typeface="Söhne"/>
              </a:rPr>
              <a:t>: Object detection algorithms classify objects into predefined categories or classes, such as "car," "person," "dog," etc.</a:t>
            </a:r>
          </a:p>
          <a:p>
            <a:endParaRPr lang="en-US" sz="2000" b="0" i="0" dirty="0">
              <a:solidFill>
                <a:srgbClr val="374151"/>
              </a:solidFill>
              <a:effectLst/>
              <a:latin typeface="Söhne"/>
            </a:endParaRPr>
          </a:p>
          <a:p>
            <a:r>
              <a:rPr lang="en-US" sz="2000" b="1" i="0" dirty="0">
                <a:solidFill>
                  <a:srgbClr val="374151"/>
                </a:solidFill>
                <a:effectLst/>
                <a:latin typeface="Söhne"/>
              </a:rPr>
              <a:t>2.Localization</a:t>
            </a:r>
            <a:r>
              <a:rPr lang="en-US" sz="2000" b="0" i="0" dirty="0">
                <a:solidFill>
                  <a:srgbClr val="374151"/>
                </a:solidFill>
                <a:effectLst/>
                <a:latin typeface="Söhne"/>
              </a:rPr>
              <a:t>: Object detection provides the coordinates (usually in the form of bounding boxes) that specify the exact location of each detected object within the image.</a:t>
            </a:r>
          </a:p>
          <a:p>
            <a:endParaRPr lang="en-US" sz="2000" b="0" i="0" dirty="0">
              <a:solidFill>
                <a:srgbClr val="374151"/>
              </a:solidFill>
              <a:effectLst/>
              <a:latin typeface="Söhne"/>
            </a:endParaRPr>
          </a:p>
          <a:p>
            <a:r>
              <a:rPr lang="en-US" sz="2000" b="1" i="0" dirty="0">
                <a:solidFill>
                  <a:srgbClr val="374151"/>
                </a:solidFill>
                <a:effectLst/>
                <a:latin typeface="Söhne"/>
              </a:rPr>
              <a:t>3.Multiple Object Detection</a:t>
            </a:r>
            <a:r>
              <a:rPr lang="en-US" sz="2000" b="0" i="0" dirty="0">
                <a:solidFill>
                  <a:srgbClr val="374151"/>
                </a:solidFill>
                <a:effectLst/>
                <a:latin typeface="Söhne"/>
              </a:rPr>
              <a:t>: It can detect and label multiple objects of various classes within a single image or video frame.</a:t>
            </a:r>
          </a:p>
          <a:p>
            <a:endParaRPr lang="en-US" dirty="0">
              <a:solidFill>
                <a:srgbClr val="374151"/>
              </a:solidFill>
              <a:latin typeface="Söhne"/>
            </a:endParaRPr>
          </a:p>
        </p:txBody>
      </p:sp>
      <p:sp>
        <p:nvSpPr>
          <p:cNvPr id="3" name="TextBox 2">
            <a:extLst>
              <a:ext uri="{FF2B5EF4-FFF2-40B4-BE49-F238E27FC236}">
                <a16:creationId xmlns:a16="http://schemas.microsoft.com/office/drawing/2014/main" id="{22EB7A8B-968A-DCC0-F28D-7C3FDBFABB0A}"/>
              </a:ext>
            </a:extLst>
          </p:cNvPr>
          <p:cNvSpPr txBox="1"/>
          <p:nvPr/>
        </p:nvSpPr>
        <p:spPr>
          <a:xfrm>
            <a:off x="1594440" y="607087"/>
            <a:ext cx="4881861" cy="646331"/>
          </a:xfrm>
          <a:prstGeom prst="rect">
            <a:avLst/>
          </a:prstGeom>
          <a:noFill/>
        </p:spPr>
        <p:txBody>
          <a:bodyPr wrap="square" rtlCol="0">
            <a:spAutoFit/>
          </a:bodyPr>
          <a:lstStyle/>
          <a:p>
            <a:r>
              <a:rPr lang="en-IN" sz="3600" b="1" i="0" dirty="0">
                <a:solidFill>
                  <a:schemeClr val="tx1">
                    <a:lumMod val="65000"/>
                    <a:lumOff val="35000"/>
                  </a:schemeClr>
                </a:solidFill>
                <a:effectLst/>
                <a:latin typeface="Arial" panose="020B0604020202020204" pitchFamily="34" charset="0"/>
                <a:cs typeface="Arial" panose="020B0604020202020204" pitchFamily="34" charset="0"/>
              </a:rPr>
              <a:t>OBJECT DETECTION</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54359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F6E317-7835-6653-D210-ED949568EF1C}"/>
              </a:ext>
            </a:extLst>
          </p:cNvPr>
          <p:cNvSpPr txBox="1"/>
          <p:nvPr/>
        </p:nvSpPr>
        <p:spPr>
          <a:xfrm>
            <a:off x="2051668" y="1289705"/>
            <a:ext cx="9022080" cy="2554545"/>
          </a:xfrm>
          <a:prstGeom prst="rect">
            <a:avLst/>
          </a:prstGeom>
          <a:noFill/>
        </p:spPr>
        <p:txBody>
          <a:bodyPr wrap="square">
            <a:spAutoFit/>
          </a:bodyPr>
          <a:lstStyle/>
          <a:p>
            <a:r>
              <a:rPr lang="en-US" sz="3200" b="0" i="0" dirty="0">
                <a:solidFill>
                  <a:srgbClr val="202124"/>
                </a:solidFill>
                <a:effectLst/>
                <a:latin typeface="Google Sans"/>
              </a:rPr>
              <a:t>TensorFlow is </a:t>
            </a:r>
            <a:r>
              <a:rPr lang="en-US" sz="3200" b="0" i="0" dirty="0">
                <a:solidFill>
                  <a:srgbClr val="040C28"/>
                </a:solidFill>
                <a:effectLst/>
                <a:latin typeface="Google Sans"/>
              </a:rPr>
              <a:t>a free and open-source software library for machine </a:t>
            </a:r>
            <a:r>
              <a:rPr lang="en-US" sz="3200" b="0" i="0" dirty="0">
                <a:solidFill>
                  <a:srgbClr val="040C28"/>
                </a:solidFill>
                <a:effectLst/>
                <a:latin typeface="Arial" panose="020B0604020202020204" pitchFamily="34" charset="0"/>
                <a:cs typeface="Arial" panose="020B0604020202020204" pitchFamily="34" charset="0"/>
              </a:rPr>
              <a:t>learning</a:t>
            </a:r>
            <a:r>
              <a:rPr lang="en-US" sz="3200" b="0" i="0" dirty="0">
                <a:solidFill>
                  <a:srgbClr val="040C28"/>
                </a:solidFill>
                <a:effectLst/>
                <a:latin typeface="Google Sans"/>
              </a:rPr>
              <a:t> and artificial intelligence</a:t>
            </a:r>
            <a:r>
              <a:rPr lang="en-US" sz="3200" b="0" i="0" dirty="0">
                <a:solidFill>
                  <a:srgbClr val="202124"/>
                </a:solidFill>
                <a:effectLst/>
                <a:latin typeface="Google Sans"/>
              </a:rPr>
              <a:t>. It can be used across a range of tasks but has a particular focus on training and inference of deep neural networks.</a:t>
            </a:r>
          </a:p>
        </p:txBody>
      </p:sp>
      <p:sp>
        <p:nvSpPr>
          <p:cNvPr id="7" name="TextBox 6">
            <a:extLst>
              <a:ext uri="{FF2B5EF4-FFF2-40B4-BE49-F238E27FC236}">
                <a16:creationId xmlns:a16="http://schemas.microsoft.com/office/drawing/2014/main" id="{A9601C37-49C0-EFEB-238F-26B29CC68DF5}"/>
              </a:ext>
            </a:extLst>
          </p:cNvPr>
          <p:cNvSpPr txBox="1"/>
          <p:nvPr/>
        </p:nvSpPr>
        <p:spPr>
          <a:xfrm>
            <a:off x="1595120" y="643374"/>
            <a:ext cx="6096000" cy="646331"/>
          </a:xfrm>
          <a:prstGeom prst="rect">
            <a:avLst/>
          </a:prstGeom>
          <a:noFill/>
        </p:spPr>
        <p:txBody>
          <a:bodyPr wrap="square">
            <a:spAutoFit/>
          </a:bodyPr>
          <a:lstStyle/>
          <a:p>
            <a:r>
              <a:rPr lang="en-IN" sz="3600" b="1" i="0" dirty="0">
                <a:solidFill>
                  <a:schemeClr val="bg2">
                    <a:lumMod val="25000"/>
                  </a:schemeClr>
                </a:solidFill>
                <a:effectLst/>
                <a:latin typeface="Arial" panose="020B0604020202020204" pitchFamily="34" charset="0"/>
                <a:cs typeface="Arial" panose="020B0604020202020204" pitchFamily="34" charset="0"/>
              </a:rPr>
              <a:t>TENSORFLOW</a:t>
            </a:r>
            <a:endParaRPr lang="en-IN" sz="2000" b="1" dirty="0">
              <a:solidFill>
                <a:schemeClr val="bg2">
                  <a:lumMod val="25000"/>
                </a:schemeClr>
              </a:solidFill>
              <a:latin typeface="Arial" panose="020B0604020202020204" pitchFamily="34" charset="0"/>
              <a:cs typeface="Arial" panose="020B0604020202020204" pitchFamily="34" charset="0"/>
            </a:endParaRPr>
          </a:p>
        </p:txBody>
      </p:sp>
      <p:pic>
        <p:nvPicPr>
          <p:cNvPr id="1026" name="Picture 2" descr="TensorFlow - Wikipedia">
            <a:extLst>
              <a:ext uri="{FF2B5EF4-FFF2-40B4-BE49-F238E27FC236}">
                <a16:creationId xmlns:a16="http://schemas.microsoft.com/office/drawing/2014/main" id="{FD0C1032-7122-88C9-C22D-7109A67F4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304" y="3721042"/>
            <a:ext cx="4439392" cy="28437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9046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1D7D52-2657-490A-9BC6-1E065F4D7BB6}"/>
              </a:ext>
            </a:extLst>
          </p:cNvPr>
          <p:cNvSpPr txBox="1"/>
          <p:nvPr/>
        </p:nvSpPr>
        <p:spPr>
          <a:xfrm>
            <a:off x="1788160" y="638294"/>
            <a:ext cx="7249160" cy="584775"/>
          </a:xfrm>
          <a:prstGeom prst="rect">
            <a:avLst/>
          </a:prstGeom>
          <a:noFill/>
        </p:spPr>
        <p:txBody>
          <a:bodyPr wrap="square">
            <a:spAutoFit/>
          </a:bodyPr>
          <a:lstStyle/>
          <a:p>
            <a:r>
              <a:rPr lang="en-IN" sz="3200" b="1" i="0" dirty="0">
                <a:solidFill>
                  <a:schemeClr val="accent6">
                    <a:lumMod val="75000"/>
                  </a:schemeClr>
                </a:solidFill>
                <a:effectLst/>
                <a:latin typeface="Arial" panose="020B0604020202020204" pitchFamily="34" charset="0"/>
                <a:cs typeface="Arial" panose="020B0604020202020204" pitchFamily="34" charset="0"/>
              </a:rPr>
              <a:t>REAL-TIME OBJECT DETECTION</a:t>
            </a:r>
            <a:endParaRPr lang="en-IN" sz="3200" b="1" dirty="0">
              <a:solidFill>
                <a:schemeClr val="accent6">
                  <a:lumMod val="75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8BB0D7A-10EE-8455-7AD8-8CB64FFCFDE3}"/>
              </a:ext>
            </a:extLst>
          </p:cNvPr>
          <p:cNvSpPr txBox="1"/>
          <p:nvPr/>
        </p:nvSpPr>
        <p:spPr>
          <a:xfrm>
            <a:off x="2217210" y="1223069"/>
            <a:ext cx="8940800" cy="2246769"/>
          </a:xfrm>
          <a:prstGeom prst="rect">
            <a:avLst/>
          </a:prstGeom>
          <a:noFill/>
        </p:spPr>
        <p:txBody>
          <a:bodyPr wrap="square">
            <a:spAutoFit/>
          </a:bodyPr>
          <a:lstStyle/>
          <a:p>
            <a:pPr algn="just"/>
            <a:r>
              <a:rPr lang="en-US" sz="2800" b="0" i="0" dirty="0">
                <a:solidFill>
                  <a:srgbClr val="374151"/>
                </a:solidFill>
                <a:effectLst/>
                <a:latin typeface="Arial" panose="020B0604020202020204" pitchFamily="34" charset="0"/>
                <a:cs typeface="Arial" panose="020B0604020202020204" pitchFamily="34" charset="0"/>
              </a:rPr>
              <a:t>Real-time object detection refers to the ability to identify and locate objects within images or video frames as they are captured, with minimal delay. It is a critical capability in many applications where timely and continuous analysis of visual data is essential.</a:t>
            </a:r>
          </a:p>
        </p:txBody>
      </p:sp>
      <p:pic>
        <p:nvPicPr>
          <p:cNvPr id="2050" name="Picture 2" descr="Real-Time Object Detection on GPUs in 10 Minutes | by NVIDIA AI | Better  Programming">
            <a:extLst>
              <a:ext uri="{FF2B5EF4-FFF2-40B4-BE49-F238E27FC236}">
                <a16:creationId xmlns:a16="http://schemas.microsoft.com/office/drawing/2014/main" id="{1D9EBA31-B86B-5403-650B-7CC4419CD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2217" y="3570871"/>
            <a:ext cx="4575146" cy="28777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08598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6B3BC-CED2-9F06-A60D-D4ADCFD493BA}"/>
              </a:ext>
            </a:extLst>
          </p:cNvPr>
          <p:cNvSpPr txBox="1"/>
          <p:nvPr/>
        </p:nvSpPr>
        <p:spPr>
          <a:xfrm>
            <a:off x="1911292" y="689094"/>
            <a:ext cx="7491788" cy="646331"/>
          </a:xfrm>
          <a:prstGeom prst="rect">
            <a:avLst/>
          </a:prstGeom>
          <a:noFill/>
        </p:spPr>
        <p:txBody>
          <a:bodyPr wrap="square">
            <a:spAutoFit/>
          </a:bodyPr>
          <a:lstStyle/>
          <a:p>
            <a:r>
              <a:rPr lang="en-US" sz="3600" dirty="0">
                <a:solidFill>
                  <a:srgbClr val="FF0000"/>
                </a:solidFill>
                <a:latin typeface="Arial" panose="020B0604020202020204" pitchFamily="34" charset="0"/>
                <a:cs typeface="Arial" panose="020B0604020202020204" pitchFamily="34" charset="0"/>
              </a:rPr>
              <a:t>REQUIREMENTS SPECIFICATION</a:t>
            </a:r>
            <a:endParaRPr lang="en-IN" sz="36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9771BC8-B746-B26C-BBCA-1EFD0488D7BE}"/>
              </a:ext>
            </a:extLst>
          </p:cNvPr>
          <p:cNvSpPr txBox="1"/>
          <p:nvPr/>
        </p:nvSpPr>
        <p:spPr>
          <a:xfrm>
            <a:off x="2011680" y="1273869"/>
            <a:ext cx="6096000" cy="1938992"/>
          </a:xfrm>
          <a:prstGeom prst="rect">
            <a:avLst/>
          </a:prstGeom>
          <a:noFill/>
        </p:spPr>
        <p:txBody>
          <a:bodyPr wrap="square">
            <a:spAutoFit/>
          </a:bodyPr>
          <a:lstStyle/>
          <a:p>
            <a:pPr>
              <a:lnSpc>
                <a:spcPct val="150000"/>
              </a:lnSpc>
            </a:pPr>
            <a:r>
              <a:rPr lang="en-US" sz="2400" dirty="0">
                <a:latin typeface="Arial" panose="020B0604020202020204" pitchFamily="34" charset="0"/>
                <a:cs typeface="Arial" panose="020B0604020202020204" pitchFamily="34" charset="0"/>
                <a:sym typeface="Wingdings" panose="05000000000000000000" pitchFamily="2" charset="2"/>
              </a:rPr>
              <a:t></a:t>
            </a:r>
            <a:r>
              <a:rPr lang="en-US" sz="2400" dirty="0">
                <a:solidFill>
                  <a:srgbClr val="FF0000"/>
                </a:solidFill>
                <a:latin typeface="Arial" panose="020B0604020202020204" pitchFamily="34" charset="0"/>
                <a:cs typeface="Arial" panose="020B0604020202020204" pitchFamily="34" charset="0"/>
              </a:rPr>
              <a:t>Compatibility</a:t>
            </a:r>
            <a:r>
              <a:rPr lang="en-US" sz="2400" dirty="0">
                <a:solidFill>
                  <a:srgbClr val="FF0000"/>
                </a:solidFill>
              </a:rPr>
              <a:t> </a:t>
            </a:r>
            <a:r>
              <a:rPr lang="en-US" sz="2400" dirty="0">
                <a:solidFill>
                  <a:srgbClr val="FF0000"/>
                </a:solidFill>
                <a:latin typeface="Arial" panose="020B0604020202020204" pitchFamily="34" charset="0"/>
                <a:cs typeface="Arial" panose="020B0604020202020204" pitchFamily="34" charset="0"/>
              </a:rPr>
              <a:t>Requirements</a:t>
            </a:r>
          </a:p>
          <a:p>
            <a:pPr lvl="1">
              <a:lnSpc>
                <a:spcPct val="150000"/>
              </a:lnSpc>
            </a:pPr>
            <a:r>
              <a:rPr lang="en-US" sz="2400" dirty="0">
                <a:sym typeface="Wingdings" panose="05000000000000000000" pitchFamily="2" charset="2"/>
              </a:rPr>
              <a:t></a:t>
            </a:r>
            <a:r>
              <a:rPr lang="en-US" sz="2400" dirty="0">
                <a:latin typeface="Arial" panose="020B0604020202020204" pitchFamily="34" charset="0"/>
                <a:cs typeface="Arial" panose="020B0604020202020204" pitchFamily="34" charset="0"/>
              </a:rPr>
              <a:t>Windows </a:t>
            </a:r>
          </a:p>
          <a:p>
            <a:pPr lvl="1"/>
            <a:r>
              <a:rPr lang="en-US" sz="2400" dirty="0">
                <a:sym typeface="Wingdings" panose="05000000000000000000" pitchFamily="2" charset="2"/>
              </a:rPr>
              <a:t></a:t>
            </a:r>
            <a:r>
              <a:rPr lang="en-US" sz="2400" dirty="0">
                <a:latin typeface="Arial" panose="020B0604020202020204" pitchFamily="34" charset="0"/>
                <a:cs typeface="Arial" panose="020B0604020202020204" pitchFamily="34" charset="0"/>
              </a:rPr>
              <a:t>MAC OS</a:t>
            </a:r>
          </a:p>
          <a:p>
            <a:pPr lvl="1"/>
            <a:r>
              <a:rPr lang="en-US" sz="2400" dirty="0">
                <a:latin typeface="Arial" panose="020B0604020202020204" pitchFamily="34" charset="0"/>
                <a:cs typeface="Arial" panose="020B0604020202020204" pitchFamily="34" charset="0"/>
                <a:sym typeface="Wingdings" panose="05000000000000000000" pitchFamily="2" charset="2"/>
              </a:rPr>
              <a:t></a:t>
            </a:r>
            <a:r>
              <a:rPr lang="en-US" sz="2400" dirty="0">
                <a:latin typeface="Arial" panose="020B0604020202020204" pitchFamily="34" charset="0"/>
                <a:cs typeface="Arial" panose="020B0604020202020204" pitchFamily="34" charset="0"/>
              </a:rPr>
              <a:t>Linux</a:t>
            </a:r>
          </a:p>
        </p:txBody>
      </p:sp>
      <p:sp>
        <p:nvSpPr>
          <p:cNvPr id="7" name="TextBox 6">
            <a:extLst>
              <a:ext uri="{FF2B5EF4-FFF2-40B4-BE49-F238E27FC236}">
                <a16:creationId xmlns:a16="http://schemas.microsoft.com/office/drawing/2014/main" id="{5DDCF5A3-E93F-B4FF-34A8-D3D23A70D9F6}"/>
              </a:ext>
            </a:extLst>
          </p:cNvPr>
          <p:cNvSpPr txBox="1"/>
          <p:nvPr/>
        </p:nvSpPr>
        <p:spPr>
          <a:xfrm>
            <a:off x="2011680" y="3079312"/>
            <a:ext cx="6096000" cy="1131656"/>
          </a:xfrm>
          <a:prstGeom prst="rect">
            <a:avLst/>
          </a:prstGeom>
          <a:noFill/>
        </p:spPr>
        <p:txBody>
          <a:bodyPr wrap="square">
            <a:spAutoFit/>
          </a:bodyPr>
          <a:lstStyle/>
          <a:p>
            <a:pPr>
              <a:lnSpc>
                <a:spcPct val="150000"/>
              </a:lnSpc>
            </a:pPr>
            <a:r>
              <a:rPr lang="en-US" sz="2400" dirty="0">
                <a:latin typeface="Arial" panose="020B0604020202020204" pitchFamily="34" charset="0"/>
                <a:cs typeface="Arial" panose="020B0604020202020204" pitchFamily="34" charset="0"/>
                <a:sym typeface="Wingdings" panose="05000000000000000000" pitchFamily="2" charset="2"/>
              </a:rPr>
              <a:t></a:t>
            </a:r>
            <a:r>
              <a:rPr lang="en-US" sz="2400" dirty="0">
                <a:solidFill>
                  <a:srgbClr val="FF0000"/>
                </a:solidFill>
                <a:latin typeface="Arial" panose="020B0604020202020204" pitchFamily="34" charset="0"/>
                <a:cs typeface="Arial" panose="020B0604020202020204" pitchFamily="34" charset="0"/>
              </a:rPr>
              <a:t>Software</a:t>
            </a:r>
            <a:r>
              <a:rPr lang="en-US" sz="2400" dirty="0">
                <a:solidFill>
                  <a:srgbClr val="FF0000"/>
                </a:solidFill>
              </a:rPr>
              <a:t> </a:t>
            </a:r>
            <a:r>
              <a:rPr lang="en-US" sz="2400" dirty="0">
                <a:solidFill>
                  <a:srgbClr val="FF0000"/>
                </a:solidFill>
                <a:latin typeface="Arial" panose="020B0604020202020204" pitchFamily="34" charset="0"/>
                <a:cs typeface="Arial" panose="020B0604020202020204" pitchFamily="34" charset="0"/>
              </a:rPr>
              <a:t>Requirements</a:t>
            </a:r>
          </a:p>
          <a:p>
            <a:pPr lvl="1">
              <a:lnSpc>
                <a:spcPct val="150000"/>
              </a:lnSpc>
            </a:pPr>
            <a:r>
              <a:rPr lang="en-US" sz="2400" dirty="0">
                <a:sym typeface="Wingdings" panose="05000000000000000000" pitchFamily="2" charset="2"/>
              </a:rPr>
              <a:t></a:t>
            </a:r>
            <a:r>
              <a:rPr lang="en-US" sz="2400" dirty="0">
                <a:latin typeface="Arial" panose="020B0604020202020204" pitchFamily="34" charset="0"/>
                <a:cs typeface="Arial" panose="020B0604020202020204" pitchFamily="34" charset="0"/>
                <a:sym typeface="Wingdings" panose="05000000000000000000" pitchFamily="2" charset="2"/>
              </a:rPr>
              <a:t>Android</a:t>
            </a:r>
            <a:r>
              <a:rPr lang="en-US" sz="2400" dirty="0">
                <a:sym typeface="Wingdings" panose="05000000000000000000" pitchFamily="2" charset="2"/>
              </a:rPr>
              <a:t> </a:t>
            </a:r>
            <a:r>
              <a:rPr lang="en-US" sz="2400" dirty="0">
                <a:latin typeface="Arial" panose="020B0604020202020204" pitchFamily="34" charset="0"/>
                <a:cs typeface="Arial" panose="020B0604020202020204" pitchFamily="34" charset="0"/>
                <a:sym typeface="Wingdings" panose="05000000000000000000" pitchFamily="2" charset="2"/>
              </a:rPr>
              <a:t>Studio</a:t>
            </a:r>
            <a:endParaRPr lang="en-US" sz="2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C02A005-5DC3-1FB5-3620-C1CB12876BF1}"/>
              </a:ext>
            </a:extLst>
          </p:cNvPr>
          <p:cNvSpPr txBox="1"/>
          <p:nvPr/>
        </p:nvSpPr>
        <p:spPr>
          <a:xfrm>
            <a:off x="2011680" y="4345028"/>
            <a:ext cx="7894320" cy="1569660"/>
          </a:xfrm>
          <a:prstGeom prst="rect">
            <a:avLst/>
          </a:prstGeom>
          <a:noFill/>
        </p:spPr>
        <p:txBody>
          <a:bodyPr wrap="square">
            <a:spAutoFit/>
          </a:bodyPr>
          <a:lstStyle/>
          <a:p>
            <a:pPr marL="0" lvl="1"/>
            <a:r>
              <a:rPr lang="en-US" sz="2400" dirty="0">
                <a:latin typeface="Arial" panose="020B0604020202020204" pitchFamily="34" charset="0"/>
                <a:cs typeface="Arial" panose="020B0604020202020204" pitchFamily="34" charset="0"/>
                <a:sym typeface="Wingdings" panose="05000000000000000000" pitchFamily="2" charset="2"/>
              </a:rPr>
              <a:t></a:t>
            </a:r>
            <a:r>
              <a:rPr lang="en-US" sz="2400" dirty="0">
                <a:solidFill>
                  <a:srgbClr val="FF0000"/>
                </a:solidFill>
                <a:latin typeface="Arial" panose="020B0604020202020204" pitchFamily="34" charset="0"/>
                <a:cs typeface="Arial" panose="020B0604020202020204" pitchFamily="34" charset="0"/>
              </a:rPr>
              <a:t>Minimum Hardware Requirements</a:t>
            </a:r>
          </a:p>
          <a:p>
            <a:pPr>
              <a:buNone/>
            </a:pPr>
            <a:r>
              <a:rPr lang="en-US" sz="2400" dirty="0">
                <a:latin typeface="Arial" panose="020B0604020202020204" pitchFamily="34" charset="0"/>
                <a:cs typeface="Arial" panose="020B0604020202020204" pitchFamily="34" charset="0"/>
              </a:rPr>
              <a:t>	Processor	: Pentium 4 processor or higher</a:t>
            </a:r>
          </a:p>
          <a:p>
            <a:pPr>
              <a:buNone/>
            </a:pPr>
            <a:r>
              <a:rPr lang="en-US" sz="2400" dirty="0">
                <a:latin typeface="Arial" panose="020B0604020202020204" pitchFamily="34" charset="0"/>
                <a:cs typeface="Arial" panose="020B0604020202020204" pitchFamily="34" charset="0"/>
              </a:rPr>
              <a:t>	SSD			: 512</a:t>
            </a:r>
          </a:p>
          <a:p>
            <a:pPr>
              <a:buNone/>
            </a:pPr>
            <a:r>
              <a:rPr lang="en-US" sz="2400" dirty="0">
                <a:latin typeface="Arial" panose="020B0604020202020204" pitchFamily="34" charset="0"/>
                <a:cs typeface="Arial" panose="020B0604020202020204" pitchFamily="34" charset="0"/>
              </a:rPr>
              <a:t>	RAM		      : 8GB</a:t>
            </a:r>
          </a:p>
        </p:txBody>
      </p:sp>
    </p:spTree>
    <p:extLst>
      <p:ext uri="{BB962C8B-B14F-4D97-AF65-F5344CB8AC3E}">
        <p14:creationId xmlns:p14="http://schemas.microsoft.com/office/powerpoint/2010/main" val="32659661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409</TotalTime>
  <Words>969</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Google Sans</vt:lpstr>
      <vt:lpstr>Söhne</vt:lpstr>
      <vt:lpstr>Times New Roman</vt:lpstr>
      <vt:lpstr>Wingdings</vt:lpstr>
      <vt:lpstr>Wingdings 3</vt:lpstr>
      <vt:lpstr>Wisp</vt:lpstr>
      <vt:lpstr>SCHOOL OF ARTS AND SCIENCE DEPARTMENT OF COMPUTATIONAL STUDIES BACHELOR OF COMPUTER APPLICATIONS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ARTS AND SCIENCE DEPARTMENT OF COMPUTATIONAL STUDIES</dc:title>
  <dc:creator>Vishnu Jayakumar</dc:creator>
  <cp:lastModifiedBy>Vishnu Jayakumar</cp:lastModifiedBy>
  <cp:revision>31</cp:revision>
  <dcterms:created xsi:type="dcterms:W3CDTF">2023-11-02T04:38:01Z</dcterms:created>
  <dcterms:modified xsi:type="dcterms:W3CDTF">2025-05-20T07:34:38Z</dcterms:modified>
</cp:coreProperties>
</file>