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1085" r:id="rId6"/>
    <p:sldId id="352" r:id="rId7"/>
    <p:sldId id="1290" r:id="rId8"/>
    <p:sldId id="1283" r:id="rId9"/>
    <p:sldId id="1284" r:id="rId10"/>
    <p:sldId id="1289" r:id="rId11"/>
    <p:sldId id="1285" r:id="rId12"/>
    <p:sldId id="1286" r:id="rId13"/>
    <p:sldId id="1296" r:id="rId14"/>
    <p:sldId id="1291" r:id="rId15"/>
    <p:sldId id="124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1CCB3D78-1943-AB4F-9F31-7E397671D391}" v="86" dt="2023-12-14T12:24:08.160"/>
    <p1510:client id="{5961CFC0-A95A-8FCC-497C-95700F28FB4D}" v="42" dt="2023-12-15T04:30:19.424"/>
    <p1510:client id="{697BBB05-EA49-5974-803B-3432B049DCD8}" v="6" dt="2023-12-08T04:07:58.937"/>
    <p1510:client id="{6CA864D9-BF75-B297-AAFE-682A1BB8564E}" v="2" dt="2023-12-14T06:57:33.301"/>
    <p1510:client id="{6F97CF94-EB01-4273-B9A1-ED7F320C5B7B}" v="24" dt="2023-12-04T11:22:22.945"/>
    <p1510:client id="{7094B356-6A63-4C5D-8B0D-8F4A4AC3300D}" v="433" dt="2023-12-04T12:29:14.268"/>
    <p1510:client id="{86C11BBF-F720-85D5-BADE-01DD8D93247B}" v="3" dt="2023-12-15T13:36:30.738"/>
    <p1510:client id="{B4CEA754-6EB9-4CC1-A840-283E382D1A57}" v="83" dt="2023-12-14T04:50:12.530"/>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43FB5-C714-4F9A-A61D-3902EF52B539}"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en-US"/>
        </a:p>
      </dgm:t>
    </dgm:pt>
    <dgm:pt modelId="{13C0E166-EE86-4284-8590-931C729E3FED}">
      <dgm:prSet phldr="0"/>
      <dgm:spPr/>
      <dgm:t>
        <a:bodyPr/>
        <a:lstStyle/>
        <a:p>
          <a:pPr algn="just" rtl="0"/>
          <a:r>
            <a:rPr lang="en-IN" b="1" dirty="0">
              <a:latin typeface="Arial"/>
            </a:rPr>
            <a:t>Early Detection of Diabetes</a:t>
          </a:r>
          <a:r>
            <a:rPr lang="en-IN" dirty="0">
              <a:latin typeface="Arial"/>
            </a:rPr>
            <a:t> </a:t>
          </a:r>
        </a:p>
      </dgm:t>
    </dgm:pt>
    <dgm:pt modelId="{E68DA835-AAD3-4ADD-B9AC-FD8BE42CC694}" type="parTrans" cxnId="{648F5213-4737-4B56-A490-A9FCC2415EF7}">
      <dgm:prSet/>
      <dgm:spPr/>
    </dgm:pt>
    <dgm:pt modelId="{7C10F2F4-0F75-4BDE-A8EA-47DF8DB4F79A}" type="sibTrans" cxnId="{648F5213-4737-4B56-A490-A9FCC2415EF7}">
      <dgm:prSet/>
      <dgm:spPr/>
    </dgm:pt>
    <dgm:pt modelId="{EB9A0E30-28E7-44C3-9F00-A7F7552189BF}">
      <dgm:prSet phldr="0"/>
      <dgm:spPr/>
      <dgm:t>
        <a:bodyPr/>
        <a:lstStyle/>
        <a:p>
          <a:pPr algn="just" rtl="0"/>
          <a:r>
            <a:rPr lang="en-US" b="1" dirty="0">
              <a:latin typeface="Arial"/>
            </a:rPr>
            <a:t>Risk Stratification for Complications </a:t>
          </a:r>
        </a:p>
      </dgm:t>
    </dgm:pt>
    <dgm:pt modelId="{193D1BFD-48E6-485A-90B3-557AFB021FCC}" type="parTrans" cxnId="{988C0F24-B56D-407E-B9EE-94D22249CC16}">
      <dgm:prSet/>
      <dgm:spPr/>
    </dgm:pt>
    <dgm:pt modelId="{A4F70C64-5FAB-4266-AFF0-587DAFF19883}" type="sibTrans" cxnId="{988C0F24-B56D-407E-B9EE-94D22249CC16}">
      <dgm:prSet/>
      <dgm:spPr/>
    </dgm:pt>
    <dgm:pt modelId="{0F0712E6-3737-45FB-BE72-E41A0AC2A55F}">
      <dgm:prSet phldr="0"/>
      <dgm:spPr/>
      <dgm:t>
        <a:bodyPr/>
        <a:lstStyle/>
        <a:p>
          <a:pPr algn="just" rtl="0"/>
          <a:r>
            <a:rPr lang="en-US" b="1" dirty="0">
              <a:latin typeface="Arial"/>
            </a:rPr>
            <a:t>Personalized Treatment Plans</a:t>
          </a:r>
        </a:p>
      </dgm:t>
    </dgm:pt>
    <dgm:pt modelId="{41E35109-30C9-4DF4-B473-64812AC4E909}" type="parTrans" cxnId="{511862C5-FDF1-4ABC-99C2-E9A9E342ECA4}">
      <dgm:prSet/>
      <dgm:spPr/>
    </dgm:pt>
    <dgm:pt modelId="{74C96F95-03D9-4FCB-87C9-C6A336E21970}" type="sibTrans" cxnId="{511862C5-FDF1-4ABC-99C2-E9A9E342ECA4}">
      <dgm:prSet/>
      <dgm:spPr/>
    </dgm:pt>
    <dgm:pt modelId="{FF69ACB6-604C-4030-AC46-1A18792FB34D}">
      <dgm:prSet phldr="0"/>
      <dgm:spPr/>
      <dgm:t>
        <a:bodyPr/>
        <a:lstStyle/>
        <a:p>
          <a:pPr algn="just" rtl="0"/>
          <a:r>
            <a:rPr lang="en-US" b="1" dirty="0">
              <a:latin typeface="Arial"/>
            </a:rPr>
            <a:t>Blood Glucose Level Prediction </a:t>
          </a:r>
        </a:p>
      </dgm:t>
    </dgm:pt>
    <dgm:pt modelId="{A86B6D5E-CD3C-4601-B974-758EA29F6483}" type="parTrans" cxnId="{EA81F32C-329E-4697-AE7E-00B5A8DC81E6}">
      <dgm:prSet/>
      <dgm:spPr/>
    </dgm:pt>
    <dgm:pt modelId="{FCB35A5C-A427-4026-A9CC-B070C0FECB9B}" type="sibTrans" cxnId="{EA81F32C-329E-4697-AE7E-00B5A8DC81E6}">
      <dgm:prSet/>
      <dgm:spPr/>
    </dgm:pt>
    <dgm:pt modelId="{8CADED01-7D2D-4DCC-97E5-EFFA47DAC159}">
      <dgm:prSet phldr="0"/>
      <dgm:spPr/>
      <dgm:t>
        <a:bodyPr/>
        <a:lstStyle/>
        <a:p>
          <a:pPr algn="just"/>
          <a:r>
            <a:rPr lang="en-US" dirty="0">
              <a:latin typeface="Arial"/>
            </a:rPr>
            <a:t>Developing predictive models to analyze patient data, including glucose levels, BMI, and family history, to identify individuals at risk of developing diabetes at an early stage.</a:t>
          </a:r>
          <a:endParaRPr lang="en-US" dirty="0"/>
        </a:p>
      </dgm:t>
    </dgm:pt>
    <dgm:pt modelId="{831B3C3A-36B5-4CFC-92A8-2192DD2FFDD5}" type="parTrans" cxnId="{39660190-785F-4D29-9AA3-10F369E7F793}">
      <dgm:prSet/>
      <dgm:spPr/>
    </dgm:pt>
    <dgm:pt modelId="{20FCF233-8014-4E35-A4A8-5F25C15B0938}" type="sibTrans" cxnId="{39660190-785F-4D29-9AA3-10F369E7F793}">
      <dgm:prSet/>
      <dgm:spPr/>
    </dgm:pt>
    <dgm:pt modelId="{DBD130C1-7317-48CC-A9E7-AFC574C99D9B}">
      <dgm:prSet phldr="0"/>
      <dgm:spPr/>
      <dgm:t>
        <a:bodyPr/>
        <a:lstStyle/>
        <a:p>
          <a:pPr algn="just"/>
          <a:r>
            <a:rPr lang="en-US" dirty="0">
              <a:latin typeface="Arial"/>
            </a:rPr>
            <a:t>Implementing machine learning algorithms to stratify diabetic patients based on their risk of complications (e.g., cardiovascular issues, neuropathy). This helps prioritize interventions for high-risk individuals.</a:t>
          </a:r>
          <a:endParaRPr lang="en-US" dirty="0"/>
        </a:p>
      </dgm:t>
    </dgm:pt>
    <dgm:pt modelId="{6CF8B00A-E83D-4FE7-BE17-4739A0DDB6AC}" type="parTrans" cxnId="{FB82D4DE-F21C-4B20-871E-84B7CC8736C1}">
      <dgm:prSet/>
      <dgm:spPr/>
    </dgm:pt>
    <dgm:pt modelId="{05CB0FE1-858E-4E4F-BA12-F80447C483D3}" type="sibTrans" cxnId="{FB82D4DE-F21C-4B20-871E-84B7CC8736C1}">
      <dgm:prSet/>
      <dgm:spPr/>
    </dgm:pt>
    <dgm:pt modelId="{3648F8FD-9F3B-4A66-A9E9-40398F200C56}">
      <dgm:prSet phldr="0"/>
      <dgm:spPr/>
      <dgm:t>
        <a:bodyPr/>
        <a:lstStyle/>
        <a:p>
          <a:pPr algn="just"/>
          <a:r>
            <a:rPr lang="en-US" b="1" dirty="0">
              <a:latin typeface="Arial"/>
            </a:rPr>
            <a:t> </a:t>
          </a:r>
          <a:r>
            <a:rPr lang="en-US" dirty="0">
              <a:latin typeface="Arial"/>
            </a:rPr>
            <a:t>Using predictive analytics to tailor treatment plans for diabetic patients by considering individual factors such as age, lifestyle, and comorbidities, leading to more effective management.</a:t>
          </a:r>
          <a:endParaRPr lang="en-US" dirty="0"/>
        </a:p>
      </dgm:t>
    </dgm:pt>
    <dgm:pt modelId="{D5E789A5-97CF-472C-8D5B-597AC5F1CECB}" type="parTrans" cxnId="{461B7453-32CC-47D0-B255-B7F14745A45D}">
      <dgm:prSet/>
      <dgm:spPr/>
    </dgm:pt>
    <dgm:pt modelId="{3A0FA832-F918-4585-BFAC-FFAEEBF46215}" type="sibTrans" cxnId="{461B7453-32CC-47D0-B255-B7F14745A45D}">
      <dgm:prSet/>
      <dgm:spPr/>
    </dgm:pt>
    <dgm:pt modelId="{EB445C30-8533-4239-86CC-E8F710A33A74}">
      <dgm:prSet phldr="0"/>
      <dgm:spPr/>
      <dgm:t>
        <a:bodyPr/>
        <a:lstStyle/>
        <a:p>
          <a:pPr algn="just"/>
          <a:r>
            <a:rPr lang="en-US" dirty="0">
              <a:latin typeface="Arial"/>
            </a:rPr>
            <a:t>Developing models to predict blood glucose levels in diabetic patients, enabling them to proactively manage their condition and make informed decisions about medication and lifestyle.</a:t>
          </a:r>
          <a:endParaRPr lang="en-US" dirty="0"/>
        </a:p>
      </dgm:t>
    </dgm:pt>
    <dgm:pt modelId="{367568DF-39DE-41D9-91A1-5770C3D8433E}" type="parTrans" cxnId="{9F96C674-0126-49C9-A8DB-62FE633D1123}">
      <dgm:prSet/>
      <dgm:spPr/>
    </dgm:pt>
    <dgm:pt modelId="{61B4499E-D2E4-4CE6-9CA9-E9877B07C7AC}" type="sibTrans" cxnId="{9F96C674-0126-49C9-A8DB-62FE633D1123}">
      <dgm:prSet/>
      <dgm:spPr/>
    </dgm:pt>
    <dgm:pt modelId="{4DBAA647-8C91-4B5E-AA4E-D7D7AD48ADE6}" type="pres">
      <dgm:prSet presAssocID="{50743FB5-C714-4F9A-A61D-3902EF52B539}" presName="Name0" presStyleCnt="0">
        <dgm:presLayoutVars>
          <dgm:dir/>
          <dgm:animLvl val="lvl"/>
          <dgm:resizeHandles/>
        </dgm:presLayoutVars>
      </dgm:prSet>
      <dgm:spPr/>
    </dgm:pt>
    <dgm:pt modelId="{EF2EB8E8-BF5D-412F-B68C-15E202798ACE}" type="pres">
      <dgm:prSet presAssocID="{13C0E166-EE86-4284-8590-931C729E3FED}" presName="linNode" presStyleCnt="0"/>
      <dgm:spPr/>
    </dgm:pt>
    <dgm:pt modelId="{FE0AE65E-5740-4F63-96D3-197CF28D35F7}" type="pres">
      <dgm:prSet presAssocID="{13C0E166-EE86-4284-8590-931C729E3FED}" presName="parentShp" presStyleLbl="node1" presStyleIdx="0" presStyleCnt="4">
        <dgm:presLayoutVars>
          <dgm:bulletEnabled val="1"/>
        </dgm:presLayoutVars>
      </dgm:prSet>
      <dgm:spPr/>
    </dgm:pt>
    <dgm:pt modelId="{6A0CA2EF-5E7B-4195-946E-75C414DD7C98}" type="pres">
      <dgm:prSet presAssocID="{13C0E166-EE86-4284-8590-931C729E3FED}" presName="childShp" presStyleLbl="bgAccFollowNode1" presStyleIdx="0" presStyleCnt="4">
        <dgm:presLayoutVars>
          <dgm:bulletEnabled val="1"/>
        </dgm:presLayoutVars>
      </dgm:prSet>
      <dgm:spPr/>
    </dgm:pt>
    <dgm:pt modelId="{4F2FF372-C3CE-426B-BECC-4B39BC2B48BA}" type="pres">
      <dgm:prSet presAssocID="{7C10F2F4-0F75-4BDE-A8EA-47DF8DB4F79A}" presName="spacing" presStyleCnt="0"/>
      <dgm:spPr/>
    </dgm:pt>
    <dgm:pt modelId="{A4A25E81-469D-4D53-9714-D27D7B16B7B1}" type="pres">
      <dgm:prSet presAssocID="{EB9A0E30-28E7-44C3-9F00-A7F7552189BF}" presName="linNode" presStyleCnt="0"/>
      <dgm:spPr/>
    </dgm:pt>
    <dgm:pt modelId="{4F43A666-395A-423C-AE83-C78AF1D7C311}" type="pres">
      <dgm:prSet presAssocID="{EB9A0E30-28E7-44C3-9F00-A7F7552189BF}" presName="parentShp" presStyleLbl="node1" presStyleIdx="1" presStyleCnt="4">
        <dgm:presLayoutVars>
          <dgm:bulletEnabled val="1"/>
        </dgm:presLayoutVars>
      </dgm:prSet>
      <dgm:spPr/>
    </dgm:pt>
    <dgm:pt modelId="{26849E96-FF77-4F18-A700-C130462EFAB3}" type="pres">
      <dgm:prSet presAssocID="{EB9A0E30-28E7-44C3-9F00-A7F7552189BF}" presName="childShp" presStyleLbl="bgAccFollowNode1" presStyleIdx="1" presStyleCnt="4">
        <dgm:presLayoutVars>
          <dgm:bulletEnabled val="1"/>
        </dgm:presLayoutVars>
      </dgm:prSet>
      <dgm:spPr/>
    </dgm:pt>
    <dgm:pt modelId="{FFCDC82D-5CB8-43D9-A833-CCE9587C7DE9}" type="pres">
      <dgm:prSet presAssocID="{A4F70C64-5FAB-4266-AFF0-587DAFF19883}" presName="spacing" presStyleCnt="0"/>
      <dgm:spPr/>
    </dgm:pt>
    <dgm:pt modelId="{B7DE5821-A6B3-488A-A34D-BF1D17C6FA49}" type="pres">
      <dgm:prSet presAssocID="{0F0712E6-3737-45FB-BE72-E41A0AC2A55F}" presName="linNode" presStyleCnt="0"/>
      <dgm:spPr/>
    </dgm:pt>
    <dgm:pt modelId="{AFEDE291-BC90-4412-BF65-46C5C649D9AD}" type="pres">
      <dgm:prSet presAssocID="{0F0712E6-3737-45FB-BE72-E41A0AC2A55F}" presName="parentShp" presStyleLbl="node1" presStyleIdx="2" presStyleCnt="4">
        <dgm:presLayoutVars>
          <dgm:bulletEnabled val="1"/>
        </dgm:presLayoutVars>
      </dgm:prSet>
      <dgm:spPr/>
    </dgm:pt>
    <dgm:pt modelId="{F72B2379-0F4A-499A-AD8C-C96BFCAA5661}" type="pres">
      <dgm:prSet presAssocID="{0F0712E6-3737-45FB-BE72-E41A0AC2A55F}" presName="childShp" presStyleLbl="bgAccFollowNode1" presStyleIdx="2" presStyleCnt="4">
        <dgm:presLayoutVars>
          <dgm:bulletEnabled val="1"/>
        </dgm:presLayoutVars>
      </dgm:prSet>
      <dgm:spPr/>
    </dgm:pt>
    <dgm:pt modelId="{478A919E-7ABE-410B-ACB9-A5EFA9996E92}" type="pres">
      <dgm:prSet presAssocID="{74C96F95-03D9-4FCB-87C9-C6A336E21970}" presName="spacing" presStyleCnt="0"/>
      <dgm:spPr/>
    </dgm:pt>
    <dgm:pt modelId="{F90DA7C2-965F-43CA-B3FB-9B969F077039}" type="pres">
      <dgm:prSet presAssocID="{FF69ACB6-604C-4030-AC46-1A18792FB34D}" presName="linNode" presStyleCnt="0"/>
      <dgm:spPr/>
    </dgm:pt>
    <dgm:pt modelId="{CAF2BEF3-12D6-4BF4-AB59-D357C2200451}" type="pres">
      <dgm:prSet presAssocID="{FF69ACB6-604C-4030-AC46-1A18792FB34D}" presName="parentShp" presStyleLbl="node1" presStyleIdx="3" presStyleCnt="4">
        <dgm:presLayoutVars>
          <dgm:bulletEnabled val="1"/>
        </dgm:presLayoutVars>
      </dgm:prSet>
      <dgm:spPr/>
    </dgm:pt>
    <dgm:pt modelId="{4D6159E1-A14D-4A8C-A370-B1DAFAFF2C77}" type="pres">
      <dgm:prSet presAssocID="{FF69ACB6-604C-4030-AC46-1A18792FB34D}" presName="childShp" presStyleLbl="bgAccFollowNode1" presStyleIdx="3" presStyleCnt="4">
        <dgm:presLayoutVars>
          <dgm:bulletEnabled val="1"/>
        </dgm:presLayoutVars>
      </dgm:prSet>
      <dgm:spPr/>
    </dgm:pt>
  </dgm:ptLst>
  <dgm:cxnLst>
    <dgm:cxn modelId="{648F5213-4737-4B56-A490-A9FCC2415EF7}" srcId="{50743FB5-C714-4F9A-A61D-3902EF52B539}" destId="{13C0E166-EE86-4284-8590-931C729E3FED}" srcOrd="0" destOrd="0" parTransId="{E68DA835-AAD3-4ADD-B9AC-FD8BE42CC694}" sibTransId="{7C10F2F4-0F75-4BDE-A8EA-47DF8DB4F79A}"/>
    <dgm:cxn modelId="{470AD41C-0436-4716-AA0F-C14DD318291F}" type="presOf" srcId="{DBD130C1-7317-48CC-A9E7-AFC574C99D9B}" destId="{26849E96-FF77-4F18-A700-C130462EFAB3}" srcOrd="0" destOrd="0" presId="urn:microsoft.com/office/officeart/2005/8/layout/vList6"/>
    <dgm:cxn modelId="{988C0F24-B56D-407E-B9EE-94D22249CC16}" srcId="{50743FB5-C714-4F9A-A61D-3902EF52B539}" destId="{EB9A0E30-28E7-44C3-9F00-A7F7552189BF}" srcOrd="1" destOrd="0" parTransId="{193D1BFD-48E6-485A-90B3-557AFB021FCC}" sibTransId="{A4F70C64-5FAB-4266-AFF0-587DAFF19883}"/>
    <dgm:cxn modelId="{EA81F32C-329E-4697-AE7E-00B5A8DC81E6}" srcId="{50743FB5-C714-4F9A-A61D-3902EF52B539}" destId="{FF69ACB6-604C-4030-AC46-1A18792FB34D}" srcOrd="3" destOrd="0" parTransId="{A86B6D5E-CD3C-4601-B974-758EA29F6483}" sibTransId="{FCB35A5C-A427-4026-A9CC-B070C0FECB9B}"/>
    <dgm:cxn modelId="{1FA32864-C545-40DA-963A-396AA96B4B42}" type="presOf" srcId="{13C0E166-EE86-4284-8590-931C729E3FED}" destId="{FE0AE65E-5740-4F63-96D3-197CF28D35F7}" srcOrd="0" destOrd="0" presId="urn:microsoft.com/office/officeart/2005/8/layout/vList6"/>
    <dgm:cxn modelId="{E2A4E24F-A10D-4340-83BA-6E8D8F46C428}" type="presOf" srcId="{EB9A0E30-28E7-44C3-9F00-A7F7552189BF}" destId="{4F43A666-395A-423C-AE83-C78AF1D7C311}" srcOrd="0" destOrd="0" presId="urn:microsoft.com/office/officeart/2005/8/layout/vList6"/>
    <dgm:cxn modelId="{461B7453-32CC-47D0-B255-B7F14745A45D}" srcId="{0F0712E6-3737-45FB-BE72-E41A0AC2A55F}" destId="{3648F8FD-9F3B-4A66-A9E9-40398F200C56}" srcOrd="0" destOrd="0" parTransId="{D5E789A5-97CF-472C-8D5B-597AC5F1CECB}" sibTransId="{3A0FA832-F918-4585-BFAC-FFAEEBF46215}"/>
    <dgm:cxn modelId="{9F96C674-0126-49C9-A8DB-62FE633D1123}" srcId="{FF69ACB6-604C-4030-AC46-1A18792FB34D}" destId="{EB445C30-8533-4239-86CC-E8F710A33A74}" srcOrd="0" destOrd="0" parTransId="{367568DF-39DE-41D9-91A1-5770C3D8433E}" sibTransId="{61B4499E-D2E4-4CE6-9CA9-E9877B07C7AC}"/>
    <dgm:cxn modelId="{41405E85-2D14-4833-9B56-BB03F2C8E19A}" type="presOf" srcId="{0F0712E6-3737-45FB-BE72-E41A0AC2A55F}" destId="{AFEDE291-BC90-4412-BF65-46C5C649D9AD}" srcOrd="0" destOrd="0" presId="urn:microsoft.com/office/officeart/2005/8/layout/vList6"/>
    <dgm:cxn modelId="{BF343B8B-22E4-4B30-B799-6840210EF545}" type="presOf" srcId="{50743FB5-C714-4F9A-A61D-3902EF52B539}" destId="{4DBAA647-8C91-4B5E-AA4E-D7D7AD48ADE6}" srcOrd="0" destOrd="0" presId="urn:microsoft.com/office/officeart/2005/8/layout/vList6"/>
    <dgm:cxn modelId="{39660190-785F-4D29-9AA3-10F369E7F793}" srcId="{13C0E166-EE86-4284-8590-931C729E3FED}" destId="{8CADED01-7D2D-4DCC-97E5-EFFA47DAC159}" srcOrd="0" destOrd="0" parTransId="{831B3C3A-36B5-4CFC-92A8-2192DD2FFDD5}" sibTransId="{20FCF233-8014-4E35-A4A8-5F25C15B0938}"/>
    <dgm:cxn modelId="{ABCF779C-EB92-4FED-938F-FE148B2D9600}" type="presOf" srcId="{FF69ACB6-604C-4030-AC46-1A18792FB34D}" destId="{CAF2BEF3-12D6-4BF4-AB59-D357C2200451}" srcOrd="0" destOrd="0" presId="urn:microsoft.com/office/officeart/2005/8/layout/vList6"/>
    <dgm:cxn modelId="{8EC1859E-E6B3-4865-8781-12518224EE99}" type="presOf" srcId="{8CADED01-7D2D-4DCC-97E5-EFFA47DAC159}" destId="{6A0CA2EF-5E7B-4195-946E-75C414DD7C98}" srcOrd="0" destOrd="0" presId="urn:microsoft.com/office/officeart/2005/8/layout/vList6"/>
    <dgm:cxn modelId="{AB4443AE-5A63-4ECC-BCA8-9DC11BDC2E51}" type="presOf" srcId="{3648F8FD-9F3B-4A66-A9E9-40398F200C56}" destId="{F72B2379-0F4A-499A-AD8C-C96BFCAA5661}" srcOrd="0" destOrd="0" presId="urn:microsoft.com/office/officeart/2005/8/layout/vList6"/>
    <dgm:cxn modelId="{9612C9C2-F866-44BA-BD83-D956359A2677}" type="presOf" srcId="{EB445C30-8533-4239-86CC-E8F710A33A74}" destId="{4D6159E1-A14D-4A8C-A370-B1DAFAFF2C77}" srcOrd="0" destOrd="0" presId="urn:microsoft.com/office/officeart/2005/8/layout/vList6"/>
    <dgm:cxn modelId="{511862C5-FDF1-4ABC-99C2-E9A9E342ECA4}" srcId="{50743FB5-C714-4F9A-A61D-3902EF52B539}" destId="{0F0712E6-3737-45FB-BE72-E41A0AC2A55F}" srcOrd="2" destOrd="0" parTransId="{41E35109-30C9-4DF4-B473-64812AC4E909}" sibTransId="{74C96F95-03D9-4FCB-87C9-C6A336E21970}"/>
    <dgm:cxn modelId="{FB82D4DE-F21C-4B20-871E-84B7CC8736C1}" srcId="{EB9A0E30-28E7-44C3-9F00-A7F7552189BF}" destId="{DBD130C1-7317-48CC-A9E7-AFC574C99D9B}" srcOrd="0" destOrd="0" parTransId="{6CF8B00A-E83D-4FE7-BE17-4739A0DDB6AC}" sibTransId="{05CB0FE1-858E-4E4F-BA12-F80447C483D3}"/>
    <dgm:cxn modelId="{08F0DE97-4D5B-4B28-A993-3F8F4CB9C3DA}" type="presParOf" srcId="{4DBAA647-8C91-4B5E-AA4E-D7D7AD48ADE6}" destId="{EF2EB8E8-BF5D-412F-B68C-15E202798ACE}" srcOrd="0" destOrd="0" presId="urn:microsoft.com/office/officeart/2005/8/layout/vList6"/>
    <dgm:cxn modelId="{34A118E7-41E5-426D-B613-A0AA774DD67D}" type="presParOf" srcId="{EF2EB8E8-BF5D-412F-B68C-15E202798ACE}" destId="{FE0AE65E-5740-4F63-96D3-197CF28D35F7}" srcOrd="0" destOrd="0" presId="urn:microsoft.com/office/officeart/2005/8/layout/vList6"/>
    <dgm:cxn modelId="{DFD961B2-C279-4AE5-811B-408C65A8CAE3}" type="presParOf" srcId="{EF2EB8E8-BF5D-412F-B68C-15E202798ACE}" destId="{6A0CA2EF-5E7B-4195-946E-75C414DD7C98}" srcOrd="1" destOrd="0" presId="urn:microsoft.com/office/officeart/2005/8/layout/vList6"/>
    <dgm:cxn modelId="{93460DB2-9175-488D-BBFB-8F8D15132C45}" type="presParOf" srcId="{4DBAA647-8C91-4B5E-AA4E-D7D7AD48ADE6}" destId="{4F2FF372-C3CE-426B-BECC-4B39BC2B48BA}" srcOrd="1" destOrd="0" presId="urn:microsoft.com/office/officeart/2005/8/layout/vList6"/>
    <dgm:cxn modelId="{91ACBEE7-9691-4DAC-8EF9-2C4A61270DD6}" type="presParOf" srcId="{4DBAA647-8C91-4B5E-AA4E-D7D7AD48ADE6}" destId="{A4A25E81-469D-4D53-9714-D27D7B16B7B1}" srcOrd="2" destOrd="0" presId="urn:microsoft.com/office/officeart/2005/8/layout/vList6"/>
    <dgm:cxn modelId="{C862AA23-E530-4ABB-87B5-FFFC66837865}" type="presParOf" srcId="{A4A25E81-469D-4D53-9714-D27D7B16B7B1}" destId="{4F43A666-395A-423C-AE83-C78AF1D7C311}" srcOrd="0" destOrd="0" presId="urn:microsoft.com/office/officeart/2005/8/layout/vList6"/>
    <dgm:cxn modelId="{81B790A7-AC3E-444C-8021-E9794BA6573D}" type="presParOf" srcId="{A4A25E81-469D-4D53-9714-D27D7B16B7B1}" destId="{26849E96-FF77-4F18-A700-C130462EFAB3}" srcOrd="1" destOrd="0" presId="urn:microsoft.com/office/officeart/2005/8/layout/vList6"/>
    <dgm:cxn modelId="{E5D6EA0A-503B-451B-9EDF-5FBD35D80EA8}" type="presParOf" srcId="{4DBAA647-8C91-4B5E-AA4E-D7D7AD48ADE6}" destId="{FFCDC82D-5CB8-43D9-A833-CCE9587C7DE9}" srcOrd="3" destOrd="0" presId="urn:microsoft.com/office/officeart/2005/8/layout/vList6"/>
    <dgm:cxn modelId="{8AE4EC21-0684-476A-8392-B773D8595783}" type="presParOf" srcId="{4DBAA647-8C91-4B5E-AA4E-D7D7AD48ADE6}" destId="{B7DE5821-A6B3-488A-A34D-BF1D17C6FA49}" srcOrd="4" destOrd="0" presId="urn:microsoft.com/office/officeart/2005/8/layout/vList6"/>
    <dgm:cxn modelId="{8E1040C5-A347-44B6-B162-347D279F2483}" type="presParOf" srcId="{B7DE5821-A6B3-488A-A34D-BF1D17C6FA49}" destId="{AFEDE291-BC90-4412-BF65-46C5C649D9AD}" srcOrd="0" destOrd="0" presId="urn:microsoft.com/office/officeart/2005/8/layout/vList6"/>
    <dgm:cxn modelId="{48315A6F-7A20-4C4E-8898-3999C0BDA8D3}" type="presParOf" srcId="{B7DE5821-A6B3-488A-A34D-BF1D17C6FA49}" destId="{F72B2379-0F4A-499A-AD8C-C96BFCAA5661}" srcOrd="1" destOrd="0" presId="urn:microsoft.com/office/officeart/2005/8/layout/vList6"/>
    <dgm:cxn modelId="{CC76F95E-2DA4-4AF5-A422-691C4D762AD8}" type="presParOf" srcId="{4DBAA647-8C91-4B5E-AA4E-D7D7AD48ADE6}" destId="{478A919E-7ABE-410B-ACB9-A5EFA9996E92}" srcOrd="5" destOrd="0" presId="urn:microsoft.com/office/officeart/2005/8/layout/vList6"/>
    <dgm:cxn modelId="{40D653E5-F2E2-40FA-95D8-245ADA52E970}" type="presParOf" srcId="{4DBAA647-8C91-4B5E-AA4E-D7D7AD48ADE6}" destId="{F90DA7C2-965F-43CA-B3FB-9B969F077039}" srcOrd="6" destOrd="0" presId="urn:microsoft.com/office/officeart/2005/8/layout/vList6"/>
    <dgm:cxn modelId="{AAC59D67-3D14-4E0B-8F58-6ECEF586289C}" type="presParOf" srcId="{F90DA7C2-965F-43CA-B3FB-9B969F077039}" destId="{CAF2BEF3-12D6-4BF4-AB59-D357C2200451}" srcOrd="0" destOrd="0" presId="urn:microsoft.com/office/officeart/2005/8/layout/vList6"/>
    <dgm:cxn modelId="{BC2C5141-8C2D-4606-ABD8-9D19E69507B2}" type="presParOf" srcId="{F90DA7C2-965F-43CA-B3FB-9B969F077039}" destId="{4D6159E1-A14D-4A8C-A370-B1DAFAFF2C7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CA2EF-5E7B-4195-946E-75C414DD7C98}">
      <dsp:nvSpPr>
        <dsp:cNvPr id="0" name=""/>
        <dsp:cNvSpPr/>
      </dsp:nvSpPr>
      <dsp:spPr>
        <a:xfrm>
          <a:off x="2879766" y="945"/>
          <a:ext cx="4319649" cy="750053"/>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latin typeface="Arial"/>
            </a:rPr>
            <a:t>Developing predictive models to analyze patient data, including glucose levels, BMI, and family history, to identify individuals at risk of developing diabetes at an early stage.</a:t>
          </a:r>
          <a:endParaRPr lang="en-US" sz="1000" kern="1200" dirty="0"/>
        </a:p>
      </dsp:txBody>
      <dsp:txXfrm>
        <a:off x="2879766" y="94702"/>
        <a:ext cx="4038379" cy="562539"/>
      </dsp:txXfrm>
    </dsp:sp>
    <dsp:sp modelId="{FE0AE65E-5740-4F63-96D3-197CF28D35F7}">
      <dsp:nvSpPr>
        <dsp:cNvPr id="0" name=""/>
        <dsp:cNvSpPr/>
      </dsp:nvSpPr>
      <dsp:spPr>
        <a:xfrm>
          <a:off x="0" y="945"/>
          <a:ext cx="2879766" cy="75005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just" defTabSz="977900" rtl="0">
            <a:lnSpc>
              <a:spcPct val="90000"/>
            </a:lnSpc>
            <a:spcBef>
              <a:spcPct val="0"/>
            </a:spcBef>
            <a:spcAft>
              <a:spcPct val="35000"/>
            </a:spcAft>
            <a:buNone/>
          </a:pPr>
          <a:r>
            <a:rPr lang="en-IN" sz="2200" b="1" kern="1200" dirty="0">
              <a:latin typeface="Arial"/>
            </a:rPr>
            <a:t>Early Detection of Diabetes</a:t>
          </a:r>
          <a:r>
            <a:rPr lang="en-IN" sz="2200" kern="1200" dirty="0">
              <a:latin typeface="Arial"/>
            </a:rPr>
            <a:t> </a:t>
          </a:r>
        </a:p>
      </dsp:txBody>
      <dsp:txXfrm>
        <a:off x="36615" y="37560"/>
        <a:ext cx="2806536" cy="676823"/>
      </dsp:txXfrm>
    </dsp:sp>
    <dsp:sp modelId="{26849E96-FF77-4F18-A700-C130462EFAB3}">
      <dsp:nvSpPr>
        <dsp:cNvPr id="0" name=""/>
        <dsp:cNvSpPr/>
      </dsp:nvSpPr>
      <dsp:spPr>
        <a:xfrm>
          <a:off x="2879766" y="826004"/>
          <a:ext cx="4319649" cy="750053"/>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latin typeface="Arial"/>
            </a:rPr>
            <a:t>Implementing machine learning algorithms to stratify diabetic patients based on their risk of complications (e.g., cardiovascular issues, neuropathy). This helps prioritize interventions for high-risk individuals.</a:t>
          </a:r>
          <a:endParaRPr lang="en-US" sz="1000" kern="1200" dirty="0"/>
        </a:p>
      </dsp:txBody>
      <dsp:txXfrm>
        <a:off x="2879766" y="919761"/>
        <a:ext cx="4038379" cy="562539"/>
      </dsp:txXfrm>
    </dsp:sp>
    <dsp:sp modelId="{4F43A666-395A-423C-AE83-C78AF1D7C311}">
      <dsp:nvSpPr>
        <dsp:cNvPr id="0" name=""/>
        <dsp:cNvSpPr/>
      </dsp:nvSpPr>
      <dsp:spPr>
        <a:xfrm>
          <a:off x="0" y="826004"/>
          <a:ext cx="2879766" cy="75005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just" defTabSz="977900" rtl="0">
            <a:lnSpc>
              <a:spcPct val="90000"/>
            </a:lnSpc>
            <a:spcBef>
              <a:spcPct val="0"/>
            </a:spcBef>
            <a:spcAft>
              <a:spcPct val="35000"/>
            </a:spcAft>
            <a:buNone/>
          </a:pPr>
          <a:r>
            <a:rPr lang="en-US" sz="2200" b="1" kern="1200" dirty="0">
              <a:latin typeface="Arial"/>
            </a:rPr>
            <a:t>Risk Stratification for Complications </a:t>
          </a:r>
        </a:p>
      </dsp:txBody>
      <dsp:txXfrm>
        <a:off x="36615" y="862619"/>
        <a:ext cx="2806536" cy="676823"/>
      </dsp:txXfrm>
    </dsp:sp>
    <dsp:sp modelId="{F72B2379-0F4A-499A-AD8C-C96BFCAA5661}">
      <dsp:nvSpPr>
        <dsp:cNvPr id="0" name=""/>
        <dsp:cNvSpPr/>
      </dsp:nvSpPr>
      <dsp:spPr>
        <a:xfrm>
          <a:off x="2879766" y="1651062"/>
          <a:ext cx="4319649" cy="750053"/>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just" defTabSz="444500">
            <a:lnSpc>
              <a:spcPct val="90000"/>
            </a:lnSpc>
            <a:spcBef>
              <a:spcPct val="0"/>
            </a:spcBef>
            <a:spcAft>
              <a:spcPct val="15000"/>
            </a:spcAft>
            <a:buChar char="•"/>
          </a:pPr>
          <a:r>
            <a:rPr lang="en-US" sz="1000" b="1" kern="1200" dirty="0">
              <a:latin typeface="Arial"/>
            </a:rPr>
            <a:t> </a:t>
          </a:r>
          <a:r>
            <a:rPr lang="en-US" sz="1000" kern="1200" dirty="0">
              <a:latin typeface="Arial"/>
            </a:rPr>
            <a:t>Using predictive analytics to tailor treatment plans for diabetic patients by considering individual factors such as age, lifestyle, and comorbidities, leading to more effective management.</a:t>
          </a:r>
          <a:endParaRPr lang="en-US" sz="1000" kern="1200" dirty="0"/>
        </a:p>
      </dsp:txBody>
      <dsp:txXfrm>
        <a:off x="2879766" y="1744819"/>
        <a:ext cx="4038379" cy="562539"/>
      </dsp:txXfrm>
    </dsp:sp>
    <dsp:sp modelId="{AFEDE291-BC90-4412-BF65-46C5C649D9AD}">
      <dsp:nvSpPr>
        <dsp:cNvPr id="0" name=""/>
        <dsp:cNvSpPr/>
      </dsp:nvSpPr>
      <dsp:spPr>
        <a:xfrm>
          <a:off x="0" y="1651062"/>
          <a:ext cx="2879766" cy="75005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just" defTabSz="977900" rtl="0">
            <a:lnSpc>
              <a:spcPct val="90000"/>
            </a:lnSpc>
            <a:spcBef>
              <a:spcPct val="0"/>
            </a:spcBef>
            <a:spcAft>
              <a:spcPct val="35000"/>
            </a:spcAft>
            <a:buNone/>
          </a:pPr>
          <a:r>
            <a:rPr lang="en-US" sz="2200" b="1" kern="1200" dirty="0">
              <a:latin typeface="Arial"/>
            </a:rPr>
            <a:t>Personalized Treatment Plans</a:t>
          </a:r>
        </a:p>
      </dsp:txBody>
      <dsp:txXfrm>
        <a:off x="36615" y="1687677"/>
        <a:ext cx="2806536" cy="676823"/>
      </dsp:txXfrm>
    </dsp:sp>
    <dsp:sp modelId="{4D6159E1-A14D-4A8C-A370-B1DAFAFF2C77}">
      <dsp:nvSpPr>
        <dsp:cNvPr id="0" name=""/>
        <dsp:cNvSpPr/>
      </dsp:nvSpPr>
      <dsp:spPr>
        <a:xfrm>
          <a:off x="2879766" y="2476121"/>
          <a:ext cx="4319649" cy="750053"/>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latin typeface="Arial"/>
            </a:rPr>
            <a:t>Developing models to predict blood glucose levels in diabetic patients, enabling them to proactively manage their condition and make informed decisions about medication and lifestyle.</a:t>
          </a:r>
          <a:endParaRPr lang="en-US" sz="1000" kern="1200" dirty="0"/>
        </a:p>
      </dsp:txBody>
      <dsp:txXfrm>
        <a:off x="2879766" y="2569878"/>
        <a:ext cx="4038379" cy="562539"/>
      </dsp:txXfrm>
    </dsp:sp>
    <dsp:sp modelId="{CAF2BEF3-12D6-4BF4-AB59-D357C2200451}">
      <dsp:nvSpPr>
        <dsp:cNvPr id="0" name=""/>
        <dsp:cNvSpPr/>
      </dsp:nvSpPr>
      <dsp:spPr>
        <a:xfrm>
          <a:off x="0" y="2476121"/>
          <a:ext cx="2879766" cy="75005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just" defTabSz="977900" rtl="0">
            <a:lnSpc>
              <a:spcPct val="90000"/>
            </a:lnSpc>
            <a:spcBef>
              <a:spcPct val="0"/>
            </a:spcBef>
            <a:spcAft>
              <a:spcPct val="35000"/>
            </a:spcAft>
            <a:buNone/>
          </a:pPr>
          <a:r>
            <a:rPr lang="en-US" sz="2200" b="1" kern="1200" dirty="0">
              <a:latin typeface="Arial"/>
            </a:rPr>
            <a:t>Blood Glucose Level Prediction </a:t>
          </a:r>
        </a:p>
      </dsp:txBody>
      <dsp:txXfrm>
        <a:off x="36615" y="2512736"/>
        <a:ext cx="2806536" cy="67682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249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355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57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12/29/2023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analyticsvidhya.com/blog/2022/01/diabetes-prediction-using-machine-learnin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github.com/ahmetcankaraoglan/Diabetes-Prediction-using-Machine-Learning" TargetMode="External"/><Relationship Id="rId4" Type="http://schemas.openxmlformats.org/officeDocument/2006/relationships/hyperlink" Target="https://www.sciencedirect.com/science/article/pii/S187705091731028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76505" y="67470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About Mentor</a:t>
            </a:r>
            <a:endParaRPr lang="en-IN" sz="1600" dirty="0"/>
          </a:p>
        </p:txBody>
      </p:sp>
      <p:pic>
        <p:nvPicPr>
          <p:cNvPr id="4" name="Picture 3" descr="A person with dark hair wearing a blue shirt&#10;&#10;Description automatically generated">
            <a:extLst>
              <a:ext uri="{FF2B5EF4-FFF2-40B4-BE49-F238E27FC236}">
                <a16:creationId xmlns:a16="http://schemas.microsoft.com/office/drawing/2014/main" id="{8F5A68C7-CE2D-CA3F-D718-D5C3538164C3}"/>
              </a:ext>
            </a:extLst>
          </p:cNvPr>
          <p:cNvPicPr>
            <a:picLocks noChangeAspect="1"/>
          </p:cNvPicPr>
          <p:nvPr/>
        </p:nvPicPr>
        <p:blipFill>
          <a:blip r:embed="rId3"/>
          <a:stretch>
            <a:fillRect/>
          </a:stretch>
        </p:blipFill>
        <p:spPr>
          <a:xfrm>
            <a:off x="279873" y="1476375"/>
            <a:ext cx="1666875" cy="2190750"/>
          </a:xfrm>
          <a:prstGeom prst="rect">
            <a:avLst/>
          </a:prstGeom>
        </p:spPr>
      </p:pic>
      <p:sp>
        <p:nvSpPr>
          <p:cNvPr id="5" name="TextBox 4">
            <a:extLst>
              <a:ext uri="{FF2B5EF4-FFF2-40B4-BE49-F238E27FC236}">
                <a16:creationId xmlns:a16="http://schemas.microsoft.com/office/drawing/2014/main" id="{E3D0E6E3-CEA5-2BA3-AFCF-C4DB112D9B24}"/>
              </a:ext>
            </a:extLst>
          </p:cNvPr>
          <p:cNvSpPr txBox="1"/>
          <p:nvPr/>
        </p:nvSpPr>
        <p:spPr>
          <a:xfrm>
            <a:off x="2337955" y="1079912"/>
            <a:ext cx="652586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Brief Intro : </a:t>
            </a:r>
            <a:endParaRPr lang="en-US" b="1"/>
          </a:p>
          <a:p>
            <a:pPr algn="just"/>
            <a:endParaRPr lang="en-US" dirty="0"/>
          </a:p>
          <a:p>
            <a:pPr algn="just"/>
            <a:r>
              <a:rPr lang="en-US" dirty="0"/>
              <a:t>Dr. Diana is a result-driven professional with over seven years of experience in Artificial Intelligence and Software development. She has completed her </a:t>
            </a:r>
            <a:r>
              <a:rPr lang="en-US" dirty="0" err="1"/>
              <a:t>Ph.D</a:t>
            </a:r>
            <a:r>
              <a:rPr lang="en-US" dirty="0"/>
              <a:t> Degree in Computer Science &amp; Engineering in Artificial Intelligence and Machine Learning.</a:t>
            </a:r>
            <a:endParaRPr lang="en-US"/>
          </a:p>
          <a:p>
            <a:pPr algn="just"/>
            <a:endParaRPr lang="en-US" dirty="0"/>
          </a:p>
          <a:p>
            <a:pPr algn="just"/>
            <a:r>
              <a:rPr lang="en-US" b="1" dirty="0"/>
              <a:t>Key Technical Skills :</a:t>
            </a:r>
          </a:p>
          <a:p>
            <a:pPr algn="just"/>
            <a:endParaRPr lang="en-US" dirty="0"/>
          </a:p>
          <a:p>
            <a:pPr algn="just"/>
            <a:r>
              <a:rPr lang="en-US" dirty="0"/>
              <a:t>• Technology- AI/ML, Data Analytics, Data Mining, Image Processing</a:t>
            </a:r>
          </a:p>
          <a:p>
            <a:pPr algn="just"/>
            <a:r>
              <a:rPr lang="en-US" dirty="0"/>
              <a:t>• Programming- Python, C, R, SQL, PL/SQL, MATLAB, </a:t>
            </a:r>
            <a:r>
              <a:rPr lang="en-US" dirty="0" err="1"/>
              <a:t>ReactJs</a:t>
            </a:r>
            <a:r>
              <a:rPr lang="en-US" dirty="0"/>
              <a:t>, Java</a:t>
            </a:r>
          </a:p>
          <a:p>
            <a:pPr algn="just"/>
            <a:r>
              <a:rPr lang="en-US" dirty="0"/>
              <a:t>• Cloud- Microsoft Azure, AWS</a:t>
            </a:r>
          </a:p>
          <a:p>
            <a:pPr algn="just"/>
            <a:r>
              <a:rPr lang="en-US" dirty="0"/>
              <a:t>• Frameworks- Intel </a:t>
            </a:r>
            <a:r>
              <a:rPr lang="en-US" err="1"/>
              <a:t>oneAPI</a:t>
            </a:r>
            <a:r>
              <a:rPr lang="en-US" dirty="0"/>
              <a:t>, Google </a:t>
            </a:r>
            <a:r>
              <a:rPr lang="en-US" err="1"/>
              <a:t>Colab</a:t>
            </a:r>
            <a:r>
              <a:rPr lang="en-US" dirty="0"/>
              <a:t> , Dialog Flow, Flask, Docker, Power BI, Scikit-Learn, </a:t>
            </a:r>
            <a:r>
              <a:rPr lang="en-US" err="1"/>
              <a:t>Keras</a:t>
            </a:r>
            <a:r>
              <a:rPr lang="en-US" dirty="0"/>
              <a:t>, </a:t>
            </a:r>
            <a:r>
              <a:rPr lang="en-US" err="1"/>
              <a:t>Tensorflow</a:t>
            </a:r>
            <a:r>
              <a:rPr lang="en-US" dirty="0"/>
              <a:t>, PowerApps</a:t>
            </a:r>
          </a:p>
        </p:txBody>
      </p:sp>
    </p:spTree>
    <p:extLst>
      <p:ext uri="{BB962C8B-B14F-4D97-AF65-F5344CB8AC3E}">
        <p14:creationId xmlns:p14="http://schemas.microsoft.com/office/powerpoint/2010/main" val="267333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17360"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References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04393"/>
            <a:ext cx="863677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200"/>
              </a:spcBef>
              <a:buClr>
                <a:srgbClr val="213163"/>
              </a:buClr>
              <a:buFont typeface="+mj-lt"/>
              <a:buAutoNum type="arabicPeriod"/>
            </a:pPr>
            <a:r>
              <a:rPr lang="en-US" dirty="0">
                <a:hlinkClick r:id="rId3"/>
              </a:rPr>
              <a:t>https://www.analyticsvidhya.com/blog/2022/01/diabetes-prediction-using-machine-learning/</a:t>
            </a:r>
            <a:endParaRPr lang="en-US"/>
          </a:p>
          <a:p>
            <a:pPr marL="342900" indent="-342900">
              <a:spcBef>
                <a:spcPts val="200"/>
              </a:spcBef>
              <a:buClr>
                <a:srgbClr val="213163"/>
              </a:buClr>
              <a:buAutoNum type="arabicPeriod"/>
            </a:pPr>
            <a:r>
              <a:rPr lang="en-US" dirty="0">
                <a:hlinkClick r:id="rId4"/>
              </a:rPr>
              <a:t>https://www.sciencedirect.com/science/article/pii/S1877050917310281</a:t>
            </a:r>
            <a:endParaRPr lang="en-US"/>
          </a:p>
          <a:p>
            <a:pPr marL="342900" lvl="2" indent="-342900">
              <a:spcBef>
                <a:spcPts val="200"/>
              </a:spcBef>
              <a:buClr>
                <a:srgbClr val="213163"/>
              </a:buClr>
              <a:buFont typeface="+mj-lt"/>
              <a:buAutoNum type="arabicPeriod" startAt="3"/>
            </a:pPr>
            <a:r>
              <a:rPr lang="en-US" dirty="0">
                <a:hlinkClick r:id="rId5"/>
              </a:rPr>
              <a:t>https://github.com/ahmetcankaraoglan/Diabetes-Prediction-using-Machine-Learning</a:t>
            </a:r>
            <a:endParaRPr lang="en-US" dirty="0"/>
          </a:p>
          <a:p>
            <a:pPr marL="342900" lvl="2" indent="-342900">
              <a:spcBef>
                <a:spcPts val="200"/>
              </a:spcBef>
              <a:buClr>
                <a:srgbClr val="213163"/>
              </a:buClr>
              <a:buFont typeface="+mj-lt"/>
              <a:buAutoNum type="arabicPeriod" startAt="3"/>
            </a:pPr>
            <a:endParaRPr lang="en-US" dirty="0"/>
          </a:p>
        </p:txBody>
      </p:sp>
    </p:spTree>
    <p:extLst>
      <p:ext uri="{BB962C8B-B14F-4D97-AF65-F5344CB8AC3E}">
        <p14:creationId xmlns:p14="http://schemas.microsoft.com/office/powerpoint/2010/main" val="411979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952150-430B-A84A-E461-E2A96CF3B3D9}"/>
              </a:ext>
            </a:extLst>
          </p:cNvPr>
          <p:cNvSpPr txBox="1"/>
          <p:nvPr/>
        </p:nvSpPr>
        <p:spPr>
          <a:xfrm>
            <a:off x="2138766" y="1818248"/>
            <a:ext cx="4897465" cy="1384995"/>
          </a:xfrm>
          <a:prstGeom prst="rect">
            <a:avLst/>
          </a:prstGeom>
          <a:noFill/>
        </p:spPr>
        <p:txBody>
          <a:bodyPr wrap="square" lIns="91440" tIns="45720" rIns="91440" bIns="45720" rtlCol="0" anchor="t">
            <a:spAutoFit/>
          </a:bodyPr>
          <a:lstStyle/>
          <a:p>
            <a:pPr algn="ctr"/>
            <a:r>
              <a:rPr lang="en-IN" sz="2800" b="1" dirty="0">
                <a:solidFill>
                  <a:schemeClr val="tx2"/>
                </a:solidFill>
              </a:rPr>
              <a:t>HealthCare Prediction on Diabetic Patients using Python</a:t>
            </a:r>
            <a:endParaRPr lang="en-IN" sz="3200" b="1">
              <a:solidFill>
                <a:schemeClr val="tx2"/>
              </a:solidFill>
            </a:endParaRPr>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Content Outline</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450CBA7-9A26-3B7E-7084-F9374B00821D}"/>
              </a:ext>
            </a:extLst>
          </p:cNvPr>
          <p:cNvSpPr txBox="1"/>
          <p:nvPr/>
        </p:nvSpPr>
        <p:spPr>
          <a:xfrm>
            <a:off x="263471" y="1270861"/>
            <a:ext cx="3394129" cy="2677656"/>
          </a:xfrm>
          <a:prstGeom prst="rect">
            <a:avLst/>
          </a:prstGeom>
          <a:noFill/>
        </p:spPr>
        <p:txBody>
          <a:bodyPr wrap="square" rtlCol="0">
            <a:spAutoFit/>
          </a:bodyPr>
          <a:lstStyle/>
          <a:p>
            <a:pPr marL="342900" indent="-342900">
              <a:buAutoNum type="arabicPeriod"/>
            </a:pPr>
            <a:r>
              <a:rPr lang="en-IN" dirty="0"/>
              <a:t>Industry Use Cases</a:t>
            </a:r>
          </a:p>
          <a:p>
            <a:pPr marL="342900" indent="-342900">
              <a:buAutoNum type="arabicPeriod"/>
            </a:pPr>
            <a:r>
              <a:rPr lang="en-IN" dirty="0"/>
              <a:t>Project Introduction</a:t>
            </a:r>
          </a:p>
          <a:p>
            <a:pPr marL="342900" indent="-342900">
              <a:buAutoNum type="arabicPeriod"/>
            </a:pPr>
            <a:r>
              <a:rPr lang="en-IN" dirty="0"/>
              <a:t>Project Scope</a:t>
            </a:r>
          </a:p>
          <a:p>
            <a:pPr marL="342900" indent="-342900">
              <a:buAutoNum type="arabicPeriod"/>
            </a:pPr>
            <a:r>
              <a:rPr lang="en-IN" dirty="0"/>
              <a:t>Project Methodology</a:t>
            </a:r>
          </a:p>
          <a:p>
            <a:pPr marL="342900" indent="-342900">
              <a:buAutoNum type="arabicPeriod"/>
            </a:pPr>
            <a:r>
              <a:rPr lang="en-IN" dirty="0"/>
              <a:t>Proposed Milestone</a:t>
            </a:r>
          </a:p>
          <a:p>
            <a:pPr marL="342900" indent="-342900">
              <a:buAutoNum type="arabicPeriod"/>
            </a:pPr>
            <a:r>
              <a:rPr lang="en-IN" dirty="0"/>
              <a:t>Technology Used</a:t>
            </a:r>
          </a:p>
          <a:p>
            <a:pPr marL="342900" indent="-342900">
              <a:buAutoNum type="arabicPeriod"/>
            </a:pPr>
            <a:r>
              <a:rPr lang="en-IN" dirty="0"/>
              <a:t>About Mentor</a:t>
            </a:r>
          </a:p>
          <a:p>
            <a:pPr marL="342900" indent="-342900">
              <a:buAutoNum type="arabicPeriod"/>
            </a:pPr>
            <a:r>
              <a:rPr lang="en-IN" dirty="0"/>
              <a:t>References</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8"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Industry Use Cases</a:t>
            </a:r>
            <a:endParaRPr lang="en-IN" sz="1600" dirty="0"/>
          </a:p>
        </p:txBody>
      </p:sp>
      <p:graphicFrame>
        <p:nvGraphicFramePr>
          <p:cNvPr id="2" name="Diagram 1">
            <a:extLst>
              <a:ext uri="{FF2B5EF4-FFF2-40B4-BE49-F238E27FC236}">
                <a16:creationId xmlns:a16="http://schemas.microsoft.com/office/drawing/2014/main" id="{2CBFE5BD-C126-F5A7-3C0D-E4976424A1BC}"/>
              </a:ext>
            </a:extLst>
          </p:cNvPr>
          <p:cNvGraphicFramePr/>
          <p:nvPr>
            <p:extLst>
              <p:ext uri="{D42A27DB-BD31-4B8C-83A1-F6EECF244321}">
                <p14:modId xmlns:p14="http://schemas.microsoft.com/office/powerpoint/2010/main" val="953858801"/>
              </p:ext>
            </p:extLst>
          </p:nvPr>
        </p:nvGraphicFramePr>
        <p:xfrm>
          <a:off x="972293" y="1225385"/>
          <a:ext cx="7199415" cy="3227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71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8" y="66427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Introduction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7DC427A-F216-7BD7-96F1-2E6F4AF1AC6D}"/>
              </a:ext>
            </a:extLst>
          </p:cNvPr>
          <p:cNvSpPr txBox="1"/>
          <p:nvPr/>
        </p:nvSpPr>
        <p:spPr>
          <a:xfrm>
            <a:off x="240223" y="1162373"/>
            <a:ext cx="8528548" cy="3323987"/>
          </a:xfrm>
          <a:prstGeom prst="rect">
            <a:avLst/>
          </a:prstGeom>
          <a:noFill/>
        </p:spPr>
        <p:txBody>
          <a:bodyPr wrap="square" lIns="91440" tIns="45720" rIns="91440" bIns="45720" rtlCol="0" anchor="t">
            <a:spAutoFit/>
          </a:bodyPr>
          <a:lstStyle/>
          <a:p>
            <a:pPr algn="just"/>
            <a:r>
              <a:rPr lang="en-IN" b="1" dirty="0"/>
              <a:t>Brief Description of the Project: </a:t>
            </a:r>
            <a:r>
              <a:rPr lang="en-US" dirty="0"/>
              <a:t>The healthcare project aims to leverage machine learning and predictive analytics to enhance the management and care of diabetic patients. By analyzing a comprehensive dataset containing key medical predictor variables, the project seeks to develop models that can accurately predict the likelihood of diabetes in patients. The focus is on proactive intervention, personalized treatment plans, and improved healthcare outcomes for individuals at risk or already diagnosed with diabetes.</a:t>
            </a:r>
          </a:p>
          <a:p>
            <a:endParaRPr lang="en-US" dirty="0"/>
          </a:p>
          <a:p>
            <a:r>
              <a:rPr lang="en-US" b="1" dirty="0"/>
              <a:t>Objectives: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Develop a Comprehensive Understanding, Exploring and pre-processing the data.</a:t>
            </a:r>
          </a:p>
          <a:p>
            <a:pPr marL="285750" indent="-285750">
              <a:buFont typeface="Arial" panose="020B0604020202020204" pitchFamily="34" charset="0"/>
              <a:buChar char="•"/>
            </a:pPr>
            <a:r>
              <a:rPr lang="en-IN" dirty="0"/>
              <a:t>Exploratory Data Analysis</a:t>
            </a:r>
          </a:p>
          <a:p>
            <a:pPr marL="285750" indent="-285750">
              <a:buFont typeface="Arial" panose="020B0604020202020204" pitchFamily="34" charset="0"/>
              <a:buChar char="•"/>
            </a:pPr>
            <a:r>
              <a:rPr lang="en-IN" dirty="0"/>
              <a:t>Feature Engineering and Selection</a:t>
            </a:r>
          </a:p>
          <a:p>
            <a:pPr marL="285750" indent="-285750">
              <a:buFont typeface="Arial" panose="020B0604020202020204" pitchFamily="34" charset="0"/>
              <a:buChar char="•"/>
            </a:pPr>
            <a:r>
              <a:rPr lang="en-IN" dirty="0"/>
              <a:t>Address Class Imbalance</a:t>
            </a:r>
          </a:p>
          <a:p>
            <a:pPr marL="285750" indent="-285750">
              <a:buFont typeface="Arial" panose="020B0604020202020204" pitchFamily="34" charset="0"/>
              <a:buChar char="•"/>
            </a:pPr>
            <a:r>
              <a:rPr lang="en-IN" dirty="0"/>
              <a:t>Apply Machine Learning Algorithms</a:t>
            </a:r>
          </a:p>
          <a:p>
            <a:pPr marL="285750" indent="-285750">
              <a:buFont typeface="Arial" panose="020B0604020202020204" pitchFamily="34" charset="0"/>
              <a:buChar char="•"/>
            </a:pPr>
            <a:r>
              <a:rPr lang="en-IN" dirty="0"/>
              <a:t>Develop Insights and Recommendations</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9626" y="64641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Scope</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184E779-A9AA-A988-FE33-1CED5A2545CF}"/>
              </a:ext>
            </a:extLst>
          </p:cNvPr>
          <p:cNvSpPr txBox="1"/>
          <p:nvPr/>
        </p:nvSpPr>
        <p:spPr>
          <a:xfrm>
            <a:off x="159856" y="1126654"/>
            <a:ext cx="8528548" cy="289310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Deeper Integration with Healthcare Systems: </a:t>
            </a:r>
            <a:r>
              <a:rPr lang="en-US" dirty="0"/>
              <a:t>Seamless integration of prediction models into electronic health records (EHRs) will enable real-time risk assessment and personalized interventions.</a:t>
            </a:r>
          </a:p>
          <a:p>
            <a:pPr marL="285750" indent="-285750" algn="just">
              <a:buFont typeface="Arial" panose="020B0604020202020204" pitchFamily="34" charset="0"/>
              <a:buChar char="•"/>
            </a:pPr>
            <a:r>
              <a:rPr lang="en-US" b="1" dirty="0"/>
              <a:t>Advancements in Machine Learning Techniques: </a:t>
            </a:r>
            <a:r>
              <a:rPr lang="en-US" dirty="0"/>
              <a:t>The application of more advanced machine learning techniques, such as deep learning and natural language processing, can further enhance prediction accuracy and uncover hidden risk factors.</a:t>
            </a:r>
          </a:p>
          <a:p>
            <a:pPr marL="285750" indent="-285750" algn="just">
              <a:buFont typeface="Arial" panose="020B0604020202020204" pitchFamily="34" charset="0"/>
              <a:buChar char="•"/>
            </a:pPr>
            <a:r>
              <a:rPr lang="en-US" b="1" dirty="0"/>
              <a:t>Personalized Prevention and Treatment Strategies:</a:t>
            </a:r>
            <a:r>
              <a:rPr lang="en-IN" b="1" dirty="0"/>
              <a:t> </a:t>
            </a:r>
            <a:r>
              <a:rPr lang="en-US" dirty="0"/>
              <a:t>Combining predictive models with genetic data and lifestyle information can enable the development of highly personalized prevention strategies.</a:t>
            </a:r>
            <a:endParaRPr lang="en-IN" dirty="0"/>
          </a:p>
          <a:p>
            <a:pPr marL="285750" indent="-285750" algn="just">
              <a:buFont typeface="Arial" panose="020B0604020202020204" pitchFamily="34" charset="0"/>
              <a:buChar char="•"/>
            </a:pPr>
            <a:r>
              <a:rPr lang="en-US" b="1" dirty="0"/>
              <a:t>Wider Accessibility and Democratization of Healthcare:</a:t>
            </a:r>
            <a:r>
              <a:rPr lang="en-IN" b="1" dirty="0"/>
              <a:t> </a:t>
            </a:r>
            <a:r>
              <a:rPr lang="en-US" dirty="0"/>
              <a:t>The development of user-friendly mobile applications and online platforms will make diabetes prediction accessible to a wider population, empowering individuals to take control of their health. AI-powered chatbots and virtual assistants can provide 24/7 support and guidance to patients, improving adherence to treatment plans.</a:t>
            </a:r>
            <a:endParaRPr lang="en-IN" dirty="0"/>
          </a:p>
          <a:p>
            <a:pPr marL="285750" indent="-285750" algn="just">
              <a:buFont typeface="Arial" panose="020B0604020202020204" pitchFamily="34" charset="0"/>
              <a:buChar char="•"/>
            </a:pPr>
            <a:r>
              <a:rPr lang="en-US" b="1" dirty="0"/>
              <a:t>Addressing Ethical Considerations:</a:t>
            </a:r>
            <a:r>
              <a:rPr lang="en-IN" b="1" dirty="0"/>
              <a:t> </a:t>
            </a:r>
            <a:r>
              <a:rPr lang="en-US" dirty="0"/>
              <a:t>Mitigating bias in algorithms and promoting equity in access to healthcare technology are crucial ethical considerations.</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2470"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Methodology</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184E779-A9AA-A988-FE33-1CED5A2545CF}"/>
              </a:ext>
            </a:extLst>
          </p:cNvPr>
          <p:cNvSpPr txBox="1"/>
          <p:nvPr/>
        </p:nvSpPr>
        <p:spPr>
          <a:xfrm>
            <a:off x="201375" y="1057973"/>
            <a:ext cx="8626775" cy="4185761"/>
          </a:xfrm>
          <a:prstGeom prst="rect">
            <a:avLst/>
          </a:prstGeom>
          <a:noFill/>
        </p:spPr>
        <p:txBody>
          <a:bodyPr wrap="square" lIns="91440" tIns="45720" rIns="91440" bIns="45720" rtlCol="0" anchor="t">
            <a:spAutoFit/>
          </a:bodyPr>
          <a:lstStyle/>
          <a:p>
            <a:pPr algn="just"/>
            <a:r>
              <a:rPr lang="en-US" dirty="0"/>
              <a:t>The project methodology involves a systematic and iterative process designed to develop accurate predictive models for diabetes in patients. The key steps include:</a:t>
            </a:r>
          </a:p>
          <a:p>
            <a:pPr marL="342900" indent="-342900" algn="just">
              <a:buFont typeface="+mj-lt"/>
              <a:buAutoNum type="arabicPeriod"/>
            </a:pPr>
            <a:endParaRPr lang="en-IN" b="1" dirty="0"/>
          </a:p>
          <a:p>
            <a:pPr marL="342900" indent="-342900" algn="just">
              <a:buAutoNum type="arabicPeriod"/>
            </a:pPr>
            <a:r>
              <a:rPr lang="en-IN" b="1" dirty="0"/>
              <a:t>Data Collection and Understanding: </a:t>
            </a:r>
            <a:r>
              <a:rPr lang="en-US" dirty="0"/>
              <a:t>Gather and comprehend the healthcare dataset containing medical predictor variables related to diabetic patients. Gain insights into the nature and structure of the data.</a:t>
            </a:r>
            <a:endParaRPr lang="en-US"/>
          </a:p>
          <a:p>
            <a:pPr marL="342900" indent="-342900" algn="just">
              <a:buFont typeface="+mj-lt"/>
              <a:buAutoNum type="arabicPeriod"/>
            </a:pPr>
            <a:endParaRPr lang="en-US" b="1" dirty="0"/>
          </a:p>
          <a:p>
            <a:pPr marL="342900" indent="-342900" algn="just">
              <a:buAutoNum type="arabicPeriod"/>
            </a:pPr>
            <a:r>
              <a:rPr lang="en-US" b="1" dirty="0"/>
              <a:t>Data Preprocessing: </a:t>
            </a:r>
            <a:r>
              <a:rPr lang="en-US" dirty="0"/>
              <a:t>Cleanse and preprocess the dataset by addressing missing values, outliers, and ensuring data quality. This step lays the groundwork for meaningful analysis.</a:t>
            </a:r>
            <a:endParaRPr lang="en-US"/>
          </a:p>
          <a:p>
            <a:pPr marL="342900" indent="-342900" algn="just">
              <a:buFont typeface="+mj-lt"/>
              <a:buAutoNum type="arabicPeriod"/>
            </a:pPr>
            <a:endParaRPr lang="en-US" b="1" dirty="0"/>
          </a:p>
          <a:p>
            <a:pPr marL="342900" indent="-342900" algn="just">
              <a:buAutoNum type="arabicPeriod"/>
            </a:pPr>
            <a:r>
              <a:rPr lang="en-US" b="1" dirty="0"/>
              <a:t>Exploratory Data Analysis (EDA): </a:t>
            </a:r>
            <a:r>
              <a:rPr lang="en-US" dirty="0"/>
              <a:t>Conduct extensive EDA to uncover patterns, distributions, and relationships within the dataset. Utilize univariate, bivariate, and multivariate analyses to inform feature engineering.</a:t>
            </a:r>
            <a:endParaRPr lang="en-US"/>
          </a:p>
          <a:p>
            <a:pPr marL="342900" indent="-342900" algn="just">
              <a:buFont typeface="+mj-lt"/>
              <a:buAutoNum type="arabicPeriod"/>
            </a:pPr>
            <a:endParaRPr lang="en-US" b="1" dirty="0"/>
          </a:p>
          <a:p>
            <a:pPr marL="342900" indent="-342900" algn="just">
              <a:buAutoNum type="arabicPeriod"/>
            </a:pPr>
            <a:r>
              <a:rPr lang="en-US" b="1" dirty="0"/>
              <a:t>Feature Engineering and Selection: </a:t>
            </a:r>
            <a:r>
              <a:rPr lang="en-US" dirty="0"/>
              <a:t>Explore advanced feature engineering techniques to enhance the predictive power of the models. Select relevant features for model development.</a:t>
            </a:r>
            <a:endParaRPr lang="en-US"/>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41585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8" y="73570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Milestone</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D1F28BE-DC03-B4A9-680C-9C114B2CC89C}"/>
              </a:ext>
            </a:extLst>
          </p:cNvPr>
          <p:cNvSpPr txBox="1"/>
          <p:nvPr/>
        </p:nvSpPr>
        <p:spPr>
          <a:xfrm>
            <a:off x="240223" y="1162373"/>
            <a:ext cx="8653563" cy="2893100"/>
          </a:xfrm>
          <a:prstGeom prst="rect">
            <a:avLst/>
          </a:prstGeom>
          <a:noFill/>
        </p:spPr>
        <p:txBody>
          <a:bodyPr wrap="square" lIns="91440" tIns="45720" rIns="91440" bIns="45720" rtlCol="0" anchor="t">
            <a:spAutoFit/>
          </a:bodyPr>
          <a:lstStyle/>
          <a:p>
            <a:pPr algn="just"/>
            <a:r>
              <a:rPr lang="en-IN" b="1" dirty="0"/>
              <a:t>Week 1 – Milestone: </a:t>
            </a:r>
            <a:r>
              <a:rPr lang="en-US" b="1" dirty="0"/>
              <a:t>Introduction, Data Exploration and Data Preprocessing</a:t>
            </a:r>
          </a:p>
          <a:p>
            <a:pPr marL="285750" indent="-285750" algn="just">
              <a:buFont typeface="Arial" panose="020B0604020202020204" pitchFamily="34" charset="0"/>
              <a:buChar char="•"/>
            </a:pPr>
            <a:r>
              <a:rPr lang="en-US" dirty="0"/>
              <a:t>Understand the context of the health care project, Explore the dataset and gain initial insights, handle the missing values, outliers, and pre-process the dataset. </a:t>
            </a:r>
          </a:p>
          <a:p>
            <a:pPr algn="just"/>
            <a:endParaRPr lang="en-US" dirty="0"/>
          </a:p>
          <a:p>
            <a:pPr algn="just"/>
            <a:r>
              <a:rPr lang="en-IN" b="1" dirty="0"/>
              <a:t>Week 2 – Milestone: EDA - Univariate, Bivariate, and Multivariate Analysis </a:t>
            </a:r>
          </a:p>
          <a:p>
            <a:pPr marL="285750" indent="-285750" algn="just">
              <a:buFont typeface="Arial" panose="020B0604020202020204" pitchFamily="34" charset="0"/>
              <a:buChar char="•"/>
            </a:pPr>
            <a:r>
              <a:rPr lang="en-US" dirty="0"/>
              <a:t>Perform in-depth exploratory data analysis, including univariate, bivariate, and multivariate analyses.</a:t>
            </a:r>
          </a:p>
          <a:p>
            <a:pPr algn="just"/>
            <a:endParaRPr lang="en-US" dirty="0"/>
          </a:p>
          <a:p>
            <a:pPr algn="just"/>
            <a:r>
              <a:rPr lang="en-US" b="1" dirty="0"/>
              <a:t>Week 3 – Milestone: Evaluate and Compare the Model</a:t>
            </a:r>
          </a:p>
          <a:p>
            <a:pPr marL="285750" indent="-285750" algn="just">
              <a:buFont typeface="Arial" panose="020B0604020202020204" pitchFamily="34" charset="0"/>
              <a:buChar char="•"/>
            </a:pPr>
            <a:r>
              <a:rPr lang="en-US" dirty="0"/>
              <a:t>Implement logistic regression, random forest classifier, and decision tree classifier, evaluate and compare the performance of these models. </a:t>
            </a:r>
          </a:p>
          <a:p>
            <a:pPr marL="285750" indent="-285750" algn="just">
              <a:buFont typeface="Arial" panose="020B0604020202020204" pitchFamily="34" charset="0"/>
              <a:buChar char="•"/>
            </a:pPr>
            <a:r>
              <a:rPr lang="en-US" dirty="0"/>
              <a:t>Compare the accuracy of all models and derive final insights and recommendations.</a:t>
            </a:r>
          </a:p>
          <a:p>
            <a:pPr algn="just"/>
            <a:endParaRPr lang="en-US" dirty="0"/>
          </a:p>
          <a:p>
            <a:pPr algn="just"/>
            <a:endParaRPr lang="en-US" b="1"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F749972-5673-1E98-FB6D-097EA832EBBB}"/>
              </a:ext>
            </a:extLst>
          </p:cNvPr>
          <p:cNvSpPr txBox="1"/>
          <p:nvPr/>
        </p:nvSpPr>
        <p:spPr>
          <a:xfrm>
            <a:off x="240223" y="1162373"/>
            <a:ext cx="8573196" cy="2677656"/>
          </a:xfrm>
          <a:prstGeom prst="rect">
            <a:avLst/>
          </a:prstGeom>
          <a:noFill/>
        </p:spPr>
        <p:txBody>
          <a:bodyPr wrap="square" lIns="91440" tIns="45720" rIns="91440" bIns="45720" rtlCol="0" anchor="t">
            <a:spAutoFit/>
          </a:bodyPr>
          <a:lstStyle/>
          <a:p>
            <a:pPr algn="just"/>
            <a:r>
              <a:rPr lang="en-IN" b="1" dirty="0"/>
              <a:t>Software</a:t>
            </a:r>
            <a:r>
              <a:rPr lang="en-IN" dirty="0"/>
              <a:t>:</a:t>
            </a:r>
          </a:p>
          <a:p>
            <a:pPr algn="just"/>
            <a:endParaRPr lang="en-IN" dirty="0"/>
          </a:p>
          <a:p>
            <a:pPr algn="just"/>
            <a:r>
              <a:rPr lang="en-IN" dirty="0"/>
              <a:t>1. </a:t>
            </a:r>
            <a:r>
              <a:rPr lang="en-IN" b="1" dirty="0"/>
              <a:t>Python</a:t>
            </a:r>
            <a:r>
              <a:rPr lang="en-IN" dirty="0"/>
              <a:t>:</a:t>
            </a:r>
          </a:p>
          <a:p>
            <a:pPr algn="just"/>
            <a:endParaRPr lang="en-IN" dirty="0"/>
          </a:p>
          <a:p>
            <a:pPr marL="285750" indent="-285750" algn="just">
              <a:buFont typeface="Arial" panose="020B0604020202020204" pitchFamily="34" charset="0"/>
              <a:buChar char="•"/>
            </a:pPr>
            <a:r>
              <a:rPr lang="en-IN" dirty="0"/>
              <a:t>Utilized Python as the primary programming language for data preprocessing, exploratory data analysis, and implementation of machine learning algorithms. Python's extensive libraries, such as Pandas, NumPy, and Scikit-Learn, facilitated efficient data manipulation and model development.</a:t>
            </a:r>
          </a:p>
          <a:p>
            <a:pPr algn="just"/>
            <a:endParaRPr lang="en-IN" dirty="0"/>
          </a:p>
          <a:p>
            <a:pPr algn="just"/>
            <a:r>
              <a:rPr lang="en-IN" dirty="0"/>
              <a:t>2. </a:t>
            </a:r>
            <a:r>
              <a:rPr lang="en-IN" b="1" dirty="0"/>
              <a:t>Jupyter</a:t>
            </a:r>
            <a:r>
              <a:rPr lang="en-IN" dirty="0"/>
              <a:t> </a:t>
            </a:r>
            <a:r>
              <a:rPr lang="en-IN" b="1" dirty="0"/>
              <a:t>Notebooks</a:t>
            </a:r>
            <a:r>
              <a:rPr lang="en-IN" dirty="0"/>
              <a:t>:</a:t>
            </a:r>
          </a:p>
          <a:p>
            <a:pPr algn="just"/>
            <a:endParaRPr lang="en-IN" dirty="0"/>
          </a:p>
          <a:p>
            <a:pPr marL="285750" indent="-285750" algn="just">
              <a:buFont typeface="Arial" panose="020B0604020202020204" pitchFamily="34" charset="0"/>
              <a:buChar char="•"/>
            </a:pPr>
            <a:r>
              <a:rPr lang="en-IN" dirty="0"/>
              <a:t>Employed Jupyter Notebooks for an interactive and collaborative coding environment. Jupyter Notebooks provided a seamless platform for code execution, visualization, and documentation.</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249</TotalTime>
  <Words>1166</Words>
  <Application>Microsoft Office PowerPoint</Application>
  <PresentationFormat>On-screen Show (16:9)</PresentationFormat>
  <Paragraphs>109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PowerPoint Presentation</vt:lpstr>
      <vt:lpstr>Content Outline</vt:lpstr>
      <vt:lpstr>Industry Use Cases</vt:lpstr>
      <vt:lpstr>Project Introduction</vt:lpstr>
      <vt:lpstr>Project Scope</vt:lpstr>
      <vt:lpstr>Project Methodology</vt:lpstr>
      <vt:lpstr>Proposed Milestone</vt:lpstr>
      <vt:lpstr>Technology Used</vt:lpstr>
      <vt:lpstr>About Mentor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Natesan Rajan</cp:lastModifiedBy>
  <cp:revision>79</cp:revision>
  <dcterms:modified xsi:type="dcterms:W3CDTF">2023-12-29T14:18:00Z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