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27"/>
  </p:notesMasterIdLst>
  <p:handoutMasterIdLst>
    <p:handoutMasterId r:id="rId28"/>
  </p:handoutMasterIdLst>
  <p:sldIdLst>
    <p:sldId id="299" r:id="rId5"/>
    <p:sldId id="298" r:id="rId6"/>
    <p:sldId id="275" r:id="rId7"/>
    <p:sldId id="287" r:id="rId8"/>
    <p:sldId id="269" r:id="rId9"/>
    <p:sldId id="276" r:id="rId10"/>
    <p:sldId id="277" r:id="rId11"/>
    <p:sldId id="284" r:id="rId12"/>
    <p:sldId id="291" r:id="rId13"/>
    <p:sldId id="290" r:id="rId14"/>
    <p:sldId id="302" r:id="rId15"/>
    <p:sldId id="292" r:id="rId16"/>
    <p:sldId id="294" r:id="rId17"/>
    <p:sldId id="293" r:id="rId18"/>
    <p:sldId id="301" r:id="rId19"/>
    <p:sldId id="296" r:id="rId20"/>
    <p:sldId id="300" r:id="rId21"/>
    <p:sldId id="297" r:id="rId22"/>
    <p:sldId id="295" r:id="rId23"/>
    <p:sldId id="279" r:id="rId24"/>
    <p:sldId id="303"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5294" autoAdjust="0"/>
  </p:normalViewPr>
  <p:slideViewPr>
    <p:cSldViewPr snapToGrid="0">
      <p:cViewPr varScale="1">
        <p:scale>
          <a:sx n="78" d="100"/>
          <a:sy n="78" d="100"/>
        </p:scale>
        <p:origin x="869" y="72"/>
      </p:cViewPr>
      <p:guideLst>
        <p:guide orient="horz" pos="2160"/>
        <p:guide pos="3840"/>
      </p:guideLst>
    </p:cSldViewPr>
  </p:slideViewPr>
  <p:notesTextViewPr>
    <p:cViewPr>
      <p:scale>
        <a:sx n="3" d="2"/>
        <a:sy n="3" d="2"/>
      </p:scale>
      <p:origin x="0" y="0"/>
    </p:cViewPr>
  </p:notesTextViewPr>
  <p:notesViewPr>
    <p:cSldViewPr snapToGrid="0">
      <p:cViewPr varScale="1">
        <p:scale>
          <a:sx n="68" d="100"/>
          <a:sy n="68" d="100"/>
        </p:scale>
        <p:origin x="2808"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t>5/2/2024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t>5/2/2024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95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B55A74-0919-413E-865C-E0E8D1722ED7}" type="datetime1">
              <a:rPr lang="en-US" smtClean="0"/>
              <a:pPr/>
              <a:t>5/2/2024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9CD8D479-8942-46E8-A226-A4E01F7A105C}" type="slidenum">
              <a:rPr lang="en-IN" smtClean="0"/>
              <a:t>‹#›</a:t>
            </a:fld>
            <a:endParaRPr lang="en-IN"/>
          </a:p>
        </p:txBody>
      </p:sp>
    </p:spTree>
    <p:extLst>
      <p:ext uri="{BB962C8B-B14F-4D97-AF65-F5344CB8AC3E}">
        <p14:creationId xmlns:p14="http://schemas.microsoft.com/office/powerpoint/2010/main" val="387866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BFE46A-5893-4F80-829A-F37AF8AAC03B}" type="datetime1">
              <a:rPr lang="en-US" smtClean="0"/>
              <a:pPr/>
              <a:t>5/2/2024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9CD8D479-8942-46E8-A226-A4E01F7A105C}"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0038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D8D479-8942-46E8-A226-A4E01F7A105C}" type="slidenum">
              <a:rPr/>
              <a:t>‹#›</a:t>
            </a:fld>
            <a:endParaRPr/>
          </a:p>
        </p:txBody>
      </p:sp>
      <p:sp>
        <p:nvSpPr>
          <p:cNvPr id="2" name="Date Placeholder 1"/>
          <p:cNvSpPr>
            <a:spLocks noGrp="1"/>
          </p:cNvSpPr>
          <p:nvPr>
            <p:ph type="dt" sz="half" idx="10"/>
          </p:nvPr>
        </p:nvSpPr>
        <p:spPr/>
        <p:txBody>
          <a:bodyPr/>
          <a:lstStyle/>
          <a:p>
            <a:fld id="{C81B9673-AC7F-4F1F-84E4-F0E5EAAE106D}" type="datetime1">
              <a:rPr lang="en-US" smtClean="0"/>
              <a:pPr/>
              <a:t>5/2/2024</a:t>
            </a:fld>
            <a:endParaRPr lang="en-US" dirty="0"/>
          </a:p>
        </p:txBody>
      </p:sp>
      <p:sp>
        <p:nvSpPr>
          <p:cNvPr id="3" name="Footer Placeholder 2"/>
          <p:cNvSpPr>
            <a:spLocks noGrp="1"/>
          </p:cNvSpPr>
          <p:nvPr>
            <p:ph type="ftr" sz="quarter" idx="11"/>
          </p:nvPr>
        </p:nvSpPr>
        <p:spPr/>
        <p:txBody>
          <a:bodyPr/>
          <a:lstStyle>
            <a:lvl1pPr>
              <a:defRPr/>
            </a:lvl1pPr>
          </a:lstStyle>
          <a:p>
            <a:r>
              <a:rPr lang="en-US" dirty="0"/>
              <a:t>Add a footer</a:t>
            </a:r>
          </a:p>
        </p:txBody>
      </p:sp>
    </p:spTree>
    <p:extLst>
      <p:ext uri="{BB962C8B-B14F-4D97-AF65-F5344CB8AC3E}">
        <p14:creationId xmlns:p14="http://schemas.microsoft.com/office/powerpoint/2010/main" val="110739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D1B487-36FD-4CED-B07A-1A81FC6540B1}" type="datetime1">
              <a:rPr lang="en-US" smtClean="0"/>
              <a:pPr/>
              <a:t>5/2/2024</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9CD8D479-8942-46E8-A226-A4E01F7A105C}" type="slidenum">
              <a:rPr lang="en-IN" smtClean="0"/>
              <a:t>‹#›</a:t>
            </a:fld>
            <a:endParaRPr lang="en-IN"/>
          </a:p>
        </p:txBody>
      </p:sp>
    </p:spTree>
    <p:extLst>
      <p:ext uri="{BB962C8B-B14F-4D97-AF65-F5344CB8AC3E}">
        <p14:creationId xmlns:p14="http://schemas.microsoft.com/office/powerpoint/2010/main" val="2516949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691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A66BA0-BF77-43AC-894A-20AD8220B887}" type="datetime1">
              <a:rPr lang="en-US" smtClean="0"/>
              <a:pPr/>
              <a:t>5/2/2024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9CD8D479-8942-46E8-A226-A4E01F7A105C}" type="slidenum">
              <a:rPr lang="en-IN" smtClean="0"/>
              <a:t>‹#›</a:t>
            </a:fld>
            <a:endParaRPr lang="en-IN"/>
          </a:p>
        </p:txBody>
      </p:sp>
    </p:spTree>
    <p:extLst>
      <p:ext uri="{BB962C8B-B14F-4D97-AF65-F5344CB8AC3E}">
        <p14:creationId xmlns:p14="http://schemas.microsoft.com/office/powerpoint/2010/main" val="636689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C81B4D-F060-418E-A958-B2BDC1A258F8}" type="datetime1">
              <a:rPr lang="en-US" smtClean="0"/>
              <a:pPr/>
              <a:t>5/2/2024</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9CD8D479-8942-46E8-A226-A4E01F7A105C}" type="slidenum">
              <a:rPr lang="en-IN" smtClean="0"/>
              <a:t>‹#›</a:t>
            </a:fld>
            <a:endParaRPr lang="en-IN" dirty="0"/>
          </a:p>
        </p:txBody>
      </p:sp>
    </p:spTree>
    <p:extLst>
      <p:ext uri="{BB962C8B-B14F-4D97-AF65-F5344CB8AC3E}">
        <p14:creationId xmlns:p14="http://schemas.microsoft.com/office/powerpoint/2010/main" val="4144896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86AC23-C97B-41FB-9B89-C7FE0FB631CA}" type="datetime1">
              <a:rPr lang="en-US" smtClean="0"/>
              <a:pPr/>
              <a:t>5/2/2024</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9CD8D479-8942-46E8-A226-A4E01F7A105C}" type="slidenum">
              <a:rPr lang="en-IN" smtClean="0"/>
              <a:t>‹#›</a:t>
            </a:fld>
            <a:endParaRPr lang="en-IN"/>
          </a:p>
        </p:txBody>
      </p:sp>
    </p:spTree>
    <p:extLst>
      <p:ext uri="{BB962C8B-B14F-4D97-AF65-F5344CB8AC3E}">
        <p14:creationId xmlns:p14="http://schemas.microsoft.com/office/powerpoint/2010/main" val="1536061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1B9673-AC7F-4F1F-84E4-F0E5EAAE106D}" type="datetime1">
              <a:rPr lang="en-US" smtClean="0"/>
              <a:pPr/>
              <a:t>5/2/2024</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CD8D479-8942-46E8-A226-A4E01F7A105C}" type="slidenum">
              <a:rPr lang="en-IN" smtClean="0"/>
              <a:t>‹#›</a:t>
            </a:fld>
            <a:endParaRPr lang="en-IN"/>
          </a:p>
        </p:txBody>
      </p:sp>
    </p:spTree>
    <p:extLst>
      <p:ext uri="{BB962C8B-B14F-4D97-AF65-F5344CB8AC3E}">
        <p14:creationId xmlns:p14="http://schemas.microsoft.com/office/powerpoint/2010/main" val="1069280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2A3310-D664-4933-9402-AB5DB0887727}" type="datetime1">
              <a:rPr lang="en-US" smtClean="0"/>
              <a:pPr/>
              <a:t>5/2/2024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9CD8D479-8942-46E8-A226-A4E01F7A105C}" type="slidenum">
              <a:rPr lang="en-IN" smtClean="0"/>
              <a:t>‹#›</a:t>
            </a:fld>
            <a:endParaRPr lang="en-IN"/>
          </a:p>
        </p:txBody>
      </p:sp>
    </p:spTree>
    <p:extLst>
      <p:ext uri="{BB962C8B-B14F-4D97-AF65-F5344CB8AC3E}">
        <p14:creationId xmlns:p14="http://schemas.microsoft.com/office/powerpoint/2010/main" val="377038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447A63-5E3D-469C-A0D1-119323F4F95E}" type="datetime1">
              <a:rPr lang="en-US" smtClean="0"/>
              <a:pPr/>
              <a:t>5/2/2024</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9CD8D479-8942-46E8-A226-A4E01F7A105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39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E56E745-E731-42F7-BC46-83DD513FC98F}" type="datetime1">
              <a:rPr lang="en-US" smtClean="0"/>
              <a:pPr/>
              <a:t>5/2/2024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Add a footer</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CD8D479-8942-46E8-A226-A4E01F7A105C}"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D578252-6E3B-9BF1-71B0-AB1AE447FAB2}"/>
              </a:ext>
            </a:extLst>
          </p:cNvPr>
          <p:cNvSpPr/>
          <p:nvPr userDrawn="1"/>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2099860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655"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5"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7" name="Straight Connector 36">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5DF486DD-B5A0-4E56-AD0C-C99BBEB7039E}"/>
              </a:ext>
            </a:extLst>
          </p:cNvPr>
          <p:cNvPicPr>
            <a:picLocks noChangeAspect="1"/>
          </p:cNvPicPr>
          <p:nvPr/>
        </p:nvPicPr>
        <p:blipFill rotWithShape="1">
          <a:blip r:embed="rId2"/>
          <a:srcRect/>
          <a:stretch/>
        </p:blipFill>
        <p:spPr>
          <a:xfrm>
            <a:off x="20" y="975"/>
            <a:ext cx="12191980" cy="6858000"/>
          </a:xfrm>
          <a:prstGeom prst="rect">
            <a:avLst/>
          </a:prstGeom>
        </p:spPr>
      </p:pic>
      <p:sp>
        <p:nvSpPr>
          <p:cNvPr id="41" name="Rectangle 4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309349" y="3429000"/>
            <a:ext cx="7501651" cy="1090938"/>
          </a:xfrm>
        </p:spPr>
        <p:txBody>
          <a:bodyPr vert="horz" lIns="91440" tIns="45720" rIns="91440" bIns="45720" rtlCol="0" anchor="b">
            <a:normAutofit/>
          </a:bodyPr>
          <a:lstStyle/>
          <a:p>
            <a:pPr algn="l"/>
            <a:r>
              <a:rPr lang="en-US" sz="3100" kern="1200" cap="all" spc="200" baseline="0" dirty="0">
                <a:solidFill>
                  <a:srgbClr val="FFFFFF"/>
                </a:solidFill>
                <a:latin typeface="+mj-lt"/>
                <a:ea typeface="+mj-ea"/>
                <a:cs typeface="+mj-cs"/>
              </a:rPr>
              <a:t>Rising Water: </a:t>
            </a:r>
            <a:br>
              <a:rPr lang="en-US" sz="3100" kern="1200" cap="all" spc="200" baseline="0" dirty="0">
                <a:solidFill>
                  <a:srgbClr val="FFFFFF"/>
                </a:solidFill>
                <a:latin typeface="+mj-lt"/>
                <a:ea typeface="+mj-ea"/>
                <a:cs typeface="+mj-cs"/>
              </a:rPr>
            </a:br>
            <a:r>
              <a:rPr lang="en-US" sz="3100" kern="1200" cap="all" spc="200" baseline="0" dirty="0">
                <a:solidFill>
                  <a:srgbClr val="FFFFFF"/>
                </a:solidFill>
                <a:latin typeface="+mj-lt"/>
                <a:ea typeface="+mj-ea"/>
                <a:cs typeface="+mj-cs"/>
              </a:rPr>
              <a:t>	The Global Challenge of Sea Level Change</a:t>
            </a:r>
          </a:p>
        </p:txBody>
      </p:sp>
      <p:cxnSp>
        <p:nvCxnSpPr>
          <p:cNvPr id="43" name="Straight Connector 4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A78C5E"/>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21411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descr="Graph on document with pen">
            <a:extLst>
              <a:ext uri="{FF2B5EF4-FFF2-40B4-BE49-F238E27FC236}">
                <a16:creationId xmlns:a16="http://schemas.microsoft.com/office/drawing/2014/main" id="{57D475C9-F6D7-AF91-8CA7-5161415B908A}"/>
              </a:ext>
            </a:extLst>
          </p:cNvPr>
          <p:cNvPicPr>
            <a:picLocks noChangeAspect="1"/>
          </p:cNvPicPr>
          <p:nvPr/>
        </p:nvPicPr>
        <p:blipFill rotWithShape="1">
          <a:blip r:embed="rId2">
            <a:duotone>
              <a:prstClr val="black"/>
              <a:schemeClr val="tx2">
                <a:tint val="45000"/>
                <a:satMod val="400000"/>
              </a:schemeClr>
            </a:duotone>
            <a:alphaModFix amt="25000"/>
          </a:blip>
          <a:srcRect t="1510" b="14220"/>
          <a:stretch/>
        </p:blipFill>
        <p:spPr>
          <a:xfrm>
            <a:off x="20" y="10"/>
            <a:ext cx="12191980" cy="6857990"/>
          </a:xfrm>
          <a:prstGeom prst="rect">
            <a:avLst/>
          </a:prstGeom>
        </p:spPr>
      </p:pic>
      <p:sp>
        <p:nvSpPr>
          <p:cNvPr id="2" name="Title 1">
            <a:extLst>
              <a:ext uri="{FF2B5EF4-FFF2-40B4-BE49-F238E27FC236}">
                <a16:creationId xmlns:a16="http://schemas.microsoft.com/office/drawing/2014/main" id="{16BF6D45-FE57-4B95-38DD-0C7FCC2C8C6B}"/>
              </a:ext>
            </a:extLst>
          </p:cNvPr>
          <p:cNvSpPr>
            <a:spLocks noGrp="1"/>
          </p:cNvSpPr>
          <p:nvPr>
            <p:ph type="title"/>
          </p:nvPr>
        </p:nvSpPr>
        <p:spPr>
          <a:xfrm>
            <a:off x="1024128" y="585216"/>
            <a:ext cx="9720072" cy="1499616"/>
          </a:xfrm>
        </p:spPr>
        <p:txBody>
          <a:bodyPr vert="horz" lIns="91440" tIns="45720" rIns="91440" bIns="45720" rtlCol="0" anchor="ctr">
            <a:normAutofit/>
          </a:bodyPr>
          <a:lstStyle/>
          <a:p>
            <a:r>
              <a:rPr lang="en-US" sz="4000" dirty="0">
                <a:solidFill>
                  <a:schemeClr val="tx1"/>
                </a:solidFill>
                <a:latin typeface="Times New Roman" panose="02020603050405020304" pitchFamily="18" charset="0"/>
                <a:cs typeface="Times New Roman" panose="02020603050405020304" pitchFamily="18" charset="0"/>
              </a:rPr>
              <a:t>DATA PRE-PROCESSING</a:t>
            </a:r>
          </a:p>
        </p:txBody>
      </p:sp>
      <p:cxnSp>
        <p:nvCxnSpPr>
          <p:cNvPr id="15" name="Straight Connector 14">
            <a:extLst>
              <a:ext uri="{FF2B5EF4-FFF2-40B4-BE49-F238E27FC236}">
                <a16:creationId xmlns:a16="http://schemas.microsoft.com/office/drawing/2014/main" id="{5ECB1430-5CD1-470D-8F0F-7EDE4C790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319C19-457C-23E4-3271-15E0C397CF60}"/>
              </a:ext>
            </a:extLst>
          </p:cNvPr>
          <p:cNvSpPr>
            <a:spLocks noGrp="1"/>
          </p:cNvSpPr>
          <p:nvPr>
            <p:ph sz="half" idx="1"/>
          </p:nvPr>
        </p:nvSpPr>
        <p:spPr>
          <a:xfrm>
            <a:off x="1024128" y="2286000"/>
            <a:ext cx="9720073" cy="4023360"/>
          </a:xfrm>
        </p:spPr>
        <p:txBody>
          <a:bodyPr vert="horz" lIns="45720" tIns="45720" rIns="45720" bIns="45720" rtlCol="0">
            <a:normAutofit/>
          </a:bodyPr>
          <a:lstStyle/>
          <a:p>
            <a:pPr indent="0">
              <a:buNone/>
            </a:pPr>
            <a:r>
              <a:rPr lang="en-US" sz="2800" dirty="0">
                <a:effectLst/>
                <a:latin typeface="Times New Roman" panose="02020603050405020304" pitchFamily="18" charset="0"/>
                <a:cs typeface="Times New Roman" panose="02020603050405020304" pitchFamily="18" charset="0"/>
              </a:rPr>
              <a:t>It is important to clean data and modify raw data before putting it into a machine learning algorithm.</a:t>
            </a:r>
          </a:p>
          <a:p>
            <a:pPr indent="0">
              <a:buNone/>
            </a:pPr>
            <a:r>
              <a:rPr lang="en-US" sz="2800" dirty="0">
                <a:effectLst/>
                <a:latin typeface="Times New Roman" panose="02020603050405020304" pitchFamily="18" charset="0"/>
                <a:cs typeface="Times New Roman" panose="02020603050405020304" pitchFamily="18" charset="0"/>
              </a:rPr>
              <a:t>Pre-processing helps to improve the model's accuracy.</a:t>
            </a:r>
          </a:p>
          <a:p>
            <a:pPr indent="0">
              <a:buNone/>
            </a:pPr>
            <a:r>
              <a:rPr lang="en-US" sz="2800" dirty="0">
                <a:effectLst/>
                <a:latin typeface="Times New Roman" panose="02020603050405020304" pitchFamily="18" charset="0"/>
                <a:cs typeface="Times New Roman" panose="02020603050405020304" pitchFamily="18" charset="0"/>
              </a:rPr>
              <a:t>We have checked the dataset for null values and duplicate rows.</a:t>
            </a:r>
          </a:p>
          <a:p>
            <a:pPr indent="0">
              <a:buNone/>
            </a:pPr>
            <a:r>
              <a:rPr lang="en-US" sz="2800" dirty="0">
                <a:effectLst/>
                <a:latin typeface="Times New Roman" panose="02020603050405020304" pitchFamily="18" charset="0"/>
                <a:cs typeface="Times New Roman" panose="02020603050405020304" pitchFamily="18" charset="0"/>
              </a:rPr>
              <a:t>Suppose there are any null values, we could either fill those values with mean values or drop the entire column in case of a large number of missing values.</a:t>
            </a:r>
          </a:p>
          <a:p>
            <a:pPr lvl="3"/>
            <a:endParaRPr lang="en-US" dirty="0"/>
          </a:p>
        </p:txBody>
      </p:sp>
      <p:sp>
        <p:nvSpPr>
          <p:cNvPr id="6" name="Date Placeholder 5">
            <a:extLst>
              <a:ext uri="{FF2B5EF4-FFF2-40B4-BE49-F238E27FC236}">
                <a16:creationId xmlns:a16="http://schemas.microsoft.com/office/drawing/2014/main" id="{F0C1D8AE-C16A-3841-78F2-57C04577F6C9}"/>
              </a:ext>
            </a:extLst>
          </p:cNvPr>
          <p:cNvSpPr>
            <a:spLocks noGrp="1"/>
          </p:cNvSpPr>
          <p:nvPr>
            <p:ph type="dt" sz="half" idx="10"/>
          </p:nvPr>
        </p:nvSpPr>
        <p:spPr>
          <a:xfrm>
            <a:off x="1024129" y="6470704"/>
            <a:ext cx="2154143" cy="274320"/>
          </a:xfrm>
        </p:spPr>
        <p:txBody>
          <a:bodyPr vert="horz" lIns="91440" tIns="45720" rIns="91440" bIns="45720" rtlCol="0" anchor="ctr">
            <a:normAutofit/>
          </a:bodyPr>
          <a:lstStyle/>
          <a:p>
            <a:pPr defTabSz="914400">
              <a:spcAft>
                <a:spcPts val="600"/>
              </a:spcAft>
            </a:pPr>
            <a:fld id="{93A66BA0-BF77-43AC-894A-20AD8220B887}" type="datetime1">
              <a:rPr lang="en-US">
                <a:solidFill>
                  <a:prstClr val="white"/>
                </a:solidFill>
              </a:rPr>
              <a:pPr defTabSz="914400">
                <a:spcAft>
                  <a:spcPts val="600"/>
                </a:spcAft>
              </a:pPr>
              <a:t>5/2/2024</a:t>
            </a:fld>
            <a:endParaRPr lang="en-US">
              <a:solidFill>
                <a:prstClr val="white"/>
              </a:solidFill>
            </a:endParaRPr>
          </a:p>
        </p:txBody>
      </p:sp>
      <p:sp>
        <p:nvSpPr>
          <p:cNvPr id="7" name="Footer Placeholder 6">
            <a:extLst>
              <a:ext uri="{FF2B5EF4-FFF2-40B4-BE49-F238E27FC236}">
                <a16:creationId xmlns:a16="http://schemas.microsoft.com/office/drawing/2014/main" id="{C3A94720-F202-4E0A-0BEB-EA247F438B81}"/>
              </a:ext>
            </a:extLst>
          </p:cNvPr>
          <p:cNvSpPr>
            <a:spLocks noGrp="1"/>
          </p:cNvSpPr>
          <p:nvPr>
            <p:ph type="ftr" sz="quarter" idx="11"/>
          </p:nvPr>
        </p:nvSpPr>
        <p:spPr>
          <a:xfrm>
            <a:off x="4842932" y="6470704"/>
            <a:ext cx="5901459" cy="274320"/>
          </a:xfrm>
        </p:spPr>
        <p:txBody>
          <a:bodyPr vert="horz" lIns="91440" tIns="45720" rIns="91440" bIns="45720" rtlCol="0" anchor="ctr">
            <a:normAutofit/>
          </a:bodyPr>
          <a:lstStyle/>
          <a:p>
            <a:pPr defTabSz="914400">
              <a:spcAft>
                <a:spcPts val="600"/>
              </a:spcAft>
            </a:pPr>
            <a:r>
              <a:rPr lang="en-US" kern="1200" cap="all" baseline="0">
                <a:solidFill>
                  <a:prstClr val="white"/>
                </a:solidFill>
                <a:latin typeface="+mj-lt"/>
                <a:ea typeface="+mn-ea"/>
                <a:cs typeface="+mn-cs"/>
              </a:rPr>
              <a:t>Add a footer</a:t>
            </a:r>
          </a:p>
        </p:txBody>
      </p:sp>
      <p:sp>
        <p:nvSpPr>
          <p:cNvPr id="5" name="Slide Number Placeholder 4">
            <a:extLst>
              <a:ext uri="{FF2B5EF4-FFF2-40B4-BE49-F238E27FC236}">
                <a16:creationId xmlns:a16="http://schemas.microsoft.com/office/drawing/2014/main" id="{19512A1E-953A-FBA6-53A0-F9510904BDF9}"/>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9CD8D479-8942-46E8-A226-A4E01F7A105C}" type="slidenum">
              <a:rPr lang="en-US">
                <a:solidFill>
                  <a:prstClr val="white">
                    <a:alpha val="80000"/>
                  </a:prstClr>
                </a:solidFill>
              </a:rPr>
              <a:pPr defTabSz="914400">
                <a:spcAft>
                  <a:spcPts val="600"/>
                </a:spcAft>
              </a:pPr>
              <a:t>10</a:t>
            </a:fld>
            <a:endParaRPr lang="en-US">
              <a:solidFill>
                <a:prstClr val="white">
                  <a:alpha val="80000"/>
                </a:prstClr>
              </a:solidFill>
            </a:endParaRPr>
          </a:p>
        </p:txBody>
      </p:sp>
    </p:spTree>
    <p:extLst>
      <p:ext uri="{BB962C8B-B14F-4D97-AF65-F5344CB8AC3E}">
        <p14:creationId xmlns:p14="http://schemas.microsoft.com/office/powerpoint/2010/main" val="22441598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0"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2" name="Straight Connector 31">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Magnifying glass showing decling performance">
            <a:extLst>
              <a:ext uri="{FF2B5EF4-FFF2-40B4-BE49-F238E27FC236}">
                <a16:creationId xmlns:a16="http://schemas.microsoft.com/office/drawing/2014/main" id="{FCE89996-517B-3B23-293F-F904E3DCDFA1}"/>
              </a:ext>
            </a:extLst>
          </p:cNvPr>
          <p:cNvPicPr>
            <a:picLocks noChangeAspect="1"/>
          </p:cNvPicPr>
          <p:nvPr/>
        </p:nvPicPr>
        <p:blipFill rotWithShape="1">
          <a:blip r:embed="rId2">
            <a:alphaModFix amt="45000"/>
          </a:blip>
          <a:srcRect t="1210" r="-1" b="14499"/>
          <a:stretch/>
        </p:blipFill>
        <p:spPr>
          <a:xfrm>
            <a:off x="20" y="-1"/>
            <a:ext cx="12188932" cy="6858000"/>
          </a:xfrm>
          <a:prstGeom prst="rect">
            <a:avLst/>
          </a:prstGeom>
        </p:spPr>
      </p:pic>
      <p:sp>
        <p:nvSpPr>
          <p:cNvPr id="3" name="Content Placeholder 2">
            <a:extLst>
              <a:ext uri="{FF2B5EF4-FFF2-40B4-BE49-F238E27FC236}">
                <a16:creationId xmlns:a16="http://schemas.microsoft.com/office/drawing/2014/main" id="{0F02B24C-E2AD-683E-D763-28302F81D900}"/>
              </a:ext>
            </a:extLst>
          </p:cNvPr>
          <p:cNvSpPr>
            <a:spLocks noGrp="1"/>
          </p:cNvSpPr>
          <p:nvPr>
            <p:ph type="title"/>
          </p:nvPr>
        </p:nvSpPr>
        <p:spPr>
          <a:xfrm>
            <a:off x="643466" y="643467"/>
            <a:ext cx="7320657" cy="5571066"/>
          </a:xfrm>
        </p:spPr>
        <p:txBody>
          <a:bodyPr vert="horz" lIns="91440" tIns="45720" rIns="91440" bIns="45720" rtlCol="0" anchor="ctr">
            <a:normAutofit/>
          </a:bodyPr>
          <a:lstStyle/>
          <a:p>
            <a:pPr marL="0" indent="0"/>
            <a:r>
              <a:rPr lang="en-US" sz="4000" kern="1200" cap="all" spc="200" baseline="0" dirty="0">
                <a:solidFill>
                  <a:schemeClr val="tx1"/>
                </a:solidFill>
                <a:latin typeface="Times New Roman" panose="02020603050405020304" pitchFamily="18" charset="0"/>
                <a:cs typeface="Times New Roman" panose="02020603050405020304" pitchFamily="18" charset="0"/>
              </a:rPr>
              <a:t>	</a:t>
            </a:r>
            <a:r>
              <a:rPr lang="en-US" sz="4000" b="1" kern="1200" cap="all" spc="200" baseline="0" dirty="0">
                <a:solidFill>
                  <a:schemeClr val="tx1"/>
                </a:solidFill>
                <a:latin typeface="Times New Roman" panose="02020603050405020304" pitchFamily="18" charset="0"/>
                <a:cs typeface="Times New Roman" panose="02020603050405020304" pitchFamily="18" charset="0"/>
              </a:rPr>
              <a:t>EXPLORATORY </a:t>
            </a:r>
            <a:br>
              <a:rPr lang="en-US" sz="4000" b="1" kern="1200" cap="all" spc="200" baseline="0" dirty="0">
                <a:solidFill>
                  <a:schemeClr val="tx1"/>
                </a:solidFill>
                <a:latin typeface="Times New Roman" panose="02020603050405020304" pitchFamily="18" charset="0"/>
                <a:cs typeface="Times New Roman" panose="02020603050405020304" pitchFamily="18" charset="0"/>
              </a:rPr>
            </a:br>
            <a:r>
              <a:rPr lang="en-US" sz="4000" b="1" kern="1200" cap="all" spc="200" baseline="0" dirty="0">
                <a:solidFill>
                  <a:schemeClr val="tx1"/>
                </a:solidFill>
                <a:latin typeface="Times New Roman" panose="02020603050405020304" pitchFamily="18" charset="0"/>
                <a:cs typeface="Times New Roman" panose="02020603050405020304" pitchFamily="18" charset="0"/>
              </a:rPr>
              <a:t>			DATA ANALYSIS</a:t>
            </a:r>
          </a:p>
        </p:txBody>
      </p:sp>
      <p:cxnSp>
        <p:nvCxnSpPr>
          <p:cNvPr id="36" name="Straight Connector 35">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38D695D8-72F7-052A-86C0-0E5118BC3BE7}"/>
              </a:ext>
            </a:extLst>
          </p:cNvPr>
          <p:cNvSpPr>
            <a:spLocks noGrp="1"/>
          </p:cNvSpPr>
          <p:nvPr>
            <p:ph type="dt" sz="half" idx="10"/>
          </p:nvPr>
        </p:nvSpPr>
        <p:spPr>
          <a:xfrm>
            <a:off x="1024129" y="6470704"/>
            <a:ext cx="2154143" cy="274320"/>
          </a:xfrm>
        </p:spPr>
        <p:txBody>
          <a:bodyPr vert="horz" lIns="91440" tIns="45720" rIns="91440" bIns="45720" rtlCol="0" anchor="ctr">
            <a:normAutofit/>
          </a:bodyPr>
          <a:lstStyle/>
          <a:p>
            <a:pPr defTabSz="914400">
              <a:spcAft>
                <a:spcPts val="600"/>
              </a:spcAft>
            </a:pPr>
            <a:fld id="{93A66BA0-BF77-43AC-894A-20AD8220B887}" type="datetime1">
              <a:rPr lang="en-US">
                <a:solidFill>
                  <a:schemeClr val="tx1"/>
                </a:solidFill>
              </a:rPr>
              <a:pPr defTabSz="914400">
                <a:spcAft>
                  <a:spcPts val="600"/>
                </a:spcAft>
              </a:pPr>
              <a:t>5/2/2024</a:t>
            </a:fld>
            <a:endParaRPr lang="en-US">
              <a:solidFill>
                <a:schemeClr val="tx1"/>
              </a:solidFill>
            </a:endParaRPr>
          </a:p>
        </p:txBody>
      </p:sp>
      <p:sp>
        <p:nvSpPr>
          <p:cNvPr id="7" name="Footer Placeholder 6">
            <a:extLst>
              <a:ext uri="{FF2B5EF4-FFF2-40B4-BE49-F238E27FC236}">
                <a16:creationId xmlns:a16="http://schemas.microsoft.com/office/drawing/2014/main" id="{7C570DDC-DADC-16AE-0F02-790AF4D7CAC8}"/>
              </a:ext>
            </a:extLst>
          </p:cNvPr>
          <p:cNvSpPr>
            <a:spLocks noGrp="1"/>
          </p:cNvSpPr>
          <p:nvPr>
            <p:ph type="ftr" sz="quarter" idx="11"/>
          </p:nvPr>
        </p:nvSpPr>
        <p:spPr>
          <a:xfrm>
            <a:off x="4842932" y="6470704"/>
            <a:ext cx="5901459" cy="274320"/>
          </a:xfrm>
        </p:spPr>
        <p:txBody>
          <a:bodyPr vert="horz" lIns="91440" tIns="45720" rIns="91440" bIns="45720" rtlCol="0" anchor="ctr">
            <a:normAutofit/>
          </a:bodyPr>
          <a:lstStyle/>
          <a:p>
            <a:pPr defTabSz="914400">
              <a:spcAft>
                <a:spcPts val="600"/>
              </a:spcAft>
            </a:pPr>
            <a:r>
              <a:rPr lang="en-US" kern="1200" cap="all" baseline="0">
                <a:solidFill>
                  <a:schemeClr val="tx1"/>
                </a:solidFill>
                <a:latin typeface="+mj-lt"/>
                <a:ea typeface="+mn-ea"/>
                <a:cs typeface="+mn-cs"/>
              </a:rPr>
              <a:t>Add a footer</a:t>
            </a:r>
          </a:p>
        </p:txBody>
      </p:sp>
      <p:sp>
        <p:nvSpPr>
          <p:cNvPr id="5" name="Slide Number Placeholder 4">
            <a:extLst>
              <a:ext uri="{FF2B5EF4-FFF2-40B4-BE49-F238E27FC236}">
                <a16:creationId xmlns:a16="http://schemas.microsoft.com/office/drawing/2014/main" id="{24A1A377-E22B-2579-6AA0-B9B89FDCA35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9CD8D479-8942-46E8-A226-A4E01F7A105C}" type="slidenum">
              <a:rPr lang="en-US">
                <a:solidFill>
                  <a:schemeClr val="tx1"/>
                </a:solidFill>
              </a:rPr>
              <a:pPr defTabSz="914400">
                <a:spcAft>
                  <a:spcPts val="600"/>
                </a:spcAft>
              </a:pPr>
              <a:t>11</a:t>
            </a:fld>
            <a:endParaRPr lang="en-US">
              <a:solidFill>
                <a:schemeClr val="tx1"/>
              </a:solidFill>
            </a:endParaRPr>
          </a:p>
        </p:txBody>
      </p:sp>
    </p:spTree>
    <p:extLst>
      <p:ext uri="{BB962C8B-B14F-4D97-AF65-F5344CB8AC3E}">
        <p14:creationId xmlns:p14="http://schemas.microsoft.com/office/powerpoint/2010/main" val="2564855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6D45-FE57-4B95-38DD-0C7FCC2C8C6B}"/>
              </a:ext>
            </a:extLst>
          </p:cNvPr>
          <p:cNvSpPr>
            <a:spLocks noGrp="1"/>
          </p:cNvSpPr>
          <p:nvPr>
            <p:ph type="title"/>
          </p:nvPr>
        </p:nvSpPr>
        <p:spPr>
          <a:xfrm>
            <a:off x="658762" y="448748"/>
            <a:ext cx="10123214" cy="1107533"/>
          </a:xfrm>
          <a:noFill/>
        </p:spPr>
        <p:txBody>
          <a:bodyPr anchor="b">
            <a:noAutofit/>
          </a:bodyPr>
          <a:lstStyle/>
          <a:p>
            <a:r>
              <a:rPr lang="en-US" sz="2800" cap="none" dirty="0">
                <a:solidFill>
                  <a:schemeClr val="tx1"/>
                </a:solidFill>
                <a:latin typeface="Times New Roman" panose="02020603050405020304" pitchFamily="18" charset="0"/>
                <a:cs typeface="Times New Roman" panose="02020603050405020304" pitchFamily="18" charset="0"/>
              </a:rPr>
              <a:t>The line plot shows the yearly sea level rise on each country</a:t>
            </a:r>
            <a:r>
              <a:rPr lang="en-US" sz="2800" cap="none" dirty="0">
                <a:solidFill>
                  <a:schemeClr val="tx2"/>
                </a:solidFill>
                <a:latin typeface="Times New Roman" panose="02020603050405020304" pitchFamily="18" charset="0"/>
                <a:cs typeface="Times New Roman" panose="02020603050405020304" pitchFamily="18" charset="0"/>
              </a:rPr>
              <a:t>.</a:t>
            </a:r>
            <a:br>
              <a:rPr lang="en-IN" sz="4000" dirty="0">
                <a:solidFill>
                  <a:schemeClr val="bg1">
                    <a:lumMod val="95000"/>
                  </a:schemeClr>
                </a:solidFill>
                <a:latin typeface="Times New Roman" panose="02020603050405020304" pitchFamily="18" charset="0"/>
                <a:cs typeface="Times New Roman" panose="02020603050405020304" pitchFamily="18" charset="0"/>
              </a:rPr>
            </a:br>
            <a:r>
              <a:rPr lang="en-US" sz="4000" dirty="0">
                <a:solidFill>
                  <a:schemeClr val="bg1">
                    <a:lumMod val="95000"/>
                  </a:schemeClr>
                </a:solidFill>
                <a:latin typeface="Times New Roman" panose="02020603050405020304" pitchFamily="18" charset="0"/>
                <a:cs typeface="Times New Roman" panose="02020603050405020304" pitchFamily="18" charset="0"/>
              </a:rPr>
              <a:t> </a:t>
            </a:r>
            <a:endParaRPr lang="en-IN" sz="40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319C19-457C-23E4-3271-15E0C397CF60}"/>
              </a:ext>
            </a:extLst>
          </p:cNvPr>
          <p:cNvSpPr>
            <a:spLocks noGrp="1"/>
          </p:cNvSpPr>
          <p:nvPr>
            <p:ph sz="half" idx="1"/>
          </p:nvPr>
        </p:nvSpPr>
        <p:spPr>
          <a:xfrm>
            <a:off x="88490" y="1556281"/>
            <a:ext cx="11592233" cy="4620682"/>
          </a:xfrm>
        </p:spPr>
        <p:txBody>
          <a:bodyPr>
            <a:normAutofit/>
          </a:bodyPr>
          <a:lstStyle/>
          <a:p>
            <a:pPr marL="749808" lvl="3" indent="0">
              <a:buNone/>
            </a:pPr>
            <a:r>
              <a:rPr lang="en-US" sz="280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F0C1D8AE-C16A-3841-78F2-57C04577F6C9}"/>
              </a:ext>
            </a:extLst>
          </p:cNvPr>
          <p:cNvSpPr>
            <a:spLocks noGrp="1"/>
          </p:cNvSpPr>
          <p:nvPr>
            <p:ph type="dt" sz="half" idx="10"/>
          </p:nvPr>
        </p:nvSpPr>
        <p:spPr/>
        <p:txBody>
          <a:bodyPr anchor="ctr">
            <a:normAutofit/>
          </a:bodyPr>
          <a:lstStyle/>
          <a:p>
            <a:pPr>
              <a:lnSpc>
                <a:spcPct val="90000"/>
              </a:lnSpc>
              <a:spcAft>
                <a:spcPts val="600"/>
              </a:spcAft>
            </a:pPr>
            <a:fld id="{93A66BA0-BF77-43AC-894A-20AD8220B887}" type="datetime1">
              <a:rPr lang="en-US" sz="1000" smtClean="0"/>
              <a:pPr>
                <a:lnSpc>
                  <a:spcPct val="90000"/>
                </a:lnSpc>
                <a:spcAft>
                  <a:spcPts val="600"/>
                </a:spcAft>
              </a:pPr>
              <a:t>5/2/2024</a:t>
            </a:fld>
            <a:endParaRPr lang="en-US" sz="1000"/>
          </a:p>
        </p:txBody>
      </p:sp>
      <p:sp>
        <p:nvSpPr>
          <p:cNvPr id="7" name="Footer Placeholder 6">
            <a:extLst>
              <a:ext uri="{FF2B5EF4-FFF2-40B4-BE49-F238E27FC236}">
                <a16:creationId xmlns:a16="http://schemas.microsoft.com/office/drawing/2014/main" id="{C3A94720-F202-4E0A-0BEB-EA247F438B81}"/>
              </a:ext>
            </a:extLst>
          </p:cNvPr>
          <p:cNvSpPr>
            <a:spLocks noGrp="1"/>
          </p:cNvSpPr>
          <p:nvPr>
            <p:ph type="ftr" sz="quarter" idx="11"/>
          </p:nvPr>
        </p:nvSpPr>
        <p:spPr/>
        <p:txBody>
          <a:bodyPr anchor="ctr">
            <a:normAutofit/>
          </a:bodyPr>
          <a:lstStyle/>
          <a:p>
            <a:pPr>
              <a:lnSpc>
                <a:spcPct val="90000"/>
              </a:lnSpc>
              <a:spcAft>
                <a:spcPts val="600"/>
              </a:spcAft>
            </a:pPr>
            <a:r>
              <a:rPr lang="en-US" sz="1000"/>
              <a:t>Add a footer</a:t>
            </a:r>
          </a:p>
        </p:txBody>
      </p:sp>
      <p:sp>
        <p:nvSpPr>
          <p:cNvPr id="5" name="Slide Number Placeholder 4">
            <a:extLst>
              <a:ext uri="{FF2B5EF4-FFF2-40B4-BE49-F238E27FC236}">
                <a16:creationId xmlns:a16="http://schemas.microsoft.com/office/drawing/2014/main" id="{19512A1E-953A-FBA6-53A0-F9510904BDF9}"/>
              </a:ext>
            </a:extLst>
          </p:cNvPr>
          <p:cNvSpPr>
            <a:spLocks noGrp="1"/>
          </p:cNvSpPr>
          <p:nvPr>
            <p:ph type="sldNum" sz="quarter" idx="12"/>
          </p:nvPr>
        </p:nvSpPr>
        <p:spPr/>
        <p:txBody>
          <a:bodyPr anchor="ctr">
            <a:normAutofit/>
          </a:bodyPr>
          <a:lstStyle/>
          <a:p>
            <a:pPr>
              <a:lnSpc>
                <a:spcPct val="90000"/>
              </a:lnSpc>
              <a:spcAft>
                <a:spcPts val="600"/>
              </a:spcAft>
            </a:pPr>
            <a:fld id="{9CD8D479-8942-46E8-A226-A4E01F7A105C}" type="slidenum">
              <a:rPr lang="en-IN" sz="1000" smtClean="0"/>
              <a:pPr>
                <a:lnSpc>
                  <a:spcPct val="90000"/>
                </a:lnSpc>
                <a:spcAft>
                  <a:spcPts val="600"/>
                </a:spcAft>
              </a:pPr>
              <a:t>12</a:t>
            </a:fld>
            <a:endParaRPr lang="en-IN" sz="1000"/>
          </a:p>
        </p:txBody>
      </p:sp>
      <p:pic>
        <p:nvPicPr>
          <p:cNvPr id="8" name="Picture 7" descr="A graph with a line&#10;&#10;Description automatically generated">
            <a:extLst>
              <a:ext uri="{FF2B5EF4-FFF2-40B4-BE49-F238E27FC236}">
                <a16:creationId xmlns:a16="http://schemas.microsoft.com/office/drawing/2014/main" id="{05E27BB2-E48B-B2F7-BB3D-C53BF07A76EA}"/>
              </a:ext>
            </a:extLst>
          </p:cNvPr>
          <p:cNvPicPr>
            <a:picLocks noChangeAspect="1"/>
          </p:cNvPicPr>
          <p:nvPr/>
        </p:nvPicPr>
        <p:blipFill>
          <a:blip r:embed="rId2"/>
          <a:stretch>
            <a:fillRect/>
          </a:stretch>
        </p:blipFill>
        <p:spPr>
          <a:xfrm>
            <a:off x="1553497" y="1691148"/>
            <a:ext cx="8770374" cy="4718104"/>
          </a:xfrm>
          <a:prstGeom prst="rect">
            <a:avLst/>
          </a:prstGeom>
        </p:spPr>
      </p:pic>
    </p:spTree>
    <p:extLst>
      <p:ext uri="{BB962C8B-B14F-4D97-AF65-F5344CB8AC3E}">
        <p14:creationId xmlns:p14="http://schemas.microsoft.com/office/powerpoint/2010/main" val="239863314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117FD-05EF-BC4C-8B6A-D5D139E6FADB}"/>
              </a:ext>
            </a:extLst>
          </p:cNvPr>
          <p:cNvSpPr>
            <a:spLocks noGrp="1"/>
          </p:cNvSpPr>
          <p:nvPr>
            <p:ph sz="half" idx="1"/>
          </p:nvPr>
        </p:nvSpPr>
        <p:spPr>
          <a:xfrm>
            <a:off x="717754" y="353961"/>
            <a:ext cx="10186219" cy="5823002"/>
          </a:xfrm>
        </p:spPr>
        <p:txBody>
          <a:bodyPr/>
          <a:lstStyle/>
          <a:p>
            <a:pPr marL="0" indent="0">
              <a:buNone/>
            </a:pPr>
            <a:r>
              <a:rPr lang="en-IN" sz="2800" dirty="0">
                <a:latin typeface="Times New Roman" panose="02020603050405020304" pitchFamily="18" charset="0"/>
                <a:cs typeface="Times New Roman" panose="02020603050405020304" pitchFamily="18" charset="0"/>
              </a:rPr>
              <a:t>The bar plot shows the top five country which have the highest sea level rise.</a:t>
            </a:r>
          </a:p>
          <a:p>
            <a:pPr>
              <a:buFont typeface="Wingdings" panose="05000000000000000000" pitchFamily="2" charset="2"/>
              <a:buChar char="Ø"/>
            </a:pPr>
            <a:endParaRPr lang="en-IN" dirty="0"/>
          </a:p>
          <a:p>
            <a:pPr marL="0" indent="0">
              <a:buNone/>
            </a:pPr>
            <a:endParaRPr lang="en-IN" dirty="0"/>
          </a:p>
          <a:p>
            <a:pPr>
              <a:buFont typeface="Wingdings" panose="05000000000000000000" pitchFamily="2" charset="2"/>
              <a:buChar char="Ø"/>
            </a:pPr>
            <a:endParaRPr lang="en-IN" dirty="0"/>
          </a:p>
        </p:txBody>
      </p:sp>
      <p:sp>
        <p:nvSpPr>
          <p:cNvPr id="6" name="Date Placeholder 5">
            <a:extLst>
              <a:ext uri="{FF2B5EF4-FFF2-40B4-BE49-F238E27FC236}">
                <a16:creationId xmlns:a16="http://schemas.microsoft.com/office/drawing/2014/main" id="{5713E20C-A6A5-F72D-B424-CCE704334957}"/>
              </a:ext>
            </a:extLst>
          </p:cNvPr>
          <p:cNvSpPr>
            <a:spLocks noGrp="1"/>
          </p:cNvSpPr>
          <p:nvPr>
            <p:ph type="dt" sz="half" idx="10"/>
          </p:nvPr>
        </p:nvSpPr>
        <p:spPr/>
        <p:txBody>
          <a:bodyPr/>
          <a:lstStyle/>
          <a:p>
            <a:fld id="{93A66BA0-BF77-43AC-894A-20AD8220B887}" type="datetime1">
              <a:rPr lang="en-US" smtClean="0"/>
              <a:pPr/>
              <a:t>5/2/2024</a:t>
            </a:fld>
            <a:endParaRPr lang="en-US" dirty="0"/>
          </a:p>
        </p:txBody>
      </p:sp>
      <p:sp>
        <p:nvSpPr>
          <p:cNvPr id="7" name="Footer Placeholder 6">
            <a:extLst>
              <a:ext uri="{FF2B5EF4-FFF2-40B4-BE49-F238E27FC236}">
                <a16:creationId xmlns:a16="http://schemas.microsoft.com/office/drawing/2014/main" id="{2A86F517-2188-4E96-8FBA-93ED1544900A}"/>
              </a:ext>
            </a:extLst>
          </p:cNvPr>
          <p:cNvSpPr>
            <a:spLocks noGrp="1"/>
          </p:cNvSpPr>
          <p:nvPr>
            <p:ph type="ftr" sz="quarter" idx="11"/>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BEC1691C-58E7-253E-6571-DDF602310FB9}"/>
              </a:ext>
            </a:extLst>
          </p:cNvPr>
          <p:cNvSpPr>
            <a:spLocks noGrp="1"/>
          </p:cNvSpPr>
          <p:nvPr>
            <p:ph type="sldNum" sz="quarter" idx="12"/>
          </p:nvPr>
        </p:nvSpPr>
        <p:spPr/>
        <p:txBody>
          <a:bodyPr/>
          <a:lstStyle/>
          <a:p>
            <a:fld id="{9CD8D479-8942-46E8-A226-A4E01F7A105C}" type="slidenum">
              <a:rPr lang="en-IN" smtClean="0"/>
              <a:t>13</a:t>
            </a:fld>
            <a:endParaRPr lang="en-IN"/>
          </a:p>
        </p:txBody>
      </p:sp>
      <p:pic>
        <p:nvPicPr>
          <p:cNvPr id="11" name="Picture 10" descr="A graph of different colored rectangular shapes&#10;&#10;Description automatically generated">
            <a:extLst>
              <a:ext uri="{FF2B5EF4-FFF2-40B4-BE49-F238E27FC236}">
                <a16:creationId xmlns:a16="http://schemas.microsoft.com/office/drawing/2014/main" id="{1F4EED2E-9D00-89F8-2E72-EDE011A43C7E}"/>
              </a:ext>
            </a:extLst>
          </p:cNvPr>
          <p:cNvPicPr>
            <a:picLocks noChangeAspect="1"/>
          </p:cNvPicPr>
          <p:nvPr/>
        </p:nvPicPr>
        <p:blipFill>
          <a:blip r:embed="rId2"/>
          <a:stretch>
            <a:fillRect/>
          </a:stretch>
        </p:blipFill>
        <p:spPr>
          <a:xfrm>
            <a:off x="1288025" y="1349477"/>
            <a:ext cx="9144259" cy="4972665"/>
          </a:xfrm>
          <a:prstGeom prst="rect">
            <a:avLst/>
          </a:prstGeom>
          <a:noFill/>
        </p:spPr>
      </p:pic>
    </p:spTree>
    <p:extLst>
      <p:ext uri="{BB962C8B-B14F-4D97-AF65-F5344CB8AC3E}">
        <p14:creationId xmlns:p14="http://schemas.microsoft.com/office/powerpoint/2010/main" val="402276381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6D45-FE57-4B95-38DD-0C7FCC2C8C6B}"/>
              </a:ext>
            </a:extLst>
          </p:cNvPr>
          <p:cNvSpPr>
            <a:spLocks noGrp="1"/>
          </p:cNvSpPr>
          <p:nvPr>
            <p:ph type="title"/>
          </p:nvPr>
        </p:nvSpPr>
        <p:spPr>
          <a:xfrm>
            <a:off x="835743" y="252115"/>
            <a:ext cx="9838078" cy="995842"/>
          </a:xfrm>
          <a:noFill/>
        </p:spPr>
        <p:txBody>
          <a:bodyPr>
            <a:normAutofit/>
          </a:bodyPr>
          <a:lstStyle/>
          <a:p>
            <a:r>
              <a:rPr lang="en-US" sz="2800" cap="none" dirty="0">
                <a:solidFill>
                  <a:schemeClr val="tx1"/>
                </a:solidFill>
                <a:latin typeface="Times New Roman" panose="02020603050405020304" pitchFamily="18" charset="0"/>
                <a:cs typeface="Times New Roman" panose="02020603050405020304" pitchFamily="18" charset="0"/>
              </a:rPr>
              <a:t>This bar plot shows the countries which have good AQI value</a:t>
            </a:r>
            <a:br>
              <a:rPr lang="en-US" sz="4000" dirty="0">
                <a:latin typeface="Times New Roman" panose="02020603050405020304" pitchFamily="18" charset="0"/>
                <a:cs typeface="Times New Roman" panose="02020603050405020304" pitchFamily="18" charset="0"/>
              </a:rPr>
            </a:br>
            <a:endParaRPr lang="en-IN" sz="40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F0C1D8AE-C16A-3841-78F2-57C04577F6C9}"/>
              </a:ext>
            </a:extLst>
          </p:cNvPr>
          <p:cNvSpPr>
            <a:spLocks noGrp="1"/>
          </p:cNvSpPr>
          <p:nvPr>
            <p:ph type="dt" sz="half" idx="10"/>
          </p:nvPr>
        </p:nvSpPr>
        <p:spPr/>
        <p:txBody>
          <a:bodyPr/>
          <a:lstStyle/>
          <a:p>
            <a:fld id="{93A66BA0-BF77-43AC-894A-20AD8220B887}" type="datetime1">
              <a:rPr lang="en-US" smtClean="0"/>
              <a:pPr/>
              <a:t>5/2/2024</a:t>
            </a:fld>
            <a:endParaRPr lang="en-US" dirty="0"/>
          </a:p>
        </p:txBody>
      </p:sp>
      <p:sp>
        <p:nvSpPr>
          <p:cNvPr id="7" name="Footer Placeholder 6">
            <a:extLst>
              <a:ext uri="{FF2B5EF4-FFF2-40B4-BE49-F238E27FC236}">
                <a16:creationId xmlns:a16="http://schemas.microsoft.com/office/drawing/2014/main" id="{C3A94720-F202-4E0A-0BEB-EA247F438B81}"/>
              </a:ext>
            </a:extLst>
          </p:cNvPr>
          <p:cNvSpPr>
            <a:spLocks noGrp="1"/>
          </p:cNvSpPr>
          <p:nvPr>
            <p:ph type="ftr" sz="quarter" idx="11"/>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19512A1E-953A-FBA6-53A0-F9510904BDF9}"/>
              </a:ext>
            </a:extLst>
          </p:cNvPr>
          <p:cNvSpPr>
            <a:spLocks noGrp="1"/>
          </p:cNvSpPr>
          <p:nvPr>
            <p:ph type="sldNum" sz="quarter" idx="12"/>
          </p:nvPr>
        </p:nvSpPr>
        <p:spPr/>
        <p:txBody>
          <a:bodyPr/>
          <a:lstStyle/>
          <a:p>
            <a:fld id="{9CD8D479-8942-46E8-A226-A4E01F7A105C}" type="slidenum">
              <a:rPr lang="en-IN" smtClean="0"/>
              <a:t>14</a:t>
            </a:fld>
            <a:endParaRPr lang="en-IN"/>
          </a:p>
        </p:txBody>
      </p:sp>
      <p:pic>
        <p:nvPicPr>
          <p:cNvPr id="9" name="Picture 8">
            <a:extLst>
              <a:ext uri="{FF2B5EF4-FFF2-40B4-BE49-F238E27FC236}">
                <a16:creationId xmlns:a16="http://schemas.microsoft.com/office/drawing/2014/main" id="{C658AF47-D313-57BE-C0B3-999A51D5B752}"/>
              </a:ext>
            </a:extLst>
          </p:cNvPr>
          <p:cNvPicPr>
            <a:picLocks noChangeAspect="1"/>
          </p:cNvPicPr>
          <p:nvPr/>
        </p:nvPicPr>
        <p:blipFill>
          <a:blip r:embed="rId2"/>
          <a:stretch>
            <a:fillRect/>
          </a:stretch>
        </p:blipFill>
        <p:spPr>
          <a:xfrm>
            <a:off x="570272" y="1403881"/>
            <a:ext cx="10440628" cy="4620682"/>
          </a:xfrm>
          <a:prstGeom prst="rect">
            <a:avLst/>
          </a:prstGeom>
        </p:spPr>
      </p:pic>
    </p:spTree>
    <p:extLst>
      <p:ext uri="{BB962C8B-B14F-4D97-AF65-F5344CB8AC3E}">
        <p14:creationId xmlns:p14="http://schemas.microsoft.com/office/powerpoint/2010/main" val="200274016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FCF0ED-2EFB-9BB2-A4B0-8679B62F4CF1}"/>
              </a:ext>
            </a:extLst>
          </p:cNvPr>
          <p:cNvSpPr>
            <a:spLocks noGrp="1"/>
          </p:cNvSpPr>
          <p:nvPr>
            <p:ph sz="half" idx="1"/>
          </p:nvPr>
        </p:nvSpPr>
        <p:spPr>
          <a:xfrm>
            <a:off x="453404" y="334297"/>
            <a:ext cx="10328246" cy="5842666"/>
          </a:xfrm>
        </p:spPr>
        <p:txBody>
          <a:bodyPr/>
          <a:lstStyle/>
          <a:p>
            <a:r>
              <a:rPr lang="en-US" sz="2800" dirty="0">
                <a:latin typeface="Times New Roman" panose="02020603050405020304" pitchFamily="18" charset="0"/>
                <a:cs typeface="Times New Roman" panose="02020603050405020304" pitchFamily="18" charset="0"/>
              </a:rPr>
              <a:t>The bar plot shows the countries which have worst AQI value.</a:t>
            </a:r>
          </a:p>
          <a:p>
            <a:pPr marL="0" indent="0">
              <a:buNone/>
            </a:pPr>
            <a:endParaRPr lang="en-IN" dirty="0"/>
          </a:p>
        </p:txBody>
      </p:sp>
      <p:sp>
        <p:nvSpPr>
          <p:cNvPr id="6" name="Date Placeholder 5">
            <a:extLst>
              <a:ext uri="{FF2B5EF4-FFF2-40B4-BE49-F238E27FC236}">
                <a16:creationId xmlns:a16="http://schemas.microsoft.com/office/drawing/2014/main" id="{E395404E-FD63-2500-DD58-27823DE0FE44}"/>
              </a:ext>
            </a:extLst>
          </p:cNvPr>
          <p:cNvSpPr>
            <a:spLocks noGrp="1"/>
          </p:cNvSpPr>
          <p:nvPr>
            <p:ph type="dt" sz="half" idx="10"/>
          </p:nvPr>
        </p:nvSpPr>
        <p:spPr/>
        <p:txBody>
          <a:bodyPr/>
          <a:lstStyle/>
          <a:p>
            <a:fld id="{93A66BA0-BF77-43AC-894A-20AD8220B887}" type="datetime1">
              <a:rPr lang="en-US" smtClean="0"/>
              <a:pPr/>
              <a:t>5/2/2024</a:t>
            </a:fld>
            <a:endParaRPr lang="en-US" dirty="0"/>
          </a:p>
        </p:txBody>
      </p:sp>
      <p:sp>
        <p:nvSpPr>
          <p:cNvPr id="7" name="Footer Placeholder 6">
            <a:extLst>
              <a:ext uri="{FF2B5EF4-FFF2-40B4-BE49-F238E27FC236}">
                <a16:creationId xmlns:a16="http://schemas.microsoft.com/office/drawing/2014/main" id="{508DEBA4-042C-2BD0-3E64-8C80D079BF34}"/>
              </a:ext>
            </a:extLst>
          </p:cNvPr>
          <p:cNvSpPr>
            <a:spLocks noGrp="1"/>
          </p:cNvSpPr>
          <p:nvPr>
            <p:ph type="ftr" sz="quarter" idx="11"/>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65B5547D-782A-C07B-2CFB-E11BDAC4D39F}"/>
              </a:ext>
            </a:extLst>
          </p:cNvPr>
          <p:cNvSpPr>
            <a:spLocks noGrp="1"/>
          </p:cNvSpPr>
          <p:nvPr>
            <p:ph type="sldNum" sz="quarter" idx="12"/>
          </p:nvPr>
        </p:nvSpPr>
        <p:spPr/>
        <p:txBody>
          <a:bodyPr/>
          <a:lstStyle/>
          <a:p>
            <a:fld id="{9CD8D479-8942-46E8-A226-A4E01F7A105C}" type="slidenum">
              <a:rPr lang="en-IN" smtClean="0"/>
              <a:t>15</a:t>
            </a:fld>
            <a:endParaRPr lang="en-IN"/>
          </a:p>
        </p:txBody>
      </p:sp>
      <p:pic>
        <p:nvPicPr>
          <p:cNvPr id="9" name="Picture 8">
            <a:extLst>
              <a:ext uri="{FF2B5EF4-FFF2-40B4-BE49-F238E27FC236}">
                <a16:creationId xmlns:a16="http://schemas.microsoft.com/office/drawing/2014/main" id="{ED9FF29B-60D3-73A4-37E7-38A6023A55F9}"/>
              </a:ext>
            </a:extLst>
          </p:cNvPr>
          <p:cNvPicPr>
            <a:picLocks noChangeAspect="1"/>
          </p:cNvPicPr>
          <p:nvPr/>
        </p:nvPicPr>
        <p:blipFill>
          <a:blip r:embed="rId2"/>
          <a:stretch>
            <a:fillRect/>
          </a:stretch>
        </p:blipFill>
        <p:spPr>
          <a:xfrm>
            <a:off x="721783" y="912096"/>
            <a:ext cx="10115550" cy="5191125"/>
          </a:xfrm>
          <a:prstGeom prst="rect">
            <a:avLst/>
          </a:prstGeom>
        </p:spPr>
      </p:pic>
    </p:spTree>
    <p:extLst>
      <p:ext uri="{BB962C8B-B14F-4D97-AF65-F5344CB8AC3E}">
        <p14:creationId xmlns:p14="http://schemas.microsoft.com/office/powerpoint/2010/main" val="286516801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6D45-FE57-4B95-38DD-0C7FCC2C8C6B}"/>
              </a:ext>
            </a:extLst>
          </p:cNvPr>
          <p:cNvSpPr>
            <a:spLocks noGrp="1"/>
          </p:cNvSpPr>
          <p:nvPr>
            <p:ph type="title"/>
          </p:nvPr>
        </p:nvSpPr>
        <p:spPr>
          <a:xfrm>
            <a:off x="845575" y="372715"/>
            <a:ext cx="9838078" cy="1183566"/>
          </a:xfrm>
          <a:noFill/>
        </p:spPr>
        <p:txBody>
          <a:bodyPr>
            <a:normAutofit fontScale="90000"/>
          </a:bodyPr>
          <a:lstStyle/>
          <a:p>
            <a:r>
              <a:rPr lang="en-US" sz="3600" cap="none" dirty="0">
                <a:latin typeface="Times New Roman" panose="02020603050405020304" pitchFamily="18" charset="0"/>
                <a:ea typeface="Times New Roman" panose="02020603050405020304" pitchFamily="18" charset="0"/>
              </a:rPr>
              <a:t>This bar plot shows t</a:t>
            </a:r>
            <a:r>
              <a:rPr lang="en-US" sz="3600" cap="none" dirty="0">
                <a:effectLst/>
                <a:latin typeface="Times New Roman" panose="02020603050405020304" pitchFamily="18" charset="0"/>
                <a:ea typeface="Times New Roman" panose="02020603050405020304" pitchFamily="18" charset="0"/>
              </a:rPr>
              <a:t>otal CO2 emissions by country</a:t>
            </a:r>
            <a:br>
              <a:rPr lang="en-IN" sz="3600" dirty="0">
                <a:effectLst/>
                <a:latin typeface="Times New Roman" panose="02020603050405020304" pitchFamily="18" charset="0"/>
                <a:ea typeface="SimSun" panose="02010600030101010101" pitchFamily="2" charset="-122"/>
              </a:rPr>
            </a:b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F0C1D8AE-C16A-3841-78F2-57C04577F6C9}"/>
              </a:ext>
            </a:extLst>
          </p:cNvPr>
          <p:cNvSpPr>
            <a:spLocks noGrp="1"/>
          </p:cNvSpPr>
          <p:nvPr>
            <p:ph type="dt" sz="half" idx="10"/>
          </p:nvPr>
        </p:nvSpPr>
        <p:spPr/>
        <p:txBody>
          <a:bodyPr/>
          <a:lstStyle/>
          <a:p>
            <a:fld id="{93A66BA0-BF77-43AC-894A-20AD8220B887}" type="datetime1">
              <a:rPr lang="en-US" smtClean="0"/>
              <a:pPr/>
              <a:t>5/2/2024</a:t>
            </a:fld>
            <a:endParaRPr lang="en-US" dirty="0"/>
          </a:p>
        </p:txBody>
      </p:sp>
      <p:sp>
        <p:nvSpPr>
          <p:cNvPr id="7" name="Footer Placeholder 6">
            <a:extLst>
              <a:ext uri="{FF2B5EF4-FFF2-40B4-BE49-F238E27FC236}">
                <a16:creationId xmlns:a16="http://schemas.microsoft.com/office/drawing/2014/main" id="{C3A94720-F202-4E0A-0BEB-EA247F438B81}"/>
              </a:ext>
            </a:extLst>
          </p:cNvPr>
          <p:cNvSpPr>
            <a:spLocks noGrp="1"/>
          </p:cNvSpPr>
          <p:nvPr>
            <p:ph type="ftr" sz="quarter" idx="11"/>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19512A1E-953A-FBA6-53A0-F9510904BDF9}"/>
              </a:ext>
            </a:extLst>
          </p:cNvPr>
          <p:cNvSpPr>
            <a:spLocks noGrp="1"/>
          </p:cNvSpPr>
          <p:nvPr>
            <p:ph type="sldNum" sz="quarter" idx="12"/>
          </p:nvPr>
        </p:nvSpPr>
        <p:spPr/>
        <p:txBody>
          <a:bodyPr/>
          <a:lstStyle/>
          <a:p>
            <a:fld id="{9CD8D479-8942-46E8-A226-A4E01F7A105C}" type="slidenum">
              <a:rPr lang="en-IN" smtClean="0"/>
              <a:t>16</a:t>
            </a:fld>
            <a:endParaRPr lang="en-IN"/>
          </a:p>
        </p:txBody>
      </p:sp>
      <p:pic>
        <p:nvPicPr>
          <p:cNvPr id="8" name="Picture 7" descr="A graph of a graph showing the temperature of a country&#10;&#10;Description automatically generated with medium confidence">
            <a:extLst>
              <a:ext uri="{FF2B5EF4-FFF2-40B4-BE49-F238E27FC236}">
                <a16:creationId xmlns:a16="http://schemas.microsoft.com/office/drawing/2014/main" id="{7FC1C6EB-03E3-D4A5-524D-2CCAB37AD2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3226" y="1556281"/>
            <a:ext cx="9487203" cy="4929004"/>
          </a:xfrm>
          <a:prstGeom prst="rect">
            <a:avLst/>
          </a:prstGeom>
        </p:spPr>
      </p:pic>
    </p:spTree>
    <p:extLst>
      <p:ext uri="{BB962C8B-B14F-4D97-AF65-F5344CB8AC3E}">
        <p14:creationId xmlns:p14="http://schemas.microsoft.com/office/powerpoint/2010/main" val="207840311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319C19-457C-23E4-3271-15E0C397CF60}"/>
              </a:ext>
            </a:extLst>
          </p:cNvPr>
          <p:cNvSpPr>
            <a:spLocks noGrp="1"/>
          </p:cNvSpPr>
          <p:nvPr>
            <p:ph type="title"/>
          </p:nvPr>
        </p:nvSpPr>
        <p:spPr>
          <a:xfrm>
            <a:off x="1024128" y="235974"/>
            <a:ext cx="9720072" cy="875071"/>
          </a:xfrm>
        </p:spPr>
        <p:txBody>
          <a:bodyPr anchor="b">
            <a:normAutofit/>
          </a:bodyPr>
          <a:lstStyle/>
          <a:p>
            <a:pPr lvl="3" algn="l"/>
            <a:r>
              <a:rPr lang="en-US" sz="3200" dirty="0">
                <a:latin typeface="Times New Roman" panose="02020603050405020304" pitchFamily="18" charset="0"/>
                <a:ea typeface="Times New Roman" panose="02020603050405020304" pitchFamily="18" charset="0"/>
              </a:rPr>
              <a:t>This graph shows CO2 emission of  top 10 countries</a:t>
            </a:r>
            <a:endParaRPr lang="en-US" sz="3200" dirty="0">
              <a:solidFill>
                <a:schemeClr val="accent1">
                  <a:lumMod val="75000"/>
                </a:schemeClr>
              </a:solidFill>
            </a:endParaRPr>
          </a:p>
        </p:txBody>
      </p:sp>
      <p:sp>
        <p:nvSpPr>
          <p:cNvPr id="6" name="Date Placeholder 5">
            <a:extLst>
              <a:ext uri="{FF2B5EF4-FFF2-40B4-BE49-F238E27FC236}">
                <a16:creationId xmlns:a16="http://schemas.microsoft.com/office/drawing/2014/main" id="{F0C1D8AE-C16A-3841-78F2-57C04577F6C9}"/>
              </a:ext>
            </a:extLst>
          </p:cNvPr>
          <p:cNvSpPr>
            <a:spLocks noGrp="1"/>
          </p:cNvSpPr>
          <p:nvPr>
            <p:ph type="dt" sz="half" idx="10"/>
          </p:nvPr>
        </p:nvSpPr>
        <p:spPr/>
        <p:txBody>
          <a:bodyPr anchor="ctr">
            <a:normAutofit/>
          </a:bodyPr>
          <a:lstStyle/>
          <a:p>
            <a:pPr>
              <a:lnSpc>
                <a:spcPct val="90000"/>
              </a:lnSpc>
              <a:spcAft>
                <a:spcPts val="600"/>
              </a:spcAft>
            </a:pPr>
            <a:fld id="{93A66BA0-BF77-43AC-894A-20AD8220B887}" type="datetime1">
              <a:rPr lang="en-US" sz="1000" smtClean="0"/>
              <a:pPr>
                <a:lnSpc>
                  <a:spcPct val="90000"/>
                </a:lnSpc>
                <a:spcAft>
                  <a:spcPts val="600"/>
                </a:spcAft>
              </a:pPr>
              <a:t>5/2/2024</a:t>
            </a:fld>
            <a:endParaRPr lang="en-US" sz="1000"/>
          </a:p>
        </p:txBody>
      </p:sp>
      <p:sp>
        <p:nvSpPr>
          <p:cNvPr id="7" name="Footer Placeholder 6">
            <a:extLst>
              <a:ext uri="{FF2B5EF4-FFF2-40B4-BE49-F238E27FC236}">
                <a16:creationId xmlns:a16="http://schemas.microsoft.com/office/drawing/2014/main" id="{C3A94720-F202-4E0A-0BEB-EA247F438B81}"/>
              </a:ext>
            </a:extLst>
          </p:cNvPr>
          <p:cNvSpPr>
            <a:spLocks noGrp="1"/>
          </p:cNvSpPr>
          <p:nvPr>
            <p:ph type="ftr" sz="quarter" idx="11"/>
          </p:nvPr>
        </p:nvSpPr>
        <p:spPr/>
        <p:txBody>
          <a:bodyPr anchor="ctr">
            <a:normAutofit/>
          </a:bodyPr>
          <a:lstStyle/>
          <a:p>
            <a:pPr>
              <a:lnSpc>
                <a:spcPct val="90000"/>
              </a:lnSpc>
              <a:spcAft>
                <a:spcPts val="600"/>
              </a:spcAft>
            </a:pPr>
            <a:r>
              <a:rPr lang="en-US" sz="1000"/>
              <a:t>Add a footer</a:t>
            </a:r>
          </a:p>
        </p:txBody>
      </p:sp>
      <p:sp>
        <p:nvSpPr>
          <p:cNvPr id="5" name="Slide Number Placeholder 4">
            <a:extLst>
              <a:ext uri="{FF2B5EF4-FFF2-40B4-BE49-F238E27FC236}">
                <a16:creationId xmlns:a16="http://schemas.microsoft.com/office/drawing/2014/main" id="{19512A1E-953A-FBA6-53A0-F9510904BDF9}"/>
              </a:ext>
            </a:extLst>
          </p:cNvPr>
          <p:cNvSpPr>
            <a:spLocks noGrp="1"/>
          </p:cNvSpPr>
          <p:nvPr>
            <p:ph type="sldNum" sz="quarter" idx="12"/>
          </p:nvPr>
        </p:nvSpPr>
        <p:spPr/>
        <p:txBody>
          <a:bodyPr anchor="ctr">
            <a:normAutofit/>
          </a:bodyPr>
          <a:lstStyle/>
          <a:p>
            <a:pPr>
              <a:lnSpc>
                <a:spcPct val="90000"/>
              </a:lnSpc>
              <a:spcAft>
                <a:spcPts val="600"/>
              </a:spcAft>
            </a:pPr>
            <a:fld id="{9CD8D479-8942-46E8-A226-A4E01F7A105C}" type="slidenum">
              <a:rPr lang="en-IN" sz="1000" smtClean="0"/>
              <a:pPr>
                <a:lnSpc>
                  <a:spcPct val="90000"/>
                </a:lnSpc>
                <a:spcAft>
                  <a:spcPts val="600"/>
                </a:spcAft>
              </a:pPr>
              <a:t>17</a:t>
            </a:fld>
            <a:endParaRPr lang="en-IN" sz="1000"/>
          </a:p>
        </p:txBody>
      </p:sp>
      <p:pic>
        <p:nvPicPr>
          <p:cNvPr id="10" name="Picture 9" descr="A graph of emission from countries/regions&#10;&#10;Description automatically generated">
            <a:extLst>
              <a:ext uri="{FF2B5EF4-FFF2-40B4-BE49-F238E27FC236}">
                <a16:creationId xmlns:a16="http://schemas.microsoft.com/office/drawing/2014/main" id="{CF5B3C17-3F70-ED16-DEDA-9BBCC56CA6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6700" y="1868129"/>
            <a:ext cx="7538074" cy="4318553"/>
          </a:xfrm>
          <a:prstGeom prst="rect">
            <a:avLst/>
          </a:prstGeom>
          <a:noFill/>
        </p:spPr>
      </p:pic>
    </p:spTree>
    <p:extLst>
      <p:ext uri="{BB962C8B-B14F-4D97-AF65-F5344CB8AC3E}">
        <p14:creationId xmlns:p14="http://schemas.microsoft.com/office/powerpoint/2010/main" val="2810098602"/>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A47AE257-EA7E-17A5-DC43-753A473569CF}"/>
              </a:ext>
            </a:extLst>
          </p:cNvPr>
          <p:cNvSpPr>
            <a:spLocks noGrp="1"/>
          </p:cNvSpPr>
          <p:nvPr>
            <p:ph type="title"/>
          </p:nvPr>
        </p:nvSpPr>
        <p:spPr>
          <a:xfrm>
            <a:off x="776748" y="68826"/>
            <a:ext cx="10005227" cy="1390827"/>
          </a:xfrm>
        </p:spPr>
        <p:txBody>
          <a:bodyPr>
            <a:normAutofit/>
          </a:bodyPr>
          <a:lstStyle/>
          <a:p>
            <a:r>
              <a:rPr lang="en-US" sz="3200" cap="none" dirty="0">
                <a:solidFill>
                  <a:schemeClr val="tx1"/>
                </a:solidFill>
                <a:effectLst/>
                <a:latin typeface="Times New Roman" panose="02020603050405020304" pitchFamily="18" charset="0"/>
                <a:cs typeface="Times New Roman" panose="02020603050405020304" pitchFamily="18" charset="0"/>
              </a:rPr>
              <a:t>This pie chart explains the amount of carbon emission from different sources.</a:t>
            </a:r>
            <a:endParaRPr lang="en-US" sz="3200" cap="none" dirty="0">
              <a:solidFill>
                <a:schemeClr val="tx1"/>
              </a:solidFill>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6CA212FC-549E-2A03-47B3-5BA68F058406}"/>
              </a:ext>
            </a:extLst>
          </p:cNvPr>
          <p:cNvSpPr>
            <a:spLocks noGrp="1"/>
          </p:cNvSpPr>
          <p:nvPr>
            <p:ph type="dt" sz="half" idx="10"/>
          </p:nvPr>
        </p:nvSpPr>
        <p:spPr/>
        <p:txBody>
          <a:bodyPr anchor="ctr">
            <a:normAutofit/>
          </a:bodyPr>
          <a:lstStyle/>
          <a:p>
            <a:pPr>
              <a:lnSpc>
                <a:spcPct val="90000"/>
              </a:lnSpc>
              <a:spcAft>
                <a:spcPts val="600"/>
              </a:spcAft>
            </a:pPr>
            <a:fld id="{93A66BA0-BF77-43AC-894A-20AD8220B887}" type="datetime1">
              <a:rPr lang="en-US" sz="1000" smtClean="0"/>
              <a:pPr>
                <a:lnSpc>
                  <a:spcPct val="90000"/>
                </a:lnSpc>
                <a:spcAft>
                  <a:spcPts val="600"/>
                </a:spcAft>
              </a:pPr>
              <a:t>5/2/2024</a:t>
            </a:fld>
            <a:endParaRPr lang="en-US" sz="1000"/>
          </a:p>
        </p:txBody>
      </p:sp>
      <p:sp>
        <p:nvSpPr>
          <p:cNvPr id="7" name="Footer Placeholder 6">
            <a:extLst>
              <a:ext uri="{FF2B5EF4-FFF2-40B4-BE49-F238E27FC236}">
                <a16:creationId xmlns:a16="http://schemas.microsoft.com/office/drawing/2014/main" id="{53709264-9443-9173-5037-4A4D52D67A93}"/>
              </a:ext>
            </a:extLst>
          </p:cNvPr>
          <p:cNvSpPr>
            <a:spLocks noGrp="1"/>
          </p:cNvSpPr>
          <p:nvPr>
            <p:ph type="ftr" sz="quarter" idx="11"/>
          </p:nvPr>
        </p:nvSpPr>
        <p:spPr/>
        <p:txBody>
          <a:bodyPr anchor="ctr">
            <a:normAutofit/>
          </a:bodyPr>
          <a:lstStyle/>
          <a:p>
            <a:pPr>
              <a:lnSpc>
                <a:spcPct val="90000"/>
              </a:lnSpc>
              <a:spcAft>
                <a:spcPts val="600"/>
              </a:spcAft>
            </a:pPr>
            <a:r>
              <a:rPr lang="en-US" sz="1000"/>
              <a:t>Add a footer</a:t>
            </a:r>
          </a:p>
        </p:txBody>
      </p:sp>
      <p:sp>
        <p:nvSpPr>
          <p:cNvPr id="5" name="Slide Number Placeholder 4">
            <a:extLst>
              <a:ext uri="{FF2B5EF4-FFF2-40B4-BE49-F238E27FC236}">
                <a16:creationId xmlns:a16="http://schemas.microsoft.com/office/drawing/2014/main" id="{16AF7015-9657-D85F-4244-FF8C4F8EB9F2}"/>
              </a:ext>
            </a:extLst>
          </p:cNvPr>
          <p:cNvSpPr>
            <a:spLocks noGrp="1"/>
          </p:cNvSpPr>
          <p:nvPr>
            <p:ph type="sldNum" sz="quarter" idx="12"/>
          </p:nvPr>
        </p:nvSpPr>
        <p:spPr/>
        <p:txBody>
          <a:bodyPr anchor="ctr">
            <a:normAutofit/>
          </a:bodyPr>
          <a:lstStyle/>
          <a:p>
            <a:pPr>
              <a:lnSpc>
                <a:spcPct val="90000"/>
              </a:lnSpc>
              <a:spcAft>
                <a:spcPts val="600"/>
              </a:spcAft>
            </a:pPr>
            <a:fld id="{9CD8D479-8942-46E8-A226-A4E01F7A105C}" type="slidenum">
              <a:rPr lang="en-IN" sz="1000" smtClean="0"/>
              <a:pPr>
                <a:lnSpc>
                  <a:spcPct val="90000"/>
                </a:lnSpc>
                <a:spcAft>
                  <a:spcPts val="600"/>
                </a:spcAft>
              </a:pPr>
              <a:t>18</a:t>
            </a:fld>
            <a:endParaRPr lang="en-IN" sz="1000"/>
          </a:p>
        </p:txBody>
      </p:sp>
      <p:pic>
        <p:nvPicPr>
          <p:cNvPr id="9" name="Picture 8" descr="A graph of gas emission&#10;&#10;Description automatically generated">
            <a:extLst>
              <a:ext uri="{FF2B5EF4-FFF2-40B4-BE49-F238E27FC236}">
                <a16:creationId xmlns:a16="http://schemas.microsoft.com/office/drawing/2014/main" id="{921E2DFD-72AE-06C9-3667-29977374F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8832" y="1633580"/>
            <a:ext cx="5085736" cy="4367762"/>
          </a:xfrm>
          <a:prstGeom prst="rect">
            <a:avLst/>
          </a:prstGeom>
          <a:noFill/>
        </p:spPr>
      </p:pic>
    </p:spTree>
    <p:extLst>
      <p:ext uri="{BB962C8B-B14F-4D97-AF65-F5344CB8AC3E}">
        <p14:creationId xmlns:p14="http://schemas.microsoft.com/office/powerpoint/2010/main" val="262166858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7" name="Picture 16" descr="Illuminated server room panel">
            <a:extLst>
              <a:ext uri="{FF2B5EF4-FFF2-40B4-BE49-F238E27FC236}">
                <a16:creationId xmlns:a16="http://schemas.microsoft.com/office/drawing/2014/main" id="{8A37B8AD-0600-34CD-6BB9-0DF1B144093C}"/>
              </a:ext>
            </a:extLst>
          </p:cNvPr>
          <p:cNvPicPr>
            <a:picLocks noChangeAspect="1"/>
          </p:cNvPicPr>
          <p:nvPr/>
        </p:nvPicPr>
        <p:blipFill rotWithShape="1">
          <a:blip r:embed="rId2">
            <a:duotone>
              <a:prstClr val="black"/>
              <a:schemeClr val="tx2">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16BF6D45-FE57-4B95-38DD-0C7FCC2C8C6B}"/>
              </a:ext>
            </a:extLst>
          </p:cNvPr>
          <p:cNvSpPr>
            <a:spLocks noGrp="1"/>
          </p:cNvSpPr>
          <p:nvPr>
            <p:ph type="title"/>
          </p:nvPr>
        </p:nvSpPr>
        <p:spPr>
          <a:xfrm>
            <a:off x="1024128" y="585216"/>
            <a:ext cx="9720072" cy="1499616"/>
          </a:xfrm>
        </p:spPr>
        <p:txBody>
          <a:bodyPr vert="horz" lIns="91440" tIns="45720" rIns="91440" bIns="45720" rtlCol="0" anchor="ctr">
            <a:normAutofit/>
          </a:bodyPr>
          <a:lstStyle/>
          <a:p>
            <a:r>
              <a:rPr lang="en-US" sz="4400" dirty="0">
                <a:solidFill>
                  <a:schemeClr val="tx1"/>
                </a:solidFill>
                <a:latin typeface="Times New Roman" panose="02020603050405020304" pitchFamily="18" charset="0"/>
                <a:cs typeface="Times New Roman" panose="02020603050405020304" pitchFamily="18" charset="0"/>
              </a:rPr>
              <a:t>POST PROCESSING</a:t>
            </a:r>
          </a:p>
        </p:txBody>
      </p:sp>
      <p:cxnSp>
        <p:nvCxnSpPr>
          <p:cNvPr id="15" name="Straight Connector 14">
            <a:extLst>
              <a:ext uri="{FF2B5EF4-FFF2-40B4-BE49-F238E27FC236}">
                <a16:creationId xmlns:a16="http://schemas.microsoft.com/office/drawing/2014/main" id="{5ECB1430-5CD1-470D-8F0F-7EDE4C790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319C19-457C-23E4-3271-15E0C397CF60}"/>
              </a:ext>
            </a:extLst>
          </p:cNvPr>
          <p:cNvSpPr>
            <a:spLocks noGrp="1"/>
          </p:cNvSpPr>
          <p:nvPr>
            <p:ph sz="half" idx="1"/>
          </p:nvPr>
        </p:nvSpPr>
        <p:spPr>
          <a:xfrm>
            <a:off x="1024128" y="2286000"/>
            <a:ext cx="9720073" cy="4023360"/>
          </a:xfrm>
        </p:spPr>
        <p:txBody>
          <a:bodyPr vert="horz" lIns="45720" tIns="45720" rIns="45720" bIns="45720" rtlCol="0">
            <a:normAutofit/>
          </a:bodyPr>
          <a:lstStyle/>
          <a:p>
            <a:pPr marL="457200" lvl="3" indent="0">
              <a:buNone/>
            </a:pPr>
            <a:r>
              <a:rPr lang="en-US" sz="2400" spc="-5" dirty="0">
                <a:effectLst/>
                <a:latin typeface="Times New Roman" panose="02020603050405020304" pitchFamily="18" charset="0"/>
                <a:cs typeface="Times New Roman" panose="02020603050405020304" pitchFamily="18" charset="0"/>
              </a:rPr>
              <a:t>We have written a Python program to store the finalized data in a database table. </a:t>
            </a:r>
          </a:p>
          <a:p>
            <a:pPr marL="457200" lvl="3" indent="0">
              <a:buNone/>
            </a:pPr>
            <a:r>
              <a:rPr lang="en-US" sz="2400" spc="-5" dirty="0">
                <a:effectLst/>
                <a:latin typeface="Times New Roman" panose="02020603050405020304" pitchFamily="18" charset="0"/>
                <a:cs typeface="Times New Roman" panose="02020603050405020304" pitchFamily="18" charset="0"/>
              </a:rPr>
              <a:t>We have chosen PostgreSQL for our database. PostgreSQL is a relational DBMS. It supports a wide range of data.</a:t>
            </a:r>
          </a:p>
          <a:p>
            <a:pPr marL="457200" lvl="3" indent="0">
              <a:buNone/>
            </a:pPr>
            <a:r>
              <a:rPr lang="en-US" sz="2400" spc="-5" dirty="0">
                <a:effectLst/>
                <a:latin typeface="Times New Roman" panose="02020603050405020304" pitchFamily="18" charset="0"/>
                <a:cs typeface="Times New Roman" panose="02020603050405020304" pitchFamily="18" charset="0"/>
              </a:rPr>
              <a:t>To store our dataset, we have used PyCharm to build a new table programmatically. </a:t>
            </a:r>
          </a:p>
          <a:p>
            <a:pPr marL="457200" lvl="3" indent="0">
              <a:buNone/>
            </a:pPr>
            <a:r>
              <a:rPr lang="en-US" sz="2400" spc="-5" dirty="0">
                <a:effectLst/>
                <a:latin typeface="Times New Roman" panose="02020603050405020304" pitchFamily="18" charset="0"/>
                <a:cs typeface="Times New Roman" panose="02020603050405020304" pitchFamily="18" charset="0"/>
              </a:rPr>
              <a:t>The </a:t>
            </a:r>
            <a:r>
              <a:rPr lang="en-US" sz="2400" spc="-5" dirty="0" err="1">
                <a:effectLst/>
                <a:latin typeface="Times New Roman" panose="02020603050405020304" pitchFamily="18" charset="0"/>
                <a:cs typeface="Times New Roman" panose="02020603050405020304" pitchFamily="18" charset="0"/>
              </a:rPr>
              <a:t>pgAdmin</a:t>
            </a:r>
            <a:r>
              <a:rPr lang="en-US" sz="2400" spc="-5" dirty="0">
                <a:effectLst/>
                <a:latin typeface="Times New Roman" panose="02020603050405020304" pitchFamily="18" charset="0"/>
                <a:cs typeface="Times New Roman" panose="02020603050405020304" pitchFamily="18" charset="0"/>
              </a:rPr>
              <a:t> application is used to see our database.</a:t>
            </a:r>
          </a:p>
          <a:p>
            <a:pPr marL="457200" lvl="3" indent="0">
              <a:buNone/>
            </a:pPr>
            <a:r>
              <a:rPr lang="en-US" sz="2400" spc="-5" dirty="0">
                <a:effectLst/>
                <a:latin typeface="Times New Roman" panose="02020603050405020304" pitchFamily="18" charset="0"/>
                <a:cs typeface="Times New Roman" panose="02020603050405020304" pitchFamily="18" charset="0"/>
              </a:rPr>
              <a:t>The below query allows us to fetch all the rows from the table.</a:t>
            </a:r>
          </a:p>
          <a:p>
            <a:pPr marL="749808" lvl="3" indent="0">
              <a:buNone/>
            </a:pPr>
            <a:r>
              <a:rPr lang="en-US" sz="2400" spc="-5" dirty="0">
                <a:latin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cs typeface="Times New Roman" panose="02020603050405020304" pitchFamily="18" charset="0"/>
              </a:rPr>
              <a:t>SELECT * FROM </a:t>
            </a:r>
            <a:r>
              <a:rPr lang="en-US" sz="2400" b="1" dirty="0" err="1">
                <a:effectLst/>
                <a:latin typeface="Times New Roman" panose="02020603050405020304" pitchFamily="18" charset="0"/>
                <a:cs typeface="Times New Roman" panose="02020603050405020304" pitchFamily="18" charset="0"/>
              </a:rPr>
              <a:t>public.tablename</a:t>
            </a:r>
            <a:endParaRPr lang="en-US" sz="2400" dirty="0">
              <a:latin typeface="Times New Roman" panose="02020603050405020304" pitchFamily="18" charset="0"/>
              <a:cs typeface="Times New Roman" panose="02020603050405020304" pitchFamily="18" charset="0"/>
            </a:endParaRPr>
          </a:p>
          <a:p>
            <a:pPr marL="749808" lvl="3" indent="0">
              <a:buNone/>
            </a:pPr>
            <a:endParaRPr lang="en-US" spc="-5" dirty="0">
              <a:effectLst/>
            </a:endParaRPr>
          </a:p>
          <a:p>
            <a:pPr lvl="3">
              <a:buFont typeface="Wingdings" panose="05000000000000000000" pitchFamily="2" charset="2"/>
              <a:buChar char="Ø"/>
            </a:pPr>
            <a:endParaRPr lang="en-US" spc="-5" dirty="0">
              <a:effectLst/>
            </a:endParaRPr>
          </a:p>
          <a:p>
            <a:pPr marL="749808" lvl="3" indent="0">
              <a:buNone/>
            </a:pPr>
            <a:endParaRPr lang="en-US" dirty="0"/>
          </a:p>
        </p:txBody>
      </p:sp>
      <p:sp>
        <p:nvSpPr>
          <p:cNvPr id="6" name="Date Placeholder 5">
            <a:extLst>
              <a:ext uri="{FF2B5EF4-FFF2-40B4-BE49-F238E27FC236}">
                <a16:creationId xmlns:a16="http://schemas.microsoft.com/office/drawing/2014/main" id="{F0C1D8AE-C16A-3841-78F2-57C04577F6C9}"/>
              </a:ext>
            </a:extLst>
          </p:cNvPr>
          <p:cNvSpPr>
            <a:spLocks noGrp="1"/>
          </p:cNvSpPr>
          <p:nvPr>
            <p:ph type="dt" sz="half" idx="10"/>
          </p:nvPr>
        </p:nvSpPr>
        <p:spPr>
          <a:xfrm>
            <a:off x="1024129" y="6470704"/>
            <a:ext cx="2154143" cy="274320"/>
          </a:xfrm>
        </p:spPr>
        <p:txBody>
          <a:bodyPr vert="horz" lIns="91440" tIns="45720" rIns="91440" bIns="45720" rtlCol="0" anchor="ctr">
            <a:normAutofit/>
          </a:bodyPr>
          <a:lstStyle/>
          <a:p>
            <a:pPr defTabSz="914400">
              <a:spcAft>
                <a:spcPts val="600"/>
              </a:spcAft>
            </a:pPr>
            <a:fld id="{93A66BA0-BF77-43AC-894A-20AD8220B887}" type="datetime1">
              <a:rPr lang="en-US">
                <a:solidFill>
                  <a:prstClr val="white"/>
                </a:solidFill>
              </a:rPr>
              <a:pPr defTabSz="914400">
                <a:spcAft>
                  <a:spcPts val="600"/>
                </a:spcAft>
              </a:pPr>
              <a:t>5/2/2024</a:t>
            </a:fld>
            <a:endParaRPr lang="en-US">
              <a:solidFill>
                <a:prstClr val="white"/>
              </a:solidFill>
            </a:endParaRPr>
          </a:p>
        </p:txBody>
      </p:sp>
      <p:sp>
        <p:nvSpPr>
          <p:cNvPr id="7" name="Footer Placeholder 6">
            <a:extLst>
              <a:ext uri="{FF2B5EF4-FFF2-40B4-BE49-F238E27FC236}">
                <a16:creationId xmlns:a16="http://schemas.microsoft.com/office/drawing/2014/main" id="{C3A94720-F202-4E0A-0BEB-EA247F438B81}"/>
              </a:ext>
            </a:extLst>
          </p:cNvPr>
          <p:cNvSpPr>
            <a:spLocks noGrp="1"/>
          </p:cNvSpPr>
          <p:nvPr>
            <p:ph type="ftr" sz="quarter" idx="11"/>
          </p:nvPr>
        </p:nvSpPr>
        <p:spPr>
          <a:xfrm>
            <a:off x="4842932" y="6470704"/>
            <a:ext cx="5901459" cy="274320"/>
          </a:xfrm>
        </p:spPr>
        <p:txBody>
          <a:bodyPr vert="horz" lIns="91440" tIns="45720" rIns="91440" bIns="45720" rtlCol="0" anchor="ctr">
            <a:normAutofit/>
          </a:bodyPr>
          <a:lstStyle/>
          <a:p>
            <a:pPr defTabSz="914400">
              <a:spcAft>
                <a:spcPts val="600"/>
              </a:spcAft>
            </a:pPr>
            <a:r>
              <a:rPr lang="en-US" kern="1200" cap="all" baseline="0">
                <a:solidFill>
                  <a:prstClr val="white"/>
                </a:solidFill>
                <a:latin typeface="+mj-lt"/>
                <a:ea typeface="+mn-ea"/>
                <a:cs typeface="+mn-cs"/>
              </a:rPr>
              <a:t>Add a footer</a:t>
            </a:r>
          </a:p>
        </p:txBody>
      </p:sp>
      <p:sp>
        <p:nvSpPr>
          <p:cNvPr id="5" name="Slide Number Placeholder 4">
            <a:extLst>
              <a:ext uri="{FF2B5EF4-FFF2-40B4-BE49-F238E27FC236}">
                <a16:creationId xmlns:a16="http://schemas.microsoft.com/office/drawing/2014/main" id="{19512A1E-953A-FBA6-53A0-F9510904BDF9}"/>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9CD8D479-8942-46E8-A226-A4E01F7A105C}" type="slidenum">
              <a:rPr lang="en-US">
                <a:solidFill>
                  <a:prstClr val="white">
                    <a:alpha val="80000"/>
                  </a:prstClr>
                </a:solidFill>
              </a:rPr>
              <a:pPr defTabSz="914400">
                <a:spcAft>
                  <a:spcPts val="600"/>
                </a:spcAft>
              </a:pPr>
              <a:t>19</a:t>
            </a:fld>
            <a:endParaRPr lang="en-US">
              <a:solidFill>
                <a:prstClr val="white">
                  <a:alpha val="80000"/>
                </a:prstClr>
              </a:solidFill>
            </a:endParaRPr>
          </a:p>
        </p:txBody>
      </p:sp>
    </p:spTree>
    <p:extLst>
      <p:ext uri="{BB962C8B-B14F-4D97-AF65-F5344CB8AC3E}">
        <p14:creationId xmlns:p14="http://schemas.microsoft.com/office/powerpoint/2010/main" val="31864789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Picture 20" descr="Programming data on computer monitor">
            <a:extLst>
              <a:ext uri="{FF2B5EF4-FFF2-40B4-BE49-F238E27FC236}">
                <a16:creationId xmlns:a16="http://schemas.microsoft.com/office/drawing/2014/main" id="{754B355A-EB81-2581-9E7A-11798C51B47B}"/>
              </a:ext>
            </a:extLst>
          </p:cNvPr>
          <p:cNvPicPr>
            <a:picLocks noChangeAspect="1"/>
          </p:cNvPicPr>
          <p:nvPr/>
        </p:nvPicPr>
        <p:blipFill rotWithShape="1">
          <a:blip r:embed="rId2">
            <a:duotone>
              <a:prstClr val="black"/>
              <a:schemeClr val="tx2">
                <a:tint val="45000"/>
                <a:satMod val="400000"/>
              </a:schemeClr>
            </a:duotone>
            <a:alphaModFix amt="25000"/>
          </a:blip>
          <a:srcRect t="12054" b="3677"/>
          <a:stretch/>
        </p:blipFill>
        <p:spPr>
          <a:xfrm>
            <a:off x="20" y="10"/>
            <a:ext cx="12191980" cy="6857990"/>
          </a:xfrm>
          <a:prstGeom prst="rect">
            <a:avLst/>
          </a:prstGeom>
        </p:spPr>
      </p:pic>
      <p:sp>
        <p:nvSpPr>
          <p:cNvPr id="2" name="Title 1">
            <a:extLst>
              <a:ext uri="{FF2B5EF4-FFF2-40B4-BE49-F238E27FC236}">
                <a16:creationId xmlns:a16="http://schemas.microsoft.com/office/drawing/2014/main" id="{80194703-B9E7-6FEF-3962-40C9E497C1AD}"/>
              </a:ext>
            </a:extLst>
          </p:cNvPr>
          <p:cNvSpPr>
            <a:spLocks noGrp="1"/>
          </p:cNvSpPr>
          <p:nvPr>
            <p:ph type="title"/>
          </p:nvPr>
        </p:nvSpPr>
        <p:spPr>
          <a:xfrm>
            <a:off x="1024128" y="585216"/>
            <a:ext cx="9720072" cy="1499616"/>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GROUP DETAILS</a:t>
            </a: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25" name="Straight Connector 24">
            <a:extLst>
              <a:ext uri="{FF2B5EF4-FFF2-40B4-BE49-F238E27FC236}">
                <a16:creationId xmlns:a16="http://schemas.microsoft.com/office/drawing/2014/main" id="{5ECB1430-5CD1-470D-8F0F-7EDE4C790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86DE63-5658-2CB3-B8CA-5AB989A64849}"/>
              </a:ext>
            </a:extLst>
          </p:cNvPr>
          <p:cNvSpPr>
            <a:spLocks noGrp="1"/>
          </p:cNvSpPr>
          <p:nvPr>
            <p:ph idx="1"/>
          </p:nvPr>
        </p:nvSpPr>
        <p:spPr>
          <a:xfrm>
            <a:off x="1024128" y="1740724"/>
            <a:ext cx="9720073" cy="4568636"/>
          </a:xfrm>
        </p:spPr>
        <p:txBody>
          <a:bodyPr>
            <a:normAutofit/>
          </a:bodyPr>
          <a:lstStyle/>
          <a:p>
            <a:pPr marL="0" indent="0">
              <a:buNone/>
            </a:pPr>
            <a:endParaRPr lang="en-US" sz="1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Alan Babu Manuel</a:t>
            </a:r>
          </a:p>
          <a:p>
            <a:pPr marL="0" indent="0">
              <a:buNone/>
            </a:pPr>
            <a:r>
              <a:rPr lang="en-US" sz="1800" dirty="0">
                <a:latin typeface="Times New Roman" panose="02020603050405020304" pitchFamily="18" charset="0"/>
                <a:cs typeface="Times New Roman" panose="02020603050405020304" pitchFamily="18" charset="0"/>
              </a:rPr>
              <a:t>     MSc Data Analytics</a:t>
            </a:r>
          </a:p>
          <a:p>
            <a:pPr marL="0" indent="0">
              <a:buNone/>
            </a:pPr>
            <a:r>
              <a:rPr lang="en-US" sz="1800" dirty="0">
                <a:latin typeface="Times New Roman" panose="02020603050405020304" pitchFamily="18" charset="0"/>
                <a:cs typeface="Times New Roman" panose="02020603050405020304" pitchFamily="18" charset="0"/>
              </a:rPr>
              <a:t>     x23157143@student.ncirl.ie</a:t>
            </a:r>
          </a:p>
          <a:p>
            <a:pPr marL="342900" indent="-34290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Melin Mary Lalu</a:t>
            </a:r>
          </a:p>
          <a:p>
            <a:pPr marL="0" indent="0">
              <a:buNone/>
            </a:pPr>
            <a:r>
              <a:rPr lang="en-US" sz="1800" dirty="0">
                <a:latin typeface="Times New Roman" panose="02020603050405020304" pitchFamily="18" charset="0"/>
                <a:cs typeface="Times New Roman" panose="02020603050405020304" pitchFamily="18" charset="0"/>
              </a:rPr>
              <a:t>     MSc Data Analytics</a:t>
            </a:r>
          </a:p>
          <a:p>
            <a:pPr marL="0" indent="0">
              <a:buNone/>
            </a:pPr>
            <a:r>
              <a:rPr lang="en-US" sz="1800" dirty="0">
                <a:latin typeface="Times New Roman" panose="02020603050405020304" pitchFamily="18" charset="0"/>
                <a:cs typeface="Times New Roman" panose="02020603050405020304" pitchFamily="18" charset="0"/>
              </a:rPr>
              <a:t>     x23185104@student.ncirl.ie</a:t>
            </a:r>
          </a:p>
          <a:p>
            <a:pPr marL="342900" indent="-342900">
              <a:buFont typeface="Wingdings" panose="05000000000000000000" pitchFamily="2" charset="2"/>
              <a:buChar char="v"/>
            </a:pPr>
            <a:r>
              <a:rPr lang="en-US" sz="1800" dirty="0" err="1">
                <a:latin typeface="Times New Roman" panose="02020603050405020304" pitchFamily="18" charset="0"/>
                <a:cs typeface="Times New Roman" panose="02020603050405020304" pitchFamily="18" charset="0"/>
              </a:rPr>
              <a:t>Vishnunath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Nharekkat</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MSc Data Analytics</a:t>
            </a:r>
          </a:p>
          <a:p>
            <a:pPr marL="0" indent="0">
              <a:buNone/>
            </a:pPr>
            <a:r>
              <a:rPr lang="en-US" sz="1800" dirty="0">
                <a:latin typeface="Times New Roman" panose="02020603050405020304" pitchFamily="18" charset="0"/>
                <a:cs typeface="Times New Roman" panose="02020603050405020304" pitchFamily="18" charset="0"/>
              </a:rPr>
              <a:t>     x22234217@student.ncirl.ie</a:t>
            </a:r>
          </a:p>
          <a:p>
            <a:pPr marL="0" indent="0">
              <a:buNone/>
            </a:pPr>
            <a:r>
              <a:rPr lang="en-US" sz="1800" dirty="0">
                <a:latin typeface="Times New Roman" panose="02020603050405020304" pitchFamily="18" charset="0"/>
                <a:cs typeface="Times New Roman" panose="02020603050405020304" pitchFamily="18" charset="0"/>
              </a:rPr>
              <a:t>   </a:t>
            </a:r>
          </a:p>
          <a:p>
            <a:endParaRPr lang="en-IN" sz="1400" dirty="0"/>
          </a:p>
        </p:txBody>
      </p:sp>
      <p:sp>
        <p:nvSpPr>
          <p:cNvPr id="5" name="Date Placeholder 4">
            <a:extLst>
              <a:ext uri="{FF2B5EF4-FFF2-40B4-BE49-F238E27FC236}">
                <a16:creationId xmlns:a16="http://schemas.microsoft.com/office/drawing/2014/main" id="{AAB68450-4529-F60C-8BB2-507B66FAC1AF}"/>
              </a:ext>
            </a:extLst>
          </p:cNvPr>
          <p:cNvSpPr>
            <a:spLocks noGrp="1"/>
          </p:cNvSpPr>
          <p:nvPr>
            <p:ph type="dt" sz="half" idx="10"/>
          </p:nvPr>
        </p:nvSpPr>
        <p:spPr>
          <a:xfrm>
            <a:off x="1024129" y="6470704"/>
            <a:ext cx="2154143" cy="274320"/>
          </a:xfrm>
        </p:spPr>
        <p:txBody>
          <a:bodyPr>
            <a:normAutofit/>
          </a:bodyPr>
          <a:lstStyle/>
          <a:p>
            <a:pPr>
              <a:spcAft>
                <a:spcPts val="600"/>
              </a:spcAft>
            </a:pPr>
            <a:fld id="{6DD1B487-36FD-4CED-B07A-1A81FC6540B1}" type="datetime1">
              <a:rPr lang="en-US">
                <a:solidFill>
                  <a:prstClr val="white"/>
                </a:solidFill>
              </a:rPr>
              <a:pPr>
                <a:spcAft>
                  <a:spcPts val="600"/>
                </a:spcAft>
              </a:pPr>
              <a:t>5/2/2024</a:t>
            </a:fld>
            <a:endParaRPr lang="en-US">
              <a:solidFill>
                <a:prstClr val="white"/>
              </a:solidFill>
            </a:endParaRPr>
          </a:p>
        </p:txBody>
      </p:sp>
      <p:sp>
        <p:nvSpPr>
          <p:cNvPr id="6" name="Footer Placeholder 5">
            <a:extLst>
              <a:ext uri="{FF2B5EF4-FFF2-40B4-BE49-F238E27FC236}">
                <a16:creationId xmlns:a16="http://schemas.microsoft.com/office/drawing/2014/main" id="{D03CF6B5-E677-AC1E-FC4B-2ED0C7B10976}"/>
              </a:ext>
            </a:extLst>
          </p:cNvPr>
          <p:cNvSpPr>
            <a:spLocks noGrp="1"/>
          </p:cNvSpPr>
          <p:nvPr>
            <p:ph type="ftr" sz="quarter" idx="11"/>
          </p:nvPr>
        </p:nvSpPr>
        <p:spPr>
          <a:xfrm>
            <a:off x="4842932" y="6470704"/>
            <a:ext cx="5901459" cy="274320"/>
          </a:xfrm>
        </p:spPr>
        <p:txBody>
          <a:bodyPr>
            <a:normAutofit/>
          </a:bodyPr>
          <a:lstStyle/>
          <a:p>
            <a:pPr>
              <a:spcAft>
                <a:spcPts val="600"/>
              </a:spcAft>
            </a:pPr>
            <a:r>
              <a:rPr lang="en-US">
                <a:solidFill>
                  <a:prstClr val="white"/>
                </a:solidFill>
              </a:rPr>
              <a:t>Add a footer</a:t>
            </a:r>
          </a:p>
        </p:txBody>
      </p:sp>
      <p:sp>
        <p:nvSpPr>
          <p:cNvPr id="4" name="Slide Number Placeholder 3">
            <a:extLst>
              <a:ext uri="{FF2B5EF4-FFF2-40B4-BE49-F238E27FC236}">
                <a16:creationId xmlns:a16="http://schemas.microsoft.com/office/drawing/2014/main" id="{C44E51A3-9266-1B15-2097-2056C0353FD4}"/>
              </a:ext>
            </a:extLst>
          </p:cNvPr>
          <p:cNvSpPr>
            <a:spLocks noGrp="1"/>
          </p:cNvSpPr>
          <p:nvPr>
            <p:ph type="sldNum" sz="quarter" idx="12"/>
          </p:nvPr>
        </p:nvSpPr>
        <p:spPr>
          <a:xfrm>
            <a:off x="10837333" y="6470704"/>
            <a:ext cx="973667" cy="274320"/>
          </a:xfrm>
        </p:spPr>
        <p:txBody>
          <a:bodyPr>
            <a:normAutofit/>
          </a:bodyPr>
          <a:lstStyle/>
          <a:p>
            <a:pPr>
              <a:spcAft>
                <a:spcPts val="600"/>
              </a:spcAft>
            </a:pPr>
            <a:fld id="{9CD8D479-8942-46E8-A226-A4E01F7A105C}" type="slidenum">
              <a:rPr lang="en-IN">
                <a:solidFill>
                  <a:prstClr val="white">
                    <a:alpha val="80000"/>
                  </a:prstClr>
                </a:solidFill>
              </a:rPr>
              <a:pPr>
                <a:spcAft>
                  <a:spcPts val="600"/>
                </a:spcAft>
              </a:pPr>
              <a:t>2</a:t>
            </a:fld>
            <a:endParaRPr lang="en-IN">
              <a:solidFill>
                <a:prstClr val="white">
                  <a:alpha val="80000"/>
                </a:prstClr>
              </a:solidFill>
            </a:endParaRPr>
          </a:p>
        </p:txBody>
      </p:sp>
    </p:spTree>
    <p:extLst>
      <p:ext uri="{BB962C8B-B14F-4D97-AF65-F5344CB8AC3E}">
        <p14:creationId xmlns:p14="http://schemas.microsoft.com/office/powerpoint/2010/main" val="2242871239"/>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2" name="Straight Connector 51">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Picture 12" descr="Polar bear on iceberg">
            <a:extLst>
              <a:ext uri="{FF2B5EF4-FFF2-40B4-BE49-F238E27FC236}">
                <a16:creationId xmlns:a16="http://schemas.microsoft.com/office/drawing/2014/main" id="{6880F568-553A-73C5-7688-041EA22E0C25}"/>
              </a:ext>
            </a:extLst>
          </p:cNvPr>
          <p:cNvPicPr>
            <a:picLocks noChangeAspect="1"/>
          </p:cNvPicPr>
          <p:nvPr/>
        </p:nvPicPr>
        <p:blipFill rotWithShape="1">
          <a:blip r:embed="rId2">
            <a:duotone>
              <a:prstClr val="black"/>
              <a:schemeClr val="tx2">
                <a:tint val="45000"/>
                <a:satMod val="400000"/>
              </a:schemeClr>
            </a:duotone>
            <a:alphaModFix amt="25000"/>
          </a:blip>
          <a:srcRect b="15730"/>
          <a:stretch/>
        </p:blipFill>
        <p:spPr>
          <a:xfrm>
            <a:off x="20" y="10"/>
            <a:ext cx="12191980" cy="6857990"/>
          </a:xfrm>
          <a:prstGeom prst="rect">
            <a:avLst/>
          </a:prstGeom>
        </p:spPr>
      </p:pic>
      <p:sp>
        <p:nvSpPr>
          <p:cNvPr id="2" name="Title 1"/>
          <p:cNvSpPr>
            <a:spLocks noGrp="1"/>
          </p:cNvSpPr>
          <p:nvPr>
            <p:ph type="title"/>
          </p:nvPr>
        </p:nvSpPr>
        <p:spPr>
          <a:xfrm>
            <a:off x="1024128" y="585216"/>
            <a:ext cx="9720072" cy="1499616"/>
          </a:xfrm>
        </p:spPr>
        <p:txBody>
          <a:bodyPr vert="horz" lIns="91440" tIns="45720" rIns="91440" bIns="45720" rtlCol="0" anchor="ctr">
            <a:normAutofit/>
          </a:bodyPr>
          <a:lstStyle/>
          <a:p>
            <a:r>
              <a:rPr lang="en-US" dirty="0">
                <a:solidFill>
                  <a:schemeClr val="tx1"/>
                </a:solidFill>
                <a:latin typeface="Times New Roman" panose="02020603050405020304" pitchFamily="18" charset="0"/>
                <a:cs typeface="Times New Roman" panose="02020603050405020304" pitchFamily="18" charset="0"/>
              </a:rPr>
              <a:t>CONCLUSION</a:t>
            </a:r>
          </a:p>
        </p:txBody>
      </p:sp>
      <p:cxnSp>
        <p:nvCxnSpPr>
          <p:cNvPr id="54" name="Straight Connector 53">
            <a:extLst>
              <a:ext uri="{FF2B5EF4-FFF2-40B4-BE49-F238E27FC236}">
                <a16:creationId xmlns:a16="http://schemas.microsoft.com/office/drawing/2014/main" id="{5ECB1430-5CD1-470D-8F0F-7EDE4C790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3"/>
          <p:cNvSpPr>
            <a:spLocks noGrp="1"/>
          </p:cNvSpPr>
          <p:nvPr>
            <p:ph sz="half" idx="2"/>
          </p:nvPr>
        </p:nvSpPr>
        <p:spPr>
          <a:xfrm>
            <a:off x="1024128" y="1386348"/>
            <a:ext cx="9720073" cy="4923012"/>
          </a:xfrm>
        </p:spPr>
        <p:txBody>
          <a:bodyPr vert="horz" lIns="45720" tIns="45720" rIns="45720" bIns="45720" rtlCol="0">
            <a:normAutofit/>
          </a:bodyPr>
          <a:lstStyle/>
          <a:p>
            <a:pPr marL="0" indent="0">
              <a:buNone/>
            </a:pPr>
            <a:endParaRPr lang="en-US" dirty="0"/>
          </a:p>
          <a:p>
            <a:pPr marL="0" indent="0">
              <a:buNone/>
            </a:pPr>
            <a:r>
              <a:rPr lang="en-US" sz="2000" dirty="0">
                <a:effectLst/>
                <a:latin typeface="Times New Roman" panose="02020603050405020304" pitchFamily="18" charset="0"/>
                <a:ea typeface="SimSun" panose="02010600030101010101" pitchFamily="2" charset="-122"/>
              </a:rPr>
              <a:t>Sea level rise presents a critical and far-reaching consequence of climate change. As global temperatures climb, glaciers and polar ice sheets melt at an alarming rate, causing ocean expansion and a significant rise in sea levels. </a:t>
            </a:r>
          </a:p>
          <a:p>
            <a:pPr marL="0" indent="0">
              <a:buNone/>
            </a:pPr>
            <a:r>
              <a:rPr lang="en-US" sz="2000" dirty="0">
                <a:effectLst/>
                <a:latin typeface="Times New Roman" panose="02020603050405020304" pitchFamily="18" charset="0"/>
                <a:ea typeface="SimSun" panose="02010600030101010101" pitchFamily="2" charset="-122"/>
              </a:rPr>
              <a:t>For our analysis, we selected three datasets. The first one is the sea level rise dataset which gives information about the climate change occurring in the world due to rising sea levels. The second dataset is the air pollution dataset which gave insights about the different pollutants emitted by different countries and how much they contribute to the overall air quality index. Finally, the carbon emission dataset explored the trends in carbon emissions by different countries. </a:t>
            </a:r>
          </a:p>
          <a:p>
            <a:pPr marL="0" indent="0">
              <a:buNone/>
            </a:pPr>
            <a:r>
              <a:rPr lang="en-US" sz="2000" dirty="0">
                <a:effectLst/>
                <a:latin typeface="Times New Roman" panose="02020603050405020304" pitchFamily="18" charset="0"/>
                <a:ea typeface="SimSun" panose="02010600030101010101" pitchFamily="2" charset="-122"/>
              </a:rPr>
              <a:t>From our analysis of the three datasets, we were able to conclude that the sea level rises with the increase in temperature. Research suggests that sea levels could potentially rise by one meter by 2050, posing a significant threat to coastal communities and ecosystems worldwide.</a:t>
            </a:r>
            <a:endParaRPr lang="en-IN" sz="2000" dirty="0">
              <a:effectLst/>
              <a:latin typeface="Times New Roman" panose="02020603050405020304" pitchFamily="18" charset="0"/>
              <a:ea typeface="SimSun" panose="02010600030101010101" pitchFamily="2" charset="-122"/>
            </a:endParaRPr>
          </a:p>
          <a:p>
            <a:pPr marL="0" indent="0">
              <a:buNone/>
            </a:pPr>
            <a:endParaRPr lang="en-US" dirty="0"/>
          </a:p>
        </p:txBody>
      </p:sp>
      <p:sp>
        <p:nvSpPr>
          <p:cNvPr id="8" name="Date Placeholder 7"/>
          <p:cNvSpPr>
            <a:spLocks noGrp="1"/>
          </p:cNvSpPr>
          <p:nvPr>
            <p:ph type="dt" sz="half" idx="10"/>
          </p:nvPr>
        </p:nvSpPr>
        <p:spPr>
          <a:xfrm>
            <a:off x="1024129" y="6470704"/>
            <a:ext cx="2154143" cy="274320"/>
          </a:xfrm>
        </p:spPr>
        <p:txBody>
          <a:bodyPr vert="horz" lIns="91440" tIns="45720" rIns="91440" bIns="45720" rtlCol="0" anchor="ctr">
            <a:normAutofit/>
          </a:bodyPr>
          <a:lstStyle/>
          <a:p>
            <a:pPr defTabSz="914400">
              <a:spcAft>
                <a:spcPts val="600"/>
              </a:spcAft>
            </a:pPr>
            <a:fld id="{94C81B4D-F060-418E-A958-B2BDC1A258F8}" type="datetime1">
              <a:rPr lang="en-US">
                <a:solidFill>
                  <a:prstClr val="white"/>
                </a:solidFill>
              </a:rPr>
              <a:pPr defTabSz="914400">
                <a:spcAft>
                  <a:spcPts val="600"/>
                </a:spcAft>
              </a:pPr>
              <a:t>5/2/2024</a:t>
            </a:fld>
            <a:endParaRPr lang="en-US">
              <a:solidFill>
                <a:prstClr val="white"/>
              </a:solidFill>
            </a:endParaRPr>
          </a:p>
        </p:txBody>
      </p:sp>
      <p:sp>
        <p:nvSpPr>
          <p:cNvPr id="9" name="Footer Placeholder 8"/>
          <p:cNvSpPr>
            <a:spLocks noGrp="1"/>
          </p:cNvSpPr>
          <p:nvPr>
            <p:ph type="ftr" sz="quarter" idx="11"/>
          </p:nvPr>
        </p:nvSpPr>
        <p:spPr>
          <a:xfrm>
            <a:off x="4842932" y="6470704"/>
            <a:ext cx="5901459" cy="274320"/>
          </a:xfrm>
        </p:spPr>
        <p:txBody>
          <a:bodyPr vert="horz" lIns="91440" tIns="45720" rIns="91440" bIns="45720" rtlCol="0" anchor="ctr">
            <a:normAutofit/>
          </a:bodyPr>
          <a:lstStyle/>
          <a:p>
            <a:pPr defTabSz="914400">
              <a:spcAft>
                <a:spcPts val="600"/>
              </a:spcAft>
            </a:pPr>
            <a:r>
              <a:rPr lang="en-US" kern="1200" cap="all" baseline="0">
                <a:solidFill>
                  <a:prstClr val="white"/>
                </a:solidFill>
                <a:latin typeface="+mj-lt"/>
                <a:ea typeface="+mn-ea"/>
                <a:cs typeface="+mn-cs"/>
              </a:rPr>
              <a:t>Add a footer</a:t>
            </a:r>
          </a:p>
        </p:txBody>
      </p:sp>
      <p:sp>
        <p:nvSpPr>
          <p:cNvPr id="7" name="Slide Number Placeholder 6"/>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9CD8D479-8942-46E8-A226-A4E01F7A105C}" type="slidenum">
              <a:rPr lang="en-US">
                <a:solidFill>
                  <a:prstClr val="white">
                    <a:alpha val="80000"/>
                  </a:prstClr>
                </a:solidFill>
              </a:rPr>
              <a:pPr defTabSz="914400">
                <a:spcAft>
                  <a:spcPts val="600"/>
                </a:spcAft>
              </a:pPr>
              <a:t>20</a:t>
            </a:fld>
            <a:endParaRPr lang="en-US">
              <a:solidFill>
                <a:prstClr val="white">
                  <a:alpha val="80000"/>
                </a:prstClr>
              </a:solidFill>
            </a:endParaRPr>
          </a:p>
        </p:txBody>
      </p:sp>
    </p:spTree>
    <p:extLst>
      <p:ext uri="{BB962C8B-B14F-4D97-AF65-F5344CB8AC3E}">
        <p14:creationId xmlns:p14="http://schemas.microsoft.com/office/powerpoint/2010/main" val="27883331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10" descr="A grey room full of question marks with an opening going out">
            <a:extLst>
              <a:ext uri="{FF2B5EF4-FFF2-40B4-BE49-F238E27FC236}">
                <a16:creationId xmlns:a16="http://schemas.microsoft.com/office/drawing/2014/main" id="{B3ECC857-54F7-9D12-8024-9A9028E1D7C7}"/>
              </a:ext>
            </a:extLst>
          </p:cNvPr>
          <p:cNvPicPr>
            <a:picLocks noChangeAspect="1"/>
          </p:cNvPicPr>
          <p:nvPr/>
        </p:nvPicPr>
        <p:blipFill rotWithShape="1">
          <a:blip r:embed="rId2">
            <a:duotone>
              <a:prstClr val="black"/>
              <a:schemeClr val="tx2">
                <a:tint val="45000"/>
                <a:satMod val="400000"/>
              </a:schemeClr>
            </a:duotone>
            <a:alphaModFix amt="2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D43593B4-6E1D-3C5E-6352-0754C568E7F5}"/>
              </a:ext>
            </a:extLst>
          </p:cNvPr>
          <p:cNvSpPr>
            <a:spLocks noGrp="1"/>
          </p:cNvSpPr>
          <p:nvPr>
            <p:ph type="title"/>
          </p:nvPr>
        </p:nvSpPr>
        <p:spPr>
          <a:xfrm>
            <a:off x="1024128" y="585216"/>
            <a:ext cx="9720072" cy="1499616"/>
          </a:xfrm>
        </p:spPr>
        <p:txBody>
          <a:bodyPr vert="horz" lIns="91440" tIns="45720" rIns="91440" bIns="45720" rtlCol="0" anchor="ctr">
            <a:normAutofit/>
          </a:bodyPr>
          <a:lstStyle/>
          <a:p>
            <a:r>
              <a:rPr lang="en-US" sz="4000" dirty="0">
                <a:solidFill>
                  <a:schemeClr val="tx1"/>
                </a:solidFill>
                <a:latin typeface="Times New Roman" panose="02020603050405020304" pitchFamily="18" charset="0"/>
                <a:cs typeface="Times New Roman" panose="02020603050405020304" pitchFamily="18" charset="0"/>
              </a:rPr>
              <a:t>Limitations AND FUTURE WORKS</a:t>
            </a:r>
          </a:p>
        </p:txBody>
      </p:sp>
      <p:cxnSp>
        <p:nvCxnSpPr>
          <p:cNvPr id="24" name="Straight Connector 23">
            <a:extLst>
              <a:ext uri="{FF2B5EF4-FFF2-40B4-BE49-F238E27FC236}">
                <a16:creationId xmlns:a16="http://schemas.microsoft.com/office/drawing/2014/main" id="{5ECB1430-5CD1-470D-8F0F-7EDE4C790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CA290C9-B328-4F1F-88C2-1D28979EE449}"/>
              </a:ext>
            </a:extLst>
          </p:cNvPr>
          <p:cNvSpPr>
            <a:spLocks noGrp="1"/>
          </p:cNvSpPr>
          <p:nvPr>
            <p:ph sz="half" idx="2"/>
          </p:nvPr>
        </p:nvSpPr>
        <p:spPr>
          <a:xfrm>
            <a:off x="1024128" y="2286000"/>
            <a:ext cx="9720073" cy="4023360"/>
          </a:xfrm>
        </p:spPr>
        <p:txBody>
          <a:bodyPr vert="horz" lIns="45720" tIns="45720" rIns="45720" bIns="45720" rtlCol="0">
            <a:normAutofit/>
          </a:body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Limitations:</a:t>
            </a:r>
          </a:p>
          <a:p>
            <a:pPr marL="310896" lvl="2" indent="0">
              <a:buNone/>
            </a:pPr>
            <a:r>
              <a:rPr lang="en-US" sz="2400" dirty="0">
                <a:latin typeface="Times New Roman" panose="02020603050405020304" pitchFamily="18" charset="0"/>
                <a:cs typeface="Times New Roman" panose="02020603050405020304" pitchFamily="18" charset="0"/>
              </a:rPr>
              <a:t>	There are a few limitations to this project. Sea level rise can be influenced by various factors of nature. Data unavailability is another limitation. The model requires high-quality data. Another main limitation is the model’s accuracy. Errors are always possible with these models because they are not perfect. </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Future works:</a:t>
            </a:r>
          </a:p>
          <a:p>
            <a:pPr marL="283464" lvl="1" indent="0">
              <a:buNone/>
            </a:pP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Several areas are being explored for future work. Incorporating the quality of data is one of them. Quality of data helps </a:t>
            </a:r>
            <a:r>
              <a:rPr lang="en-US" sz="2400" dirty="0">
                <a:latin typeface="Times New Roman" panose="02020603050405020304" pitchFamily="18" charset="0"/>
                <a:cs typeface="Times New Roman" panose="02020603050405020304" pitchFamily="18" charset="0"/>
              </a:rPr>
              <a:t>to </a:t>
            </a:r>
            <a:r>
              <a:rPr lang="en-US" sz="2400" dirty="0">
                <a:effectLst/>
                <a:latin typeface="Times New Roman" panose="02020603050405020304" pitchFamily="18" charset="0"/>
                <a:cs typeface="Times New Roman" panose="02020603050405020304" pitchFamily="18" charset="0"/>
              </a:rPr>
              <a:t>train the models accurately. Improving model accuracy helps us to predict accurate results. </a:t>
            </a:r>
            <a:endParaRPr lang="en-US" sz="2400" dirty="0">
              <a:latin typeface="Times New Roman" panose="02020603050405020304" pitchFamily="18" charset="0"/>
              <a:cs typeface="Times New Roman" panose="02020603050405020304" pitchFamily="18" charset="0"/>
            </a:endParaRPr>
          </a:p>
          <a:p>
            <a:endParaRPr lang="en-US" dirty="0"/>
          </a:p>
        </p:txBody>
      </p:sp>
      <p:sp>
        <p:nvSpPr>
          <p:cNvPr id="7" name="Date Placeholder 6">
            <a:extLst>
              <a:ext uri="{FF2B5EF4-FFF2-40B4-BE49-F238E27FC236}">
                <a16:creationId xmlns:a16="http://schemas.microsoft.com/office/drawing/2014/main" id="{13A593C2-4893-1919-6F72-C17461AD81B0}"/>
              </a:ext>
            </a:extLst>
          </p:cNvPr>
          <p:cNvSpPr>
            <a:spLocks noGrp="1"/>
          </p:cNvSpPr>
          <p:nvPr>
            <p:ph type="dt" sz="half" idx="10"/>
          </p:nvPr>
        </p:nvSpPr>
        <p:spPr>
          <a:xfrm>
            <a:off x="1024129" y="6470704"/>
            <a:ext cx="2154143" cy="274320"/>
          </a:xfrm>
        </p:spPr>
        <p:txBody>
          <a:bodyPr vert="horz" lIns="91440" tIns="45720" rIns="91440" bIns="45720" rtlCol="0" anchor="ctr">
            <a:normAutofit/>
          </a:bodyPr>
          <a:lstStyle/>
          <a:p>
            <a:pPr defTabSz="914400">
              <a:spcAft>
                <a:spcPts val="600"/>
              </a:spcAft>
            </a:pPr>
            <a:fld id="{94C81B4D-F060-418E-A958-B2BDC1A258F8}" type="datetime1">
              <a:rPr lang="en-US">
                <a:solidFill>
                  <a:prstClr val="white"/>
                </a:solidFill>
              </a:rPr>
              <a:pPr defTabSz="914400">
                <a:spcAft>
                  <a:spcPts val="600"/>
                </a:spcAft>
              </a:pPr>
              <a:t>5/2/2024</a:t>
            </a:fld>
            <a:endParaRPr lang="en-US">
              <a:solidFill>
                <a:prstClr val="white"/>
              </a:solidFill>
            </a:endParaRPr>
          </a:p>
        </p:txBody>
      </p:sp>
      <p:sp>
        <p:nvSpPr>
          <p:cNvPr id="8" name="Footer Placeholder 7">
            <a:extLst>
              <a:ext uri="{FF2B5EF4-FFF2-40B4-BE49-F238E27FC236}">
                <a16:creationId xmlns:a16="http://schemas.microsoft.com/office/drawing/2014/main" id="{FEB1A6C1-BFFF-F8AD-56AC-179025092DF1}"/>
              </a:ext>
            </a:extLst>
          </p:cNvPr>
          <p:cNvSpPr>
            <a:spLocks noGrp="1"/>
          </p:cNvSpPr>
          <p:nvPr>
            <p:ph type="ftr" sz="quarter" idx="11"/>
          </p:nvPr>
        </p:nvSpPr>
        <p:spPr>
          <a:xfrm>
            <a:off x="4842932" y="6470704"/>
            <a:ext cx="5901459" cy="274320"/>
          </a:xfrm>
        </p:spPr>
        <p:txBody>
          <a:bodyPr vert="horz" lIns="91440" tIns="45720" rIns="91440" bIns="45720" rtlCol="0" anchor="ctr">
            <a:normAutofit/>
          </a:bodyPr>
          <a:lstStyle/>
          <a:p>
            <a:pPr defTabSz="914400">
              <a:spcAft>
                <a:spcPts val="600"/>
              </a:spcAft>
            </a:pPr>
            <a:r>
              <a:rPr lang="en-US" kern="1200" cap="all" baseline="0">
                <a:solidFill>
                  <a:prstClr val="white"/>
                </a:solidFill>
                <a:latin typeface="+mj-lt"/>
                <a:ea typeface="+mn-ea"/>
                <a:cs typeface="+mn-cs"/>
              </a:rPr>
              <a:t>Add a footer</a:t>
            </a:r>
          </a:p>
        </p:txBody>
      </p:sp>
      <p:sp>
        <p:nvSpPr>
          <p:cNvPr id="9" name="Slide Number Placeholder 8">
            <a:extLst>
              <a:ext uri="{FF2B5EF4-FFF2-40B4-BE49-F238E27FC236}">
                <a16:creationId xmlns:a16="http://schemas.microsoft.com/office/drawing/2014/main" id="{AF31DD7C-C1D3-97AF-D7A1-A9D5E3AE7070}"/>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9CD8D479-8942-46E8-A226-A4E01F7A105C}" type="slidenum">
              <a:rPr lang="en-US">
                <a:solidFill>
                  <a:prstClr val="white">
                    <a:alpha val="80000"/>
                  </a:prstClr>
                </a:solidFill>
              </a:rPr>
              <a:pPr defTabSz="914400">
                <a:spcAft>
                  <a:spcPts val="600"/>
                </a:spcAft>
              </a:pPr>
              <a:t>21</a:t>
            </a:fld>
            <a:endParaRPr lang="en-US">
              <a:solidFill>
                <a:prstClr val="white">
                  <a:alpha val="80000"/>
                </a:prstClr>
              </a:solidFill>
            </a:endParaRPr>
          </a:p>
        </p:txBody>
      </p:sp>
    </p:spTree>
    <p:extLst>
      <p:ext uri="{BB962C8B-B14F-4D97-AF65-F5344CB8AC3E}">
        <p14:creationId xmlns:p14="http://schemas.microsoft.com/office/powerpoint/2010/main" val="24091905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1"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3" name="Straight Connector 32">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9" name="Rectangle 38">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13224" y="1105351"/>
            <a:ext cx="6353967" cy="3023981"/>
          </a:xfrm>
        </p:spPr>
        <p:txBody>
          <a:bodyPr vert="horz" lIns="91440" tIns="45720" rIns="91440" bIns="45720" rtlCol="0" anchor="b">
            <a:normAutofit/>
          </a:bodyPr>
          <a:lstStyle/>
          <a:p>
            <a:r>
              <a:rPr lang="en-US" sz="4800" spc="200">
                <a:solidFill>
                  <a:srgbClr val="FFFFFF"/>
                </a:solidFill>
              </a:rPr>
              <a:t>		</a:t>
            </a:r>
            <a:br>
              <a:rPr lang="en-US" sz="4800" spc="200">
                <a:solidFill>
                  <a:srgbClr val="FFFFFF"/>
                </a:solidFill>
              </a:rPr>
            </a:br>
            <a:br>
              <a:rPr lang="en-US" sz="4800" spc="200">
                <a:solidFill>
                  <a:srgbClr val="FFFFFF"/>
                </a:solidFill>
              </a:rPr>
            </a:br>
            <a:br>
              <a:rPr lang="en-US" sz="4800" spc="200">
                <a:solidFill>
                  <a:srgbClr val="FFFFFF"/>
                </a:solidFill>
              </a:rPr>
            </a:br>
            <a:r>
              <a:rPr lang="en-US" sz="4800" spc="200">
                <a:solidFill>
                  <a:srgbClr val="FFFFFF"/>
                </a:solidFill>
              </a:rPr>
              <a:t>		THANK YOU</a:t>
            </a:r>
          </a:p>
        </p:txBody>
      </p:sp>
      <p:cxnSp>
        <p:nvCxnSpPr>
          <p:cNvPr id="41" name="Straight Connector 40">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a:xfrm>
            <a:off x="1024129" y="6470704"/>
            <a:ext cx="2154143" cy="274320"/>
          </a:xfrm>
        </p:spPr>
        <p:txBody>
          <a:bodyPr vert="horz" lIns="91440" tIns="45720" rIns="91440" bIns="45720" rtlCol="0" anchor="ctr">
            <a:normAutofit/>
          </a:bodyPr>
          <a:lstStyle/>
          <a:p>
            <a:pPr>
              <a:spcAft>
                <a:spcPts val="600"/>
              </a:spcAft>
            </a:pPr>
            <a:fld id="{9386AC23-C97B-41FB-9B89-C7FE0FB631CA}" type="datetime1">
              <a:rPr lang="en-US" kern="1200" smtClean="0">
                <a:solidFill>
                  <a:schemeClr val="tx1">
                    <a:lumMod val="95000"/>
                    <a:lumOff val="5000"/>
                  </a:schemeClr>
                </a:solidFill>
                <a:latin typeface="+mj-lt"/>
                <a:ea typeface="+mn-ea"/>
                <a:cs typeface="+mn-cs"/>
              </a:rPr>
              <a:pPr>
                <a:spcAft>
                  <a:spcPts val="600"/>
                </a:spcAft>
              </a:pPr>
              <a:t>5/2/2024</a:t>
            </a:fld>
            <a:endParaRPr lang="en-US" kern="1200" dirty="0">
              <a:solidFill>
                <a:schemeClr val="tx1">
                  <a:lumMod val="95000"/>
                  <a:lumOff val="5000"/>
                </a:schemeClr>
              </a:solidFill>
              <a:latin typeface="+mj-lt"/>
              <a:ea typeface="+mn-ea"/>
              <a:cs typeface="+mn-cs"/>
            </a:endParaRPr>
          </a:p>
        </p:txBody>
      </p:sp>
      <p:sp useBgFill="1">
        <p:nvSpPr>
          <p:cNvPr id="43" name="Rectangle 42">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4842932" y="6470704"/>
            <a:ext cx="5901459" cy="274320"/>
          </a:xfrm>
        </p:spPr>
        <p:txBody>
          <a:bodyPr vert="horz" lIns="91440" tIns="45720" rIns="91440" bIns="45720" rtlCol="0" anchor="ctr">
            <a:normAutofit/>
          </a:bodyPr>
          <a:lstStyle/>
          <a:p>
            <a:pPr>
              <a:spcAft>
                <a:spcPts val="600"/>
              </a:spcAft>
            </a:pPr>
            <a:r>
              <a:rPr lang="en-US" kern="1200" cap="all" baseline="0">
                <a:solidFill>
                  <a:schemeClr val="tx1">
                    <a:lumMod val="95000"/>
                    <a:lumOff val="5000"/>
                  </a:schemeClr>
                </a:solidFill>
                <a:latin typeface="+mj-lt"/>
                <a:ea typeface="+mn-ea"/>
                <a:cs typeface="+mn-cs"/>
              </a:rPr>
              <a:t>Add a footer</a:t>
            </a:r>
            <a:endParaRPr lang="en-US" kern="1200" cap="all" baseline="0" dirty="0">
              <a:solidFill>
                <a:schemeClr val="tx1">
                  <a:lumMod val="95000"/>
                  <a:lumOff val="5000"/>
                </a:schemeClr>
              </a:solidFill>
              <a:latin typeface="+mj-lt"/>
              <a:ea typeface="+mn-ea"/>
              <a:cs typeface="+mn-cs"/>
            </a:endParaRPr>
          </a:p>
        </p:txBody>
      </p:sp>
      <p:sp>
        <p:nvSpPr>
          <p:cNvPr id="3" name="Slide Number Placeholder 2"/>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9CD8D479-8942-46E8-A226-A4E01F7A105C}" type="slidenum">
              <a:rPr lang="en-US" kern="1200" smtClean="0">
                <a:solidFill>
                  <a:schemeClr val="tx1">
                    <a:lumMod val="95000"/>
                    <a:lumOff val="5000"/>
                  </a:schemeClr>
                </a:solidFill>
                <a:latin typeface="+mj-lt"/>
                <a:ea typeface="+mn-ea"/>
                <a:cs typeface="+mn-cs"/>
              </a:rPr>
              <a:pPr>
                <a:spcAft>
                  <a:spcPts val="600"/>
                </a:spcAft>
              </a:pPr>
              <a:t>22</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13322940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normAutofit/>
          </a:bodyPr>
          <a:lstStyle/>
          <a:p>
            <a:r>
              <a:rPr lang="fr-FR"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4128" y="2286000"/>
            <a:ext cx="6523002" cy="4023360"/>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Sea level rise is a critical consequence of climate change. As global temperatures increase, glaciers melt, and polar ice sheets shrink, our oceans expand. This expansion leads to a higher increase in sea levels and affects the coastlines, communities, and ecosystems worldwide.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Air pollution and CO2 emission indirectly accelerates the melting of glaciers and ice sheets.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 warmer climate due to the high level of greenhouse gases in the atmosphere causes the land-based ice to melt and release this melted water into the oceans. This additional water further raises the sea level.</a:t>
            </a:r>
          </a:p>
          <a:p>
            <a:pPr marL="0" indent="0">
              <a:buNone/>
            </a:pPr>
            <a:r>
              <a:rPr lang="en-US" sz="2000" dirty="0">
                <a:latin typeface="Times New Roman" panose="02020603050405020304" pitchFamily="18" charset="0"/>
                <a:cs typeface="Times New Roman" panose="02020603050405020304" pitchFamily="18" charset="0"/>
              </a:rPr>
              <a:t>	</a:t>
            </a:r>
          </a:p>
        </p:txBody>
      </p:sp>
      <p:pic>
        <p:nvPicPr>
          <p:cNvPr id="15" name="Picture 14" descr="Underwater view of a floating iceberg">
            <a:extLst>
              <a:ext uri="{FF2B5EF4-FFF2-40B4-BE49-F238E27FC236}">
                <a16:creationId xmlns:a16="http://schemas.microsoft.com/office/drawing/2014/main" id="{CD465DC3-B788-EF32-E976-ABA031B2BA65}"/>
              </a:ext>
            </a:extLst>
          </p:cNvPr>
          <p:cNvPicPr>
            <a:picLocks noChangeAspect="1"/>
          </p:cNvPicPr>
          <p:nvPr/>
        </p:nvPicPr>
        <p:blipFill rotWithShape="1">
          <a:blip r:embed="rId2"/>
          <a:srcRect l="13119" r="25640" b="1"/>
          <a:stretch/>
        </p:blipFill>
        <p:spPr>
          <a:xfrm>
            <a:off x="8015434" y="2084832"/>
            <a:ext cx="3152438" cy="3750602"/>
          </a:xfrm>
          <a:prstGeom prst="rect">
            <a:avLst/>
          </a:prstGeom>
        </p:spPr>
      </p:pic>
      <p:sp>
        <p:nvSpPr>
          <p:cNvPr id="5" name="Date Placeholder 4"/>
          <p:cNvSpPr>
            <a:spLocks noGrp="1"/>
          </p:cNvSpPr>
          <p:nvPr>
            <p:ph type="dt" sz="half" idx="10"/>
          </p:nvPr>
        </p:nvSpPr>
        <p:spPr>
          <a:xfrm>
            <a:off x="1024129" y="6470704"/>
            <a:ext cx="2154143" cy="274320"/>
          </a:xfrm>
        </p:spPr>
        <p:txBody>
          <a:bodyPr>
            <a:normAutofit/>
          </a:bodyPr>
          <a:lstStyle/>
          <a:p>
            <a:pPr>
              <a:spcAft>
                <a:spcPts val="600"/>
              </a:spcAft>
            </a:pPr>
            <a:fld id="{6DD1B487-36FD-4CED-B07A-1A81FC6540B1}" type="datetime1">
              <a:rPr lang="en-US" smtClean="0"/>
              <a:pPr>
                <a:spcAft>
                  <a:spcPts val="600"/>
                </a:spcAft>
              </a:pPr>
              <a:t>5/2/2024</a:t>
            </a:fld>
            <a:endParaRPr lang="en-US"/>
          </a:p>
        </p:txBody>
      </p:sp>
      <p:sp>
        <p:nvSpPr>
          <p:cNvPr id="6" name="Footer Placeholder 5"/>
          <p:cNvSpPr>
            <a:spLocks noGrp="1"/>
          </p:cNvSpPr>
          <p:nvPr>
            <p:ph type="ftr" sz="quarter" idx="11"/>
          </p:nvPr>
        </p:nvSpPr>
        <p:spPr>
          <a:xfrm>
            <a:off x="4842932" y="6470704"/>
            <a:ext cx="5901459" cy="274320"/>
          </a:xfrm>
        </p:spPr>
        <p:txBody>
          <a:bodyPr>
            <a:normAutofit/>
          </a:bodyPr>
          <a:lstStyle/>
          <a:p>
            <a:pPr>
              <a:spcAft>
                <a:spcPts val="600"/>
              </a:spcAft>
            </a:pPr>
            <a:r>
              <a:rPr lang="en-US"/>
              <a:t>Add a footer</a:t>
            </a:r>
          </a:p>
        </p:txBody>
      </p:sp>
      <p:sp>
        <p:nvSpPr>
          <p:cNvPr id="4" name="Slide Number Placeholder 3"/>
          <p:cNvSpPr>
            <a:spLocks noGrp="1"/>
          </p:cNvSpPr>
          <p:nvPr>
            <p:ph type="sldNum" sz="quarter" idx="12"/>
          </p:nvPr>
        </p:nvSpPr>
        <p:spPr>
          <a:xfrm>
            <a:off x="10837333" y="6470704"/>
            <a:ext cx="973667" cy="274320"/>
          </a:xfrm>
        </p:spPr>
        <p:txBody>
          <a:bodyPr>
            <a:normAutofit/>
          </a:bodyPr>
          <a:lstStyle/>
          <a:p>
            <a:pPr>
              <a:spcAft>
                <a:spcPts val="600"/>
              </a:spcAft>
            </a:pPr>
            <a:fld id="{9CD8D479-8942-46E8-A226-A4E01F7A105C}" type="slidenum">
              <a:rPr lang="en-US" smtClean="0"/>
              <a:pPr>
                <a:spcAft>
                  <a:spcPts val="600"/>
                </a:spcAft>
              </a:pPr>
              <a:t>3</a:t>
            </a:fld>
            <a:endParaRPr lang="en-US"/>
          </a:p>
        </p:txBody>
      </p:sp>
    </p:spTree>
    <p:extLst>
      <p:ext uri="{BB962C8B-B14F-4D97-AF65-F5344CB8AC3E}">
        <p14:creationId xmlns:p14="http://schemas.microsoft.com/office/powerpoint/2010/main" val="1627619141"/>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Graph">
            <a:extLst>
              <a:ext uri="{FF2B5EF4-FFF2-40B4-BE49-F238E27FC236}">
                <a16:creationId xmlns:a16="http://schemas.microsoft.com/office/drawing/2014/main" id="{7530F008-29C8-C66F-2FCF-EFE742671BCC}"/>
              </a:ext>
            </a:extLst>
          </p:cNvPr>
          <p:cNvPicPr>
            <a:picLocks noChangeAspect="1"/>
          </p:cNvPicPr>
          <p:nvPr/>
        </p:nvPicPr>
        <p:blipFill rotWithShape="1">
          <a:blip r:embed="rId2">
            <a:duotone>
              <a:schemeClr val="bg2">
                <a:shade val="45000"/>
                <a:satMod val="135000"/>
              </a:schemeClr>
              <a:prstClr val="white"/>
            </a:duotone>
            <a:alphaModFix amt="40000"/>
          </a:blip>
          <a:srcRect t="3981" b="6019"/>
          <a:stretch/>
        </p:blipFill>
        <p:spPr>
          <a:xfrm>
            <a:off x="20" y="10"/>
            <a:ext cx="12191980" cy="6857989"/>
          </a:xfrm>
          <a:prstGeom prst="rect">
            <a:avLst/>
          </a:prstGeom>
        </p:spPr>
      </p:pic>
      <p:sp>
        <p:nvSpPr>
          <p:cNvPr id="2" name="Title 1">
            <a:extLst>
              <a:ext uri="{FF2B5EF4-FFF2-40B4-BE49-F238E27FC236}">
                <a16:creationId xmlns:a16="http://schemas.microsoft.com/office/drawing/2014/main" id="{7185DBFB-B5D5-547F-E0C4-40347A81F762}"/>
              </a:ext>
            </a:extLst>
          </p:cNvPr>
          <p:cNvSpPr>
            <a:spLocks noGrp="1"/>
          </p:cNvSpPr>
          <p:nvPr>
            <p:ph type="title"/>
          </p:nvPr>
        </p:nvSpPr>
        <p:spPr>
          <a:xfrm>
            <a:off x="1024128" y="585216"/>
            <a:ext cx="9720072" cy="1499616"/>
          </a:xfrm>
        </p:spPr>
        <p:txBody>
          <a:bodyPr>
            <a:normAutofit/>
          </a:bodyPr>
          <a:lstStyle/>
          <a:p>
            <a:r>
              <a:rPr lang="en-IN" dirty="0">
                <a:latin typeface="Times New Roman" panose="02020603050405020304" pitchFamily="18" charset="0"/>
                <a:cs typeface="Times New Roman" panose="02020603050405020304" pitchFamily="18" charset="0"/>
              </a:rPr>
              <a:t>DATA SETS</a:t>
            </a:r>
          </a:p>
        </p:txBody>
      </p:sp>
      <p:cxnSp>
        <p:nvCxnSpPr>
          <p:cNvPr id="12" name="Straight Connector 11">
            <a:extLst>
              <a:ext uri="{FF2B5EF4-FFF2-40B4-BE49-F238E27FC236}">
                <a16:creationId xmlns:a16="http://schemas.microsoft.com/office/drawing/2014/main" id="{3FEFDF7D-B17C-4F16-B8BE-C55FFC7E29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C51C53-9E98-B75E-78BC-85566465F925}"/>
              </a:ext>
            </a:extLst>
          </p:cNvPr>
          <p:cNvSpPr>
            <a:spLocks noGrp="1"/>
          </p:cNvSpPr>
          <p:nvPr>
            <p:ph idx="1"/>
          </p:nvPr>
        </p:nvSpPr>
        <p:spPr>
          <a:xfrm>
            <a:off x="1024128" y="2286000"/>
            <a:ext cx="9720073" cy="4023360"/>
          </a:xfrm>
        </p:spPr>
        <p:txBody>
          <a:bodyPr>
            <a:normAutofit/>
          </a:bodyPr>
          <a:lstStyle/>
          <a:p>
            <a:r>
              <a:rPr lang="en-IN" dirty="0">
                <a:latin typeface="Times New Roman" panose="02020603050405020304" pitchFamily="18" charset="0"/>
                <a:cs typeface="Times New Roman" panose="02020603050405020304" pitchFamily="18" charset="0"/>
              </a:rPr>
              <a:t>We have chosen three datasets. One is a structured dataset in the CSV format and the other two are unstructured JSON data.</a:t>
            </a:r>
          </a:p>
          <a:p>
            <a:r>
              <a:rPr lang="en-IN" dirty="0">
                <a:latin typeface="Times New Roman" panose="02020603050405020304" pitchFamily="18" charset="0"/>
                <a:cs typeface="Times New Roman" panose="02020603050405020304" pitchFamily="18" charset="0"/>
              </a:rPr>
              <a:t>The two datasets are taken from Kaggle, and the third data set is from the Global Warming official site.</a:t>
            </a:r>
          </a:p>
          <a:p>
            <a:r>
              <a:rPr lang="en-IN" dirty="0">
                <a:latin typeface="Times New Roman" panose="02020603050405020304" pitchFamily="18" charset="0"/>
                <a:cs typeface="Times New Roman" panose="02020603050405020304" pitchFamily="18" charset="0"/>
              </a:rPr>
              <a:t>The structured datasets explain the sea level rise in the world </a:t>
            </a:r>
          </a:p>
          <a:p>
            <a:r>
              <a:rPr lang="en-IN" dirty="0">
                <a:latin typeface="Times New Roman" panose="02020603050405020304" pitchFamily="18" charset="0"/>
                <a:cs typeface="Times New Roman" panose="02020603050405020304" pitchFamily="18" charset="0"/>
              </a:rPr>
              <a:t>The two unstructured datasets explain the air pollution and CO2 emissions in the world.</a:t>
            </a:r>
          </a:p>
          <a:p>
            <a:endParaRPr lang="en-IN"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3AF20D38-8FD5-054F-73B8-77466CD29B59}"/>
              </a:ext>
            </a:extLst>
          </p:cNvPr>
          <p:cNvSpPr>
            <a:spLocks noGrp="1"/>
          </p:cNvSpPr>
          <p:nvPr>
            <p:ph type="dt" sz="half" idx="10"/>
          </p:nvPr>
        </p:nvSpPr>
        <p:spPr>
          <a:xfrm>
            <a:off x="1024129" y="6470704"/>
            <a:ext cx="2154143" cy="274320"/>
          </a:xfrm>
        </p:spPr>
        <p:txBody>
          <a:bodyPr>
            <a:normAutofit/>
          </a:bodyPr>
          <a:lstStyle/>
          <a:p>
            <a:pPr>
              <a:spcAft>
                <a:spcPts val="600"/>
              </a:spcAft>
            </a:pPr>
            <a:fld id="{6DD1B487-36FD-4CED-B07A-1A81FC6540B1}" type="datetime1">
              <a:rPr lang="en-US" smtClean="0"/>
              <a:pPr>
                <a:spcAft>
                  <a:spcPts val="600"/>
                </a:spcAft>
              </a:pPr>
              <a:t>5/2/2024</a:t>
            </a:fld>
            <a:endParaRPr lang="en-US"/>
          </a:p>
        </p:txBody>
      </p:sp>
      <p:sp>
        <p:nvSpPr>
          <p:cNvPr id="6" name="Footer Placeholder 5">
            <a:extLst>
              <a:ext uri="{FF2B5EF4-FFF2-40B4-BE49-F238E27FC236}">
                <a16:creationId xmlns:a16="http://schemas.microsoft.com/office/drawing/2014/main" id="{9A597BC1-7187-07C4-6206-128C246F4860}"/>
              </a:ext>
            </a:extLst>
          </p:cNvPr>
          <p:cNvSpPr>
            <a:spLocks noGrp="1"/>
          </p:cNvSpPr>
          <p:nvPr>
            <p:ph type="ftr" sz="quarter" idx="11"/>
          </p:nvPr>
        </p:nvSpPr>
        <p:spPr>
          <a:xfrm>
            <a:off x="4842932" y="6470704"/>
            <a:ext cx="5901459" cy="274320"/>
          </a:xfrm>
        </p:spPr>
        <p:txBody>
          <a:bodyPr>
            <a:normAutofit/>
          </a:bodyPr>
          <a:lstStyle/>
          <a:p>
            <a:pPr>
              <a:spcAft>
                <a:spcPts val="600"/>
              </a:spcAft>
            </a:pPr>
            <a:r>
              <a:rPr lang="en-US"/>
              <a:t>Add a footer</a:t>
            </a:r>
          </a:p>
        </p:txBody>
      </p:sp>
      <p:sp>
        <p:nvSpPr>
          <p:cNvPr id="4" name="Slide Number Placeholder 3">
            <a:extLst>
              <a:ext uri="{FF2B5EF4-FFF2-40B4-BE49-F238E27FC236}">
                <a16:creationId xmlns:a16="http://schemas.microsoft.com/office/drawing/2014/main" id="{65FD2C31-7F3A-739E-5C57-644FFC319B76}"/>
              </a:ext>
            </a:extLst>
          </p:cNvPr>
          <p:cNvSpPr>
            <a:spLocks noGrp="1"/>
          </p:cNvSpPr>
          <p:nvPr>
            <p:ph type="sldNum" sz="quarter" idx="12"/>
          </p:nvPr>
        </p:nvSpPr>
        <p:spPr>
          <a:xfrm>
            <a:off x="10837333" y="6470704"/>
            <a:ext cx="973667" cy="274320"/>
          </a:xfrm>
        </p:spPr>
        <p:txBody>
          <a:bodyPr>
            <a:normAutofit/>
          </a:bodyPr>
          <a:lstStyle/>
          <a:p>
            <a:pPr>
              <a:spcAft>
                <a:spcPts val="600"/>
              </a:spcAft>
            </a:pPr>
            <a:fld id="{9CD8D479-8942-46E8-A226-A4E01F7A105C}" type="slidenum">
              <a:rPr lang="en-IN" smtClean="0"/>
              <a:pPr>
                <a:spcAft>
                  <a:spcPts val="600"/>
                </a:spcAft>
              </a:pPr>
              <a:t>4</a:t>
            </a:fld>
            <a:endParaRPr lang="en-IN"/>
          </a:p>
        </p:txBody>
      </p:sp>
    </p:spTree>
    <p:extLst>
      <p:ext uri="{BB962C8B-B14F-4D97-AF65-F5344CB8AC3E}">
        <p14:creationId xmlns:p14="http://schemas.microsoft.com/office/powerpoint/2010/main" val="106534228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6"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8" name="Straight Connector 37">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4" name="Rectangle 43">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713224" y="1105351"/>
            <a:ext cx="6353967" cy="3023981"/>
          </a:xfrm>
        </p:spPr>
        <p:txBody>
          <a:bodyPr vert="horz" lIns="91440" tIns="45720" rIns="91440" bIns="45720" rtlCol="0" anchor="b">
            <a:normAutofit/>
          </a:bodyPr>
          <a:lstStyle/>
          <a:p>
            <a:r>
              <a:rPr lang="en-US" sz="4800" spc="200" dirty="0">
                <a:solidFill>
                  <a:srgbClr val="FFFFFF"/>
                </a:solidFill>
                <a:latin typeface="Times New Roman" panose="02020603050405020304" pitchFamily="18" charset="0"/>
                <a:cs typeface="Times New Roman" panose="02020603050405020304" pitchFamily="18" charset="0"/>
              </a:rPr>
              <a:t>EXPLANATION OF DATA SET</a:t>
            </a:r>
          </a:p>
        </p:txBody>
      </p:sp>
      <p:cxnSp>
        <p:nvCxnSpPr>
          <p:cNvPr id="46" name="Straight Connector 45">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2" name="Date Placeholder 4">
            <a:extLst>
              <a:ext uri="{FF2B5EF4-FFF2-40B4-BE49-F238E27FC236}">
                <a16:creationId xmlns:a16="http://schemas.microsoft.com/office/drawing/2014/main" id="{5B1F0EA5-2B03-9BE2-03DD-F2D2F03859E8}"/>
              </a:ext>
            </a:extLst>
          </p:cNvPr>
          <p:cNvSpPr>
            <a:spLocks noGrp="1"/>
          </p:cNvSpPr>
          <p:nvPr>
            <p:ph type="dt" sz="half" idx="10"/>
          </p:nvPr>
        </p:nvSpPr>
        <p:spPr>
          <a:xfrm>
            <a:off x="1024129" y="6470704"/>
            <a:ext cx="2154143" cy="274320"/>
          </a:xfrm>
        </p:spPr>
        <p:txBody>
          <a:bodyPr vert="horz" lIns="91440" tIns="45720" rIns="91440" bIns="45720" rtlCol="0" anchor="ctr">
            <a:normAutofit/>
          </a:bodyPr>
          <a:lstStyle/>
          <a:p>
            <a:pPr>
              <a:spcAft>
                <a:spcPts val="600"/>
              </a:spcAft>
            </a:pPr>
            <a:fld id="{6DD1B487-36FD-4CED-B07A-1A81FC6540B1}" type="datetime1">
              <a:rPr lang="en-US" kern="1200" dirty="0">
                <a:solidFill>
                  <a:schemeClr val="tx1">
                    <a:lumMod val="95000"/>
                    <a:lumOff val="5000"/>
                  </a:schemeClr>
                </a:solidFill>
                <a:latin typeface="+mj-lt"/>
                <a:ea typeface="+mn-ea"/>
                <a:cs typeface="+mn-cs"/>
              </a:rPr>
              <a:pPr>
                <a:spcAft>
                  <a:spcPts val="600"/>
                </a:spcAft>
              </a:pPr>
              <a:t>5/2/2024</a:t>
            </a:fld>
            <a:endParaRPr lang="en-US" kern="1200" dirty="0">
              <a:solidFill>
                <a:schemeClr val="tx1">
                  <a:lumMod val="95000"/>
                  <a:lumOff val="5000"/>
                </a:schemeClr>
              </a:solidFill>
              <a:latin typeface="+mj-lt"/>
              <a:ea typeface="+mn-ea"/>
              <a:cs typeface="+mn-cs"/>
            </a:endParaRPr>
          </a:p>
        </p:txBody>
      </p:sp>
      <p:sp useBgFill="1">
        <p:nvSpPr>
          <p:cNvPr id="48" name="Rectangle 47">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ooter Placeholder 5">
            <a:extLst>
              <a:ext uri="{FF2B5EF4-FFF2-40B4-BE49-F238E27FC236}">
                <a16:creationId xmlns:a16="http://schemas.microsoft.com/office/drawing/2014/main" id="{6C293EAF-6E32-6F1A-1DF6-E2EB12F42DAE}"/>
              </a:ext>
            </a:extLst>
          </p:cNvPr>
          <p:cNvSpPr>
            <a:spLocks noGrp="1"/>
          </p:cNvSpPr>
          <p:nvPr>
            <p:ph type="ftr" sz="quarter" idx="11"/>
          </p:nvPr>
        </p:nvSpPr>
        <p:spPr>
          <a:xfrm>
            <a:off x="4842932" y="6470704"/>
            <a:ext cx="5901459" cy="274320"/>
          </a:xfrm>
        </p:spPr>
        <p:txBody>
          <a:bodyPr vert="horz" lIns="91440" tIns="45720" rIns="91440" bIns="45720" rtlCol="0" anchor="ctr">
            <a:normAutofit/>
          </a:bodyPr>
          <a:lstStyle/>
          <a:p>
            <a:pPr>
              <a:spcAft>
                <a:spcPts val="600"/>
              </a:spcAft>
            </a:pPr>
            <a:r>
              <a:rPr lang="en-US" kern="1200" cap="all" baseline="0" dirty="0">
                <a:solidFill>
                  <a:schemeClr val="tx1">
                    <a:lumMod val="95000"/>
                    <a:lumOff val="5000"/>
                  </a:schemeClr>
                </a:solidFill>
                <a:latin typeface="+mj-lt"/>
                <a:ea typeface="+mn-ea"/>
                <a:cs typeface="+mn-cs"/>
              </a:rPr>
              <a:t>Add a footer</a:t>
            </a:r>
          </a:p>
        </p:txBody>
      </p:sp>
      <p:sp>
        <p:nvSpPr>
          <p:cNvPr id="10" name="Slide Number Placeholder 3">
            <a:extLst>
              <a:ext uri="{FF2B5EF4-FFF2-40B4-BE49-F238E27FC236}">
                <a16:creationId xmlns:a16="http://schemas.microsoft.com/office/drawing/2014/main" id="{904FAF1A-4556-8E3D-AE54-51124B8EA034}"/>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9CD8D479-8942-46E8-A226-A4E01F7A105C}" type="slidenum">
              <a:rPr lang="en-US" kern="1200" dirty="0">
                <a:solidFill>
                  <a:schemeClr val="tx1">
                    <a:lumMod val="95000"/>
                    <a:lumOff val="5000"/>
                  </a:schemeClr>
                </a:solidFill>
                <a:latin typeface="+mj-lt"/>
                <a:ea typeface="+mn-ea"/>
                <a:cs typeface="+mn-cs"/>
              </a:rPr>
              <a:pPr>
                <a:spcAft>
                  <a:spcPts val="600"/>
                </a:spcAft>
              </a:pPr>
              <a:t>5</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3752628919"/>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descr="Underwater view of a floating iceberg">
            <a:extLst>
              <a:ext uri="{FF2B5EF4-FFF2-40B4-BE49-F238E27FC236}">
                <a16:creationId xmlns:a16="http://schemas.microsoft.com/office/drawing/2014/main" id="{56CB86FD-740E-7BCD-C401-067626EF35D8}"/>
              </a:ext>
            </a:extLst>
          </p:cNvPr>
          <p:cNvPicPr>
            <a:picLocks noChangeAspect="1"/>
          </p:cNvPicPr>
          <p:nvPr/>
        </p:nvPicPr>
        <p:blipFill rotWithShape="1">
          <a:blip r:embed="rId2">
            <a:alphaModFix amt="25000"/>
          </a:blip>
          <a:srcRect t="4215" b="11830"/>
          <a:stretch/>
        </p:blipFill>
        <p:spPr>
          <a:xfrm>
            <a:off x="20" y="10"/>
            <a:ext cx="12191980" cy="6857990"/>
          </a:xfrm>
          <a:prstGeom prst="rect">
            <a:avLst/>
          </a:prstGeom>
        </p:spPr>
      </p:pic>
      <p:sp>
        <p:nvSpPr>
          <p:cNvPr id="2" name="Title 1"/>
          <p:cNvSpPr>
            <a:spLocks noGrp="1"/>
          </p:cNvSpPr>
          <p:nvPr>
            <p:ph type="title"/>
          </p:nvPr>
        </p:nvSpPr>
        <p:spPr>
          <a:xfrm>
            <a:off x="1024128" y="585216"/>
            <a:ext cx="9720072" cy="1499616"/>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DATA SET 1-SEA LEVEL RISE</a:t>
            </a:r>
          </a:p>
        </p:txBody>
      </p:sp>
      <p:cxnSp>
        <p:nvCxnSpPr>
          <p:cNvPr id="19" name="Straight Connector 18">
            <a:extLst>
              <a:ext uri="{FF2B5EF4-FFF2-40B4-BE49-F238E27FC236}">
                <a16:creationId xmlns:a16="http://schemas.microsoft.com/office/drawing/2014/main" id="{FBC3B7EE-8632-4756-A078-1B3B0DF3B5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A4B4EC92-26A4-4DE1-B876-FD6F4CF42ACE}"/>
              </a:ext>
            </a:extLst>
          </p:cNvPr>
          <p:cNvSpPr>
            <a:spLocks noGrp="1"/>
          </p:cNvSpPr>
          <p:nvPr>
            <p:ph idx="1"/>
          </p:nvPr>
        </p:nvSpPr>
        <p:spPr>
          <a:xfrm>
            <a:off x="1024128" y="2286000"/>
            <a:ext cx="9720073" cy="4023360"/>
          </a:xfrm>
        </p:spPr>
        <p:txBody>
          <a:bodyPr>
            <a:normAutofit/>
          </a:bodyPr>
          <a:lstStyle/>
          <a:p>
            <a:r>
              <a:rPr lang="en-IN" dirty="0">
                <a:solidFill>
                  <a:srgbClr val="FFFFFF"/>
                </a:solidFill>
                <a:latin typeface="Times New Roman" panose="02020603050405020304" pitchFamily="18" charset="0"/>
                <a:cs typeface="Times New Roman" panose="02020603050405020304" pitchFamily="18" charset="0"/>
              </a:rPr>
              <a:t>This dataset explains the amount of sea level rise in various countries.</a:t>
            </a:r>
          </a:p>
          <a:p>
            <a:r>
              <a:rPr lang="en-IN" dirty="0">
                <a:solidFill>
                  <a:srgbClr val="FFFFFF"/>
                </a:solidFill>
                <a:latin typeface="Times New Roman" panose="02020603050405020304" pitchFamily="18" charset="0"/>
                <a:cs typeface="Times New Roman" panose="02020603050405020304" pitchFamily="18" charset="0"/>
              </a:rPr>
              <a:t>Sea level rise is</a:t>
            </a:r>
            <a:r>
              <a:rPr lang="en-US" dirty="0">
                <a:solidFill>
                  <a:srgbClr val="FFFFFF"/>
                </a:solidFill>
                <a:latin typeface="Times New Roman" panose="02020603050405020304" pitchFamily="18" charset="0"/>
                <a:cs typeface="Times New Roman" panose="02020603050405020304" pitchFamily="18" charset="0"/>
              </a:rPr>
              <a:t> an alarming consequence of climate change.</a:t>
            </a:r>
          </a:p>
          <a:p>
            <a:r>
              <a:rPr lang="en-US" dirty="0">
                <a:solidFill>
                  <a:srgbClr val="FFFFFF"/>
                </a:solidFill>
                <a:latin typeface="Times New Roman" panose="02020603050405020304" pitchFamily="18" charset="0"/>
                <a:cs typeface="Times New Roman" panose="02020603050405020304" pitchFamily="18" charset="0"/>
              </a:rPr>
              <a:t>The main causes of sea level rise is the thermal expansion of seawater along with the melting of land-based ice such as glaciers and ice sheets.</a:t>
            </a:r>
          </a:p>
          <a:p>
            <a:r>
              <a:rPr lang="en-US" dirty="0">
                <a:solidFill>
                  <a:srgbClr val="FFFFFF"/>
                </a:solidFill>
                <a:latin typeface="Times New Roman" panose="02020603050405020304" pitchFamily="18" charset="0"/>
                <a:cs typeface="Times New Roman" panose="02020603050405020304" pitchFamily="18" charset="0"/>
              </a:rPr>
              <a:t>Sea level rise is mainly affected on coastal communities by resulting in high-level floods, infrastructure damage, and increased storm surge risk.</a:t>
            </a:r>
            <a:endParaRPr lang="en-IN" dirty="0">
              <a:solidFill>
                <a:srgbClr val="FFFFFF"/>
              </a:solidFill>
              <a:latin typeface="Times New Roman" panose="02020603050405020304" pitchFamily="18" charset="0"/>
              <a:cs typeface="Times New Roman" panose="02020603050405020304" pitchFamily="18" charset="0"/>
            </a:endParaRPr>
          </a:p>
          <a:p>
            <a:endParaRPr lang="en-IN" dirty="0">
              <a:solidFill>
                <a:srgbClr val="FFFFFF"/>
              </a:solidFill>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a:xfrm>
            <a:off x="1024129" y="6470704"/>
            <a:ext cx="2154143" cy="274320"/>
          </a:xfrm>
        </p:spPr>
        <p:txBody>
          <a:bodyPr>
            <a:normAutofit/>
          </a:bodyPr>
          <a:lstStyle/>
          <a:p>
            <a:pPr>
              <a:spcAft>
                <a:spcPts val="600"/>
              </a:spcAft>
            </a:pPr>
            <a:fld id="{6DD1B487-36FD-4CED-B07A-1A81FC6540B1}" type="datetime1">
              <a:rPr lang="en-US">
                <a:solidFill>
                  <a:srgbClr val="FFFFFF"/>
                </a:solidFill>
              </a:rPr>
              <a:pPr>
                <a:spcAft>
                  <a:spcPts val="600"/>
                </a:spcAft>
              </a:pPr>
              <a:t>5/2/2024</a:t>
            </a:fld>
            <a:endParaRPr lang="en-US">
              <a:solidFill>
                <a:srgbClr val="FFFFFF"/>
              </a:solidFill>
            </a:endParaRPr>
          </a:p>
        </p:txBody>
      </p:sp>
      <p:sp>
        <p:nvSpPr>
          <p:cNvPr id="6" name="Footer Placeholder 5"/>
          <p:cNvSpPr>
            <a:spLocks noGrp="1"/>
          </p:cNvSpPr>
          <p:nvPr>
            <p:ph type="ftr" sz="quarter" idx="11"/>
          </p:nvPr>
        </p:nvSpPr>
        <p:spPr>
          <a:xfrm>
            <a:off x="4842932" y="6470704"/>
            <a:ext cx="5901459" cy="274320"/>
          </a:xfrm>
        </p:spPr>
        <p:txBody>
          <a:bodyPr>
            <a:normAutofit/>
          </a:bodyPr>
          <a:lstStyle/>
          <a:p>
            <a:pPr>
              <a:spcAft>
                <a:spcPts val="600"/>
              </a:spcAft>
            </a:pPr>
            <a:r>
              <a:rPr lang="en-US">
                <a:solidFill>
                  <a:srgbClr val="FFFFFF"/>
                </a:solidFill>
              </a:rPr>
              <a:t>Add a footer</a:t>
            </a:r>
          </a:p>
        </p:txBody>
      </p:sp>
      <p:sp>
        <p:nvSpPr>
          <p:cNvPr id="4" name="Slide Number Placeholder 3"/>
          <p:cNvSpPr>
            <a:spLocks noGrp="1"/>
          </p:cNvSpPr>
          <p:nvPr>
            <p:ph type="sldNum" sz="quarter" idx="12"/>
          </p:nvPr>
        </p:nvSpPr>
        <p:spPr>
          <a:xfrm>
            <a:off x="10837333" y="6470704"/>
            <a:ext cx="973667" cy="274320"/>
          </a:xfrm>
          <a:effectLst>
            <a:outerShdw blurRad="50800" dist="38100" dir="2700000" algn="tl" rotWithShape="0">
              <a:prstClr val="black">
                <a:alpha val="43000"/>
              </a:prstClr>
            </a:outerShdw>
          </a:effectLst>
        </p:spPr>
        <p:txBody>
          <a:bodyPr>
            <a:normAutofit/>
          </a:bodyPr>
          <a:lstStyle/>
          <a:p>
            <a:pPr>
              <a:spcAft>
                <a:spcPts val="600"/>
              </a:spcAft>
            </a:pPr>
            <a:fld id="{9CD8D479-8942-46E8-A226-A4E01F7A105C}" type="slidenum">
              <a:rPr lang="en-US">
                <a:solidFill>
                  <a:srgbClr val="FFFFFF"/>
                </a:solidFill>
              </a:rPr>
              <a:pPr>
                <a:spcAft>
                  <a:spcPts val="600"/>
                </a:spcAft>
              </a:pPr>
              <a:t>6</a:t>
            </a:fld>
            <a:endParaRPr lang="en-US">
              <a:solidFill>
                <a:srgbClr val="FFFFFF"/>
              </a:solidFill>
            </a:endParaRPr>
          </a:p>
        </p:txBody>
      </p:sp>
    </p:spTree>
    <p:extLst>
      <p:ext uri="{BB962C8B-B14F-4D97-AF65-F5344CB8AC3E}">
        <p14:creationId xmlns:p14="http://schemas.microsoft.com/office/powerpoint/2010/main" val="26326956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55407" y="585216"/>
            <a:ext cx="6235539" cy="1499616"/>
          </a:xfrm>
        </p:spPr>
        <p:txBody>
          <a:bodyPr vert="horz" lIns="91440" tIns="45720" rIns="91440" bIns="45720" rtlCol="0" anchor="ctr">
            <a:normAutofit/>
          </a:bodyPr>
          <a:lstStyle/>
          <a:p>
            <a:r>
              <a:rPr lang="en-US" sz="4000" dirty="0">
                <a:latin typeface="Times New Roman" panose="02020603050405020304" pitchFamily="18" charset="0"/>
                <a:cs typeface="Times New Roman" panose="02020603050405020304" pitchFamily="18" charset="0"/>
              </a:rPr>
              <a:t>DATA SET 2-</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AIR POLLUTION</a:t>
            </a:r>
          </a:p>
        </p:txBody>
      </p:sp>
      <p:sp>
        <p:nvSpPr>
          <p:cNvPr id="3" name="Content Placeholder 2"/>
          <p:cNvSpPr>
            <a:spLocks noGrp="1"/>
          </p:cNvSpPr>
          <p:nvPr>
            <p:ph sz="half" idx="1"/>
          </p:nvPr>
        </p:nvSpPr>
        <p:spPr>
          <a:xfrm>
            <a:off x="1024128" y="2286000"/>
            <a:ext cx="6066818" cy="4023360"/>
          </a:xfrm>
        </p:spPr>
        <p:txBody>
          <a:bodyPr vert="horz" lIns="45720" tIns="45720" rIns="45720" bIns="45720" rtlCol="0">
            <a:normAutofit/>
          </a:bodyPr>
          <a:lstStyle/>
          <a:p>
            <a:r>
              <a:rPr lang="en-US" sz="2000" dirty="0">
                <a:latin typeface="Times New Roman" panose="02020603050405020304" pitchFamily="18" charset="0"/>
                <a:cs typeface="Times New Roman" panose="02020603050405020304" pitchFamily="18" charset="0"/>
              </a:rPr>
              <a:t>This dataset explains the air quality parameters such as AQI (Air Quality Index) values, categorized by different pollutants like CO, Ozone, NO2, and PM2.5, across various countries and cities.</a:t>
            </a:r>
          </a:p>
          <a:p>
            <a:r>
              <a:rPr lang="en-US" sz="2000" dirty="0">
                <a:latin typeface="Times New Roman" panose="02020603050405020304" pitchFamily="18" charset="0"/>
                <a:cs typeface="Times New Roman" panose="02020603050405020304" pitchFamily="18" charset="0"/>
              </a:rPr>
              <a:t>Air pollution is a pressing environmental issue with far-reaching consequences.</a:t>
            </a:r>
          </a:p>
          <a:p>
            <a:r>
              <a:rPr lang="en-US" sz="2000" dirty="0">
                <a:latin typeface="Times New Roman" panose="02020603050405020304" pitchFamily="18" charset="0"/>
                <a:cs typeface="Times New Roman" panose="02020603050405020304" pitchFamily="18" charset="0"/>
              </a:rPr>
              <a:t>The quality of the air we breathe directly impacts human health, ecosystems, and the overall well-being of our planet.</a:t>
            </a:r>
          </a:p>
          <a:p>
            <a:r>
              <a:rPr lang="en-US" sz="2000" dirty="0">
                <a:latin typeface="Times New Roman" panose="02020603050405020304" pitchFamily="18" charset="0"/>
                <a:cs typeface="Times New Roman" panose="02020603050405020304" pitchFamily="18" charset="0"/>
              </a:rPr>
              <a:t>Air pollution affects sea level rise by accelerating the melting of land-based ice. The warming caused by air pollution exacerbates ice melt in polar regions.</a:t>
            </a:r>
          </a:p>
        </p:txBody>
      </p:sp>
      <p:sp>
        <p:nvSpPr>
          <p:cNvPr id="6" name="Date Placeholder 5"/>
          <p:cNvSpPr>
            <a:spLocks noGrp="1"/>
          </p:cNvSpPr>
          <p:nvPr>
            <p:ph type="dt" sz="half" idx="10"/>
          </p:nvPr>
        </p:nvSpPr>
        <p:spPr>
          <a:xfrm>
            <a:off x="1024129" y="6470704"/>
            <a:ext cx="1828800" cy="274320"/>
          </a:xfrm>
        </p:spPr>
        <p:txBody>
          <a:bodyPr vert="horz" lIns="91440" tIns="45720" rIns="91440" bIns="45720" rtlCol="0" anchor="ctr">
            <a:normAutofit/>
          </a:bodyPr>
          <a:lstStyle/>
          <a:p>
            <a:pPr defTabSz="914400">
              <a:spcAft>
                <a:spcPts val="600"/>
              </a:spcAft>
            </a:pPr>
            <a:fld id="{93A66BA0-BF77-43AC-894A-20AD8220B887}" type="datetime1">
              <a:rPr lang="en-US" smtClean="0"/>
              <a:pPr defTabSz="914400">
                <a:spcAft>
                  <a:spcPts val="600"/>
                </a:spcAft>
              </a:pPr>
              <a:t>5/2/2024</a:t>
            </a:fld>
            <a:endParaRPr lang="en-US"/>
          </a:p>
        </p:txBody>
      </p:sp>
      <p:sp>
        <p:nvSpPr>
          <p:cNvPr id="7" name="Footer Placeholder 6"/>
          <p:cNvSpPr>
            <a:spLocks noGrp="1"/>
          </p:cNvSpPr>
          <p:nvPr>
            <p:ph type="ftr" sz="quarter" idx="11"/>
          </p:nvPr>
        </p:nvSpPr>
        <p:spPr>
          <a:xfrm>
            <a:off x="3215148" y="6470704"/>
            <a:ext cx="3875798" cy="274320"/>
          </a:xfrm>
        </p:spPr>
        <p:txBody>
          <a:bodyPr vert="horz" lIns="91440" tIns="45720" rIns="91440" bIns="45720" rtlCol="0" anchor="ctr">
            <a:normAutofit/>
          </a:bodyPr>
          <a:lstStyle/>
          <a:p>
            <a:pPr defTabSz="914400">
              <a:spcAft>
                <a:spcPts val="600"/>
              </a:spcAft>
            </a:pPr>
            <a:r>
              <a:rPr lang="en-US" kern="1200" cap="all" baseline="0">
                <a:solidFill>
                  <a:schemeClr val="tx1">
                    <a:lumMod val="95000"/>
                    <a:lumOff val="5000"/>
                  </a:schemeClr>
                </a:solidFill>
                <a:latin typeface="+mj-lt"/>
                <a:ea typeface="+mn-ea"/>
                <a:cs typeface="+mn-cs"/>
              </a:rPr>
              <a:t>Add a footer</a:t>
            </a:r>
          </a:p>
        </p:txBody>
      </p:sp>
      <p:pic>
        <p:nvPicPr>
          <p:cNvPr id="9" name="Picture 8" descr="Thermal power station">
            <a:extLst>
              <a:ext uri="{FF2B5EF4-FFF2-40B4-BE49-F238E27FC236}">
                <a16:creationId xmlns:a16="http://schemas.microsoft.com/office/drawing/2014/main" id="{CD0AD879-572B-25EA-D224-FD6971BC0B0C}"/>
              </a:ext>
            </a:extLst>
          </p:cNvPr>
          <p:cNvPicPr>
            <a:picLocks noChangeAspect="1"/>
          </p:cNvPicPr>
          <p:nvPr/>
        </p:nvPicPr>
        <p:blipFill rotWithShape="1">
          <a:blip r:embed="rId2"/>
          <a:srcRect l="18256" r="31004"/>
          <a:stretch/>
        </p:blipFill>
        <p:spPr>
          <a:xfrm>
            <a:off x="7552266" y="10"/>
            <a:ext cx="4639733" cy="6857990"/>
          </a:xfrm>
          <a:prstGeom prst="rect">
            <a:avLst/>
          </a:prstGeom>
        </p:spPr>
      </p:pic>
      <p:sp>
        <p:nvSpPr>
          <p:cNvPr id="5" name="Slide Number Placeholder 4"/>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9CD8D479-8942-46E8-A226-A4E01F7A105C}" type="slidenum">
              <a:rPr lang="en-US">
                <a:solidFill>
                  <a:srgbClr val="FFFFFF"/>
                </a:solidFill>
              </a:rPr>
              <a:pPr defTabSz="914400">
                <a:spcAft>
                  <a:spcPts val="600"/>
                </a:spcAft>
              </a:pPr>
              <a:t>7</a:t>
            </a:fld>
            <a:endParaRPr lang="en-US">
              <a:solidFill>
                <a:srgbClr val="FFFFFF"/>
              </a:solidFill>
            </a:endParaRPr>
          </a:p>
        </p:txBody>
      </p:sp>
    </p:spTree>
    <p:extLst>
      <p:ext uri="{BB962C8B-B14F-4D97-AF65-F5344CB8AC3E}">
        <p14:creationId xmlns:p14="http://schemas.microsoft.com/office/powerpoint/2010/main" val="40155983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78D2DC9-C20C-DDDC-0397-6713353E97D9}"/>
              </a:ext>
            </a:extLst>
          </p:cNvPr>
          <p:cNvPicPr>
            <a:picLocks noChangeAspect="1"/>
          </p:cNvPicPr>
          <p:nvPr/>
        </p:nvPicPr>
        <p:blipFill rotWithShape="1">
          <a:blip r:embed="rId2">
            <a:duotone>
              <a:prstClr val="black"/>
              <a:schemeClr val="tx2">
                <a:tint val="45000"/>
                <a:satMod val="400000"/>
              </a:schemeClr>
            </a:duotone>
            <a:alphaModFix amt="2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6BF6D45-FE57-4B95-38DD-0C7FCC2C8C6B}"/>
              </a:ext>
            </a:extLst>
          </p:cNvPr>
          <p:cNvSpPr>
            <a:spLocks noGrp="1"/>
          </p:cNvSpPr>
          <p:nvPr>
            <p:ph type="title"/>
          </p:nvPr>
        </p:nvSpPr>
        <p:spPr>
          <a:xfrm>
            <a:off x="1024128" y="585216"/>
            <a:ext cx="9720072" cy="1499616"/>
          </a:xfrm>
        </p:spPr>
        <p:txBody>
          <a:bodyPr vert="horz" lIns="91440" tIns="45720" rIns="91440" bIns="45720" rtlCol="0" anchor="ctr">
            <a:normAutofit/>
          </a:bodyPr>
          <a:lstStyle/>
          <a:p>
            <a:r>
              <a:rPr lang="en-US" sz="4000" dirty="0">
                <a:solidFill>
                  <a:schemeClr val="tx1"/>
                </a:solidFill>
                <a:latin typeface="Times New Roman" panose="02020603050405020304" pitchFamily="18" charset="0"/>
                <a:cs typeface="Times New Roman" panose="02020603050405020304" pitchFamily="18" charset="0"/>
              </a:rPr>
              <a:t>DATA SET 3-CO2 EMISSION</a:t>
            </a:r>
          </a:p>
        </p:txBody>
      </p:sp>
      <p:cxnSp>
        <p:nvCxnSpPr>
          <p:cNvPr id="15" name="Straight Connector 14">
            <a:extLst>
              <a:ext uri="{FF2B5EF4-FFF2-40B4-BE49-F238E27FC236}">
                <a16:creationId xmlns:a16="http://schemas.microsoft.com/office/drawing/2014/main" id="{5ECB1430-5CD1-470D-8F0F-7EDE4C790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319C19-457C-23E4-3271-15E0C397CF60}"/>
              </a:ext>
            </a:extLst>
          </p:cNvPr>
          <p:cNvSpPr>
            <a:spLocks noGrp="1"/>
          </p:cNvSpPr>
          <p:nvPr>
            <p:ph sz="half" idx="1"/>
          </p:nvPr>
        </p:nvSpPr>
        <p:spPr>
          <a:xfrm>
            <a:off x="1024128" y="2286000"/>
            <a:ext cx="9720073" cy="4023360"/>
          </a:xfrm>
        </p:spPr>
        <p:txBody>
          <a:bodyPr vert="horz" lIns="45720" tIns="45720" rIns="45720" bIns="45720" rtlCol="0">
            <a:normAutofit/>
          </a:bodyPr>
          <a:lstStyle/>
          <a:p>
            <a:pPr marL="457200" lvl="3" indent="0">
              <a:buNone/>
            </a:pPr>
            <a:r>
              <a:rPr lang="en-US" sz="2400" dirty="0">
                <a:latin typeface="Times New Roman" panose="02020603050405020304" pitchFamily="18" charset="0"/>
                <a:cs typeface="Times New Roman" panose="02020603050405020304" pitchFamily="18" charset="0"/>
              </a:rPr>
              <a:t>This data set explains the amount of CO2 emission of various countries from 1740 to 2024.</a:t>
            </a:r>
          </a:p>
          <a:p>
            <a:pPr marL="457200" lvl="3" indent="0">
              <a:buNone/>
            </a:pPr>
            <a:r>
              <a:rPr lang="en-US" sz="2400" dirty="0">
                <a:latin typeface="Times New Roman" panose="02020603050405020304" pitchFamily="18" charset="0"/>
                <a:cs typeface="Times New Roman" panose="02020603050405020304" pitchFamily="18" charset="0"/>
              </a:rPr>
              <a:t>CO2 emissions have significant environmental impacts. </a:t>
            </a:r>
          </a:p>
          <a:p>
            <a:pPr marL="457200" lvl="3" indent="0">
              <a:buNone/>
            </a:pPr>
            <a:r>
              <a:rPr lang="en-US" sz="2400" dirty="0">
                <a:latin typeface="Times New Roman" panose="02020603050405020304" pitchFamily="18" charset="0"/>
                <a:cs typeface="Times New Roman" panose="02020603050405020304" pitchFamily="18" charset="0"/>
              </a:rPr>
              <a:t>The amount of CO2 in the atmosphere contributes to the greenhouse effect, which traps heat and causes global warming. </a:t>
            </a:r>
          </a:p>
          <a:p>
            <a:pPr marL="457200" lvl="3" indent="0">
              <a:buNone/>
            </a:pPr>
            <a:r>
              <a:rPr lang="en-US" sz="2400" dirty="0">
                <a:latin typeface="Times New Roman" panose="02020603050405020304" pitchFamily="18" charset="0"/>
                <a:cs typeface="Times New Roman" panose="02020603050405020304" pitchFamily="18" charset="0"/>
              </a:rPr>
              <a:t>CO2 emissions cause rising global temperatures, sea level rise, changes in weather patterns, and ecosystem disruptions.</a:t>
            </a:r>
          </a:p>
          <a:p>
            <a:pPr marL="457200" lvl="3" indent="0">
              <a:buNone/>
            </a:pPr>
            <a:r>
              <a:rPr lang="en-US" sz="2400" dirty="0">
                <a:latin typeface="Times New Roman" panose="02020603050405020304" pitchFamily="18" charset="0"/>
                <a:cs typeface="Times New Roman" panose="02020603050405020304" pitchFamily="18" charset="0"/>
              </a:rPr>
              <a:t>Climate change can have long-term detrimental repercussions for human health, agriculture, biodiversity, and socioeconomic systems.</a:t>
            </a:r>
          </a:p>
        </p:txBody>
      </p:sp>
      <p:sp>
        <p:nvSpPr>
          <p:cNvPr id="6" name="Date Placeholder 5">
            <a:extLst>
              <a:ext uri="{FF2B5EF4-FFF2-40B4-BE49-F238E27FC236}">
                <a16:creationId xmlns:a16="http://schemas.microsoft.com/office/drawing/2014/main" id="{F0C1D8AE-C16A-3841-78F2-57C04577F6C9}"/>
              </a:ext>
            </a:extLst>
          </p:cNvPr>
          <p:cNvSpPr>
            <a:spLocks noGrp="1"/>
          </p:cNvSpPr>
          <p:nvPr>
            <p:ph type="dt" sz="half" idx="10"/>
          </p:nvPr>
        </p:nvSpPr>
        <p:spPr>
          <a:xfrm>
            <a:off x="1024129" y="6470704"/>
            <a:ext cx="2154143" cy="274320"/>
          </a:xfrm>
        </p:spPr>
        <p:txBody>
          <a:bodyPr vert="horz" lIns="91440" tIns="45720" rIns="91440" bIns="45720" rtlCol="0" anchor="ctr">
            <a:normAutofit/>
          </a:bodyPr>
          <a:lstStyle/>
          <a:p>
            <a:pPr defTabSz="914400">
              <a:spcAft>
                <a:spcPts val="600"/>
              </a:spcAft>
            </a:pPr>
            <a:fld id="{93A66BA0-BF77-43AC-894A-20AD8220B887}" type="datetime1">
              <a:rPr lang="en-US">
                <a:solidFill>
                  <a:prstClr val="white"/>
                </a:solidFill>
              </a:rPr>
              <a:pPr defTabSz="914400">
                <a:spcAft>
                  <a:spcPts val="600"/>
                </a:spcAft>
              </a:pPr>
              <a:t>5/2/2024</a:t>
            </a:fld>
            <a:endParaRPr lang="en-US">
              <a:solidFill>
                <a:prstClr val="white"/>
              </a:solidFill>
            </a:endParaRPr>
          </a:p>
        </p:txBody>
      </p:sp>
      <p:sp>
        <p:nvSpPr>
          <p:cNvPr id="7" name="Footer Placeholder 6">
            <a:extLst>
              <a:ext uri="{FF2B5EF4-FFF2-40B4-BE49-F238E27FC236}">
                <a16:creationId xmlns:a16="http://schemas.microsoft.com/office/drawing/2014/main" id="{C3A94720-F202-4E0A-0BEB-EA247F438B81}"/>
              </a:ext>
            </a:extLst>
          </p:cNvPr>
          <p:cNvSpPr>
            <a:spLocks noGrp="1"/>
          </p:cNvSpPr>
          <p:nvPr>
            <p:ph type="ftr" sz="quarter" idx="11"/>
          </p:nvPr>
        </p:nvSpPr>
        <p:spPr>
          <a:xfrm>
            <a:off x="4842932" y="6470704"/>
            <a:ext cx="5901459" cy="274320"/>
          </a:xfrm>
        </p:spPr>
        <p:txBody>
          <a:bodyPr vert="horz" lIns="91440" tIns="45720" rIns="91440" bIns="45720" rtlCol="0" anchor="ctr">
            <a:normAutofit/>
          </a:bodyPr>
          <a:lstStyle/>
          <a:p>
            <a:pPr defTabSz="914400">
              <a:spcAft>
                <a:spcPts val="600"/>
              </a:spcAft>
            </a:pPr>
            <a:r>
              <a:rPr lang="en-US" kern="1200" cap="all" baseline="0">
                <a:solidFill>
                  <a:prstClr val="white"/>
                </a:solidFill>
                <a:latin typeface="+mj-lt"/>
                <a:ea typeface="+mn-ea"/>
                <a:cs typeface="+mn-cs"/>
              </a:rPr>
              <a:t>Add a footer</a:t>
            </a:r>
          </a:p>
        </p:txBody>
      </p:sp>
      <p:sp>
        <p:nvSpPr>
          <p:cNvPr id="5" name="Slide Number Placeholder 4">
            <a:extLst>
              <a:ext uri="{FF2B5EF4-FFF2-40B4-BE49-F238E27FC236}">
                <a16:creationId xmlns:a16="http://schemas.microsoft.com/office/drawing/2014/main" id="{19512A1E-953A-FBA6-53A0-F9510904BDF9}"/>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9CD8D479-8942-46E8-A226-A4E01F7A105C}" type="slidenum">
              <a:rPr lang="en-US">
                <a:solidFill>
                  <a:prstClr val="white">
                    <a:alpha val="80000"/>
                  </a:prstClr>
                </a:solidFill>
              </a:rPr>
              <a:pPr defTabSz="914400">
                <a:spcAft>
                  <a:spcPts val="600"/>
                </a:spcAft>
              </a:pPr>
              <a:t>8</a:t>
            </a:fld>
            <a:endParaRPr lang="en-US">
              <a:solidFill>
                <a:prstClr val="white">
                  <a:alpha val="80000"/>
                </a:prstClr>
              </a:solidFill>
            </a:endParaRPr>
          </a:p>
        </p:txBody>
      </p:sp>
    </p:spTree>
    <p:extLst>
      <p:ext uri="{BB962C8B-B14F-4D97-AF65-F5344CB8AC3E}">
        <p14:creationId xmlns:p14="http://schemas.microsoft.com/office/powerpoint/2010/main" val="9976745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descr="Blue blocks and networks technology background">
            <a:extLst>
              <a:ext uri="{FF2B5EF4-FFF2-40B4-BE49-F238E27FC236}">
                <a16:creationId xmlns:a16="http://schemas.microsoft.com/office/drawing/2014/main" id="{D2111BEC-EFA7-2567-F1C5-A02F9843036A}"/>
              </a:ext>
            </a:extLst>
          </p:cNvPr>
          <p:cNvPicPr>
            <a:picLocks noChangeAspect="1"/>
          </p:cNvPicPr>
          <p:nvPr/>
        </p:nvPicPr>
        <p:blipFill rotWithShape="1">
          <a:blip r:embed="rId2">
            <a:duotone>
              <a:prstClr val="black"/>
              <a:schemeClr val="tx2">
                <a:tint val="45000"/>
                <a:satMod val="400000"/>
              </a:schemeClr>
            </a:duotone>
            <a:alphaModFix amt="25000"/>
          </a:blip>
          <a:srcRect b="-446"/>
          <a:stretch/>
        </p:blipFill>
        <p:spPr>
          <a:xfrm>
            <a:off x="20" y="10"/>
            <a:ext cx="12191980" cy="6857990"/>
          </a:xfrm>
          <a:prstGeom prst="rect">
            <a:avLst/>
          </a:prstGeom>
        </p:spPr>
      </p:pic>
      <p:sp>
        <p:nvSpPr>
          <p:cNvPr id="2" name="Title 1">
            <a:extLst>
              <a:ext uri="{FF2B5EF4-FFF2-40B4-BE49-F238E27FC236}">
                <a16:creationId xmlns:a16="http://schemas.microsoft.com/office/drawing/2014/main" id="{16BF6D45-FE57-4B95-38DD-0C7FCC2C8C6B}"/>
              </a:ext>
            </a:extLst>
          </p:cNvPr>
          <p:cNvSpPr>
            <a:spLocks noGrp="1"/>
          </p:cNvSpPr>
          <p:nvPr>
            <p:ph type="title"/>
          </p:nvPr>
        </p:nvSpPr>
        <p:spPr>
          <a:xfrm>
            <a:off x="1024128" y="585216"/>
            <a:ext cx="9720072" cy="1499616"/>
          </a:xfrm>
        </p:spPr>
        <p:txBody>
          <a:bodyPr vert="horz" lIns="91440" tIns="45720" rIns="91440" bIns="45720" rtlCol="0" anchor="ctr">
            <a:normAutofit/>
          </a:bodyPr>
          <a:lstStyle/>
          <a:p>
            <a:r>
              <a:rPr lang="en-US" sz="4000" dirty="0">
                <a:solidFill>
                  <a:schemeClr val="tx1"/>
                </a:solidFill>
                <a:latin typeface="Times New Roman" panose="02020603050405020304" pitchFamily="18" charset="0"/>
                <a:cs typeface="Times New Roman" panose="02020603050405020304" pitchFamily="18" charset="0"/>
              </a:rPr>
              <a:t>DATA PROCESSING</a:t>
            </a:r>
          </a:p>
        </p:txBody>
      </p:sp>
      <p:cxnSp>
        <p:nvCxnSpPr>
          <p:cNvPr id="19" name="Straight Connector 18">
            <a:extLst>
              <a:ext uri="{FF2B5EF4-FFF2-40B4-BE49-F238E27FC236}">
                <a16:creationId xmlns:a16="http://schemas.microsoft.com/office/drawing/2014/main" id="{5ECB1430-5CD1-470D-8F0F-7EDE4C790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319C19-457C-23E4-3271-15E0C397CF60}"/>
              </a:ext>
            </a:extLst>
          </p:cNvPr>
          <p:cNvSpPr>
            <a:spLocks noGrp="1"/>
          </p:cNvSpPr>
          <p:nvPr>
            <p:ph sz="half" idx="1"/>
          </p:nvPr>
        </p:nvSpPr>
        <p:spPr>
          <a:xfrm>
            <a:off x="1024128" y="1740724"/>
            <a:ext cx="9720073" cy="4568636"/>
          </a:xfrm>
        </p:spPr>
        <p:txBody>
          <a:bodyPr vert="horz" lIns="45720" tIns="45720" rIns="45720" bIns="45720" rtlCol="0">
            <a:normAutofit/>
          </a:bodyPr>
          <a:lstStyle/>
          <a:p>
            <a:pPr lvl="3"/>
            <a:r>
              <a:rPr lang="en-US" sz="2800" dirty="0">
                <a:latin typeface="Times New Roman" panose="02020603050405020304" pitchFamily="18" charset="0"/>
                <a:cs typeface="Times New Roman" panose="02020603050405020304" pitchFamily="18" charset="0"/>
              </a:rPr>
              <a:t>We have chosen MongoDB as our database which is a NoSQL database tool.</a:t>
            </a:r>
          </a:p>
          <a:p>
            <a:pPr lvl="3"/>
            <a:r>
              <a:rPr lang="en-US" sz="2800" dirty="0">
                <a:latin typeface="Times New Roman" panose="02020603050405020304" pitchFamily="18" charset="0"/>
                <a:cs typeface="Times New Roman" panose="02020603050405020304" pitchFamily="18" charset="0"/>
              </a:rPr>
              <a:t>The schema-less architecture of MongoDB accommodates flexibility, allowing for easy adaptation to evolving data structures.</a:t>
            </a:r>
          </a:p>
          <a:p>
            <a:pPr lvl="3"/>
            <a:r>
              <a:rPr lang="en-US" sz="2800" dirty="0">
                <a:latin typeface="Times New Roman" panose="02020603050405020304" pitchFamily="18" charset="0"/>
                <a:cs typeface="Times New Roman" panose="02020603050405020304" pitchFamily="18" charset="0"/>
              </a:rPr>
              <a:t> MongoDB’s scalability and quick retrieval capabilities make it an apt choice for storing large datasets.</a:t>
            </a:r>
          </a:p>
          <a:p>
            <a:pPr marL="457200" lvl="3" indent="0">
              <a:buNone/>
            </a:pPr>
            <a:endParaRPr lang="en-US" sz="28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F0C1D8AE-C16A-3841-78F2-57C04577F6C9}"/>
              </a:ext>
            </a:extLst>
          </p:cNvPr>
          <p:cNvSpPr>
            <a:spLocks noGrp="1"/>
          </p:cNvSpPr>
          <p:nvPr>
            <p:ph type="dt" sz="half" idx="10"/>
          </p:nvPr>
        </p:nvSpPr>
        <p:spPr>
          <a:xfrm>
            <a:off x="1024129" y="6470704"/>
            <a:ext cx="2154143" cy="274320"/>
          </a:xfrm>
        </p:spPr>
        <p:txBody>
          <a:bodyPr vert="horz" lIns="91440" tIns="45720" rIns="91440" bIns="45720" rtlCol="0" anchor="ctr">
            <a:normAutofit/>
          </a:bodyPr>
          <a:lstStyle/>
          <a:p>
            <a:pPr defTabSz="914400">
              <a:spcAft>
                <a:spcPts val="600"/>
              </a:spcAft>
            </a:pPr>
            <a:fld id="{93A66BA0-BF77-43AC-894A-20AD8220B887}" type="datetime1">
              <a:rPr lang="en-US">
                <a:solidFill>
                  <a:prstClr val="white"/>
                </a:solidFill>
              </a:rPr>
              <a:pPr defTabSz="914400">
                <a:spcAft>
                  <a:spcPts val="600"/>
                </a:spcAft>
              </a:pPr>
              <a:t>5/2/2024</a:t>
            </a:fld>
            <a:endParaRPr lang="en-US">
              <a:solidFill>
                <a:prstClr val="white"/>
              </a:solidFill>
            </a:endParaRPr>
          </a:p>
        </p:txBody>
      </p:sp>
      <p:sp>
        <p:nvSpPr>
          <p:cNvPr id="7" name="Footer Placeholder 6">
            <a:extLst>
              <a:ext uri="{FF2B5EF4-FFF2-40B4-BE49-F238E27FC236}">
                <a16:creationId xmlns:a16="http://schemas.microsoft.com/office/drawing/2014/main" id="{C3A94720-F202-4E0A-0BEB-EA247F438B81}"/>
              </a:ext>
            </a:extLst>
          </p:cNvPr>
          <p:cNvSpPr>
            <a:spLocks noGrp="1"/>
          </p:cNvSpPr>
          <p:nvPr>
            <p:ph type="ftr" sz="quarter" idx="11"/>
          </p:nvPr>
        </p:nvSpPr>
        <p:spPr>
          <a:xfrm>
            <a:off x="4842932" y="6470704"/>
            <a:ext cx="5901459" cy="274320"/>
          </a:xfrm>
        </p:spPr>
        <p:txBody>
          <a:bodyPr vert="horz" lIns="91440" tIns="45720" rIns="91440" bIns="45720" rtlCol="0" anchor="ctr">
            <a:normAutofit/>
          </a:bodyPr>
          <a:lstStyle/>
          <a:p>
            <a:pPr defTabSz="914400">
              <a:spcAft>
                <a:spcPts val="600"/>
              </a:spcAft>
            </a:pPr>
            <a:r>
              <a:rPr lang="en-US" kern="1200" cap="all" baseline="0">
                <a:solidFill>
                  <a:prstClr val="white"/>
                </a:solidFill>
                <a:latin typeface="+mj-lt"/>
                <a:ea typeface="+mn-ea"/>
                <a:cs typeface="+mn-cs"/>
              </a:rPr>
              <a:t>Add a footer</a:t>
            </a:r>
          </a:p>
        </p:txBody>
      </p:sp>
      <p:sp>
        <p:nvSpPr>
          <p:cNvPr id="5" name="Slide Number Placeholder 4">
            <a:extLst>
              <a:ext uri="{FF2B5EF4-FFF2-40B4-BE49-F238E27FC236}">
                <a16:creationId xmlns:a16="http://schemas.microsoft.com/office/drawing/2014/main" id="{19512A1E-953A-FBA6-53A0-F9510904BDF9}"/>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9CD8D479-8942-46E8-A226-A4E01F7A105C}" type="slidenum">
              <a:rPr lang="en-US">
                <a:solidFill>
                  <a:prstClr val="white">
                    <a:alpha val="80000"/>
                  </a:prstClr>
                </a:solidFill>
              </a:rPr>
              <a:pPr defTabSz="914400">
                <a:spcAft>
                  <a:spcPts val="600"/>
                </a:spcAft>
              </a:pPr>
              <a:t>9</a:t>
            </a:fld>
            <a:endParaRPr lang="en-US">
              <a:solidFill>
                <a:prstClr val="white">
                  <a:alpha val="80000"/>
                </a:prstClr>
              </a:solidFill>
            </a:endParaRPr>
          </a:p>
        </p:txBody>
      </p:sp>
      <p:pic>
        <p:nvPicPr>
          <p:cNvPr id="8" name="Picture 7">
            <a:extLst>
              <a:ext uri="{FF2B5EF4-FFF2-40B4-BE49-F238E27FC236}">
                <a16:creationId xmlns:a16="http://schemas.microsoft.com/office/drawing/2014/main" id="{CD29C01D-A5F2-8B28-8B40-42CC1A2E06BF}"/>
              </a:ext>
            </a:extLst>
          </p:cNvPr>
          <p:cNvPicPr>
            <a:picLocks noChangeAspect="1"/>
          </p:cNvPicPr>
          <p:nvPr/>
        </p:nvPicPr>
        <p:blipFill>
          <a:blip r:embed="rId3"/>
          <a:stretch>
            <a:fillRect/>
          </a:stretch>
        </p:blipFill>
        <p:spPr>
          <a:xfrm>
            <a:off x="2428568" y="4956686"/>
            <a:ext cx="6577780" cy="1316097"/>
          </a:xfrm>
          <a:prstGeom prst="rect">
            <a:avLst/>
          </a:prstGeom>
        </p:spPr>
      </p:pic>
    </p:spTree>
    <p:extLst>
      <p:ext uri="{BB962C8B-B14F-4D97-AF65-F5344CB8AC3E}">
        <p14:creationId xmlns:p14="http://schemas.microsoft.com/office/powerpoint/2010/main" val="4467488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d26e154-60f1-4681-b487-4d620d5cf98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5577AD839C19D48BE1B052085DF07DA" ma:contentTypeVersion="8" ma:contentTypeDescription="Create a new document." ma:contentTypeScope="" ma:versionID="a3a4f6f408ddd4d1920faa7c272e6db7">
  <xsd:schema xmlns:xsd="http://www.w3.org/2001/XMLSchema" xmlns:xs="http://www.w3.org/2001/XMLSchema" xmlns:p="http://schemas.microsoft.com/office/2006/metadata/properties" xmlns:ns3="d0659c48-0986-49e3-92b1-4f58928379c6" xmlns:ns4="4d26e154-60f1-4681-b487-4d620d5cf98d" targetNamespace="http://schemas.microsoft.com/office/2006/metadata/properties" ma:root="true" ma:fieldsID="04550bf8e24eb8a9f602d127a400eb2b" ns3:_="" ns4:_="">
    <xsd:import namespace="d0659c48-0986-49e3-92b1-4f58928379c6"/>
    <xsd:import namespace="4d26e154-60f1-4681-b487-4d620d5cf98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SearchProperties" minOccurs="0"/>
                <xsd:element ref="ns4:MediaServiceObjectDetectorVersion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659c48-0986-49e3-92b1-4f58928379c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26e154-60f1-4681-b487-4d620d5cf98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_activity" ma:index="15"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D4D5FF-A7F6-44DC-96F4-ABA2C743D110}">
  <ds:schemaRefs>
    <ds:schemaRef ds:uri="4d26e154-60f1-4681-b487-4d620d5cf98d"/>
    <ds:schemaRef ds:uri="http://purl.org/dc/terms/"/>
    <ds:schemaRef ds:uri="d0659c48-0986-49e3-92b1-4f58928379c6"/>
    <ds:schemaRef ds:uri="http://schemas.microsoft.com/office/2006/metadata/properties"/>
    <ds:schemaRef ds:uri="http://www.w3.org/XML/1998/namespace"/>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875A1359-9E01-43C3-9786-5B3668395A89}">
  <ds:schemaRefs>
    <ds:schemaRef ds:uri="http://schemas.microsoft.com/sharepoint/v3/contenttype/forms"/>
  </ds:schemaRefs>
</ds:datastoreItem>
</file>

<file path=customXml/itemProps3.xml><?xml version="1.0" encoding="utf-8"?>
<ds:datastoreItem xmlns:ds="http://schemas.openxmlformats.org/officeDocument/2006/customXml" ds:itemID="{02C8F708-5059-44AB-A5C5-EA3F22AB34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659c48-0986-49e3-92b1-4f58928379c6"/>
    <ds:schemaRef ds:uri="4d26e154-60f1-4681-b487-4d620d5cf9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Template>
  <TotalTime>2085</TotalTime>
  <Words>1211</Words>
  <Application>Microsoft Office PowerPoint</Application>
  <PresentationFormat>Widescreen</PresentationFormat>
  <Paragraphs>141</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Corbel</vt:lpstr>
      <vt:lpstr>Times New Roman</vt:lpstr>
      <vt:lpstr>Tw Cen MT</vt:lpstr>
      <vt:lpstr>Tw Cen MT Condensed</vt:lpstr>
      <vt:lpstr>Wingdings</vt:lpstr>
      <vt:lpstr>Wingdings 3</vt:lpstr>
      <vt:lpstr>Integral</vt:lpstr>
      <vt:lpstr>Rising Water:   The Global Challenge of Sea Level Change</vt:lpstr>
      <vt:lpstr>GROUP DETAILS</vt:lpstr>
      <vt:lpstr>INTRODUCTION</vt:lpstr>
      <vt:lpstr>DATA SETS</vt:lpstr>
      <vt:lpstr>EXPLANATION OF DATA SET</vt:lpstr>
      <vt:lpstr>DATA SET 1-SEA LEVEL RISE</vt:lpstr>
      <vt:lpstr>DATA SET 2-   AIR POLLUTION</vt:lpstr>
      <vt:lpstr>DATA SET 3-CO2 EMISSION</vt:lpstr>
      <vt:lpstr>DATA PROCESSING</vt:lpstr>
      <vt:lpstr>DATA PRE-PROCESSING</vt:lpstr>
      <vt:lpstr> EXPLORATORY     DATA ANALYSIS</vt:lpstr>
      <vt:lpstr>The line plot shows the yearly sea level rise on each country.  </vt:lpstr>
      <vt:lpstr>PowerPoint Presentation</vt:lpstr>
      <vt:lpstr>This bar plot shows the countries which have good AQI value </vt:lpstr>
      <vt:lpstr>PowerPoint Presentation</vt:lpstr>
      <vt:lpstr>This bar plot shows total CO2 emissions by country </vt:lpstr>
      <vt:lpstr>This graph shows CO2 emission of  top 10 countries</vt:lpstr>
      <vt:lpstr>This pie chart explains the amount of carbon emission from different sources.</vt:lpstr>
      <vt:lpstr>POST PROCESSING</vt:lpstr>
      <vt:lpstr>CONCLUSION</vt:lpstr>
      <vt:lpstr>Limitations AND FUTURE WORKS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Melin Mary Lalu</dc:creator>
  <cp:lastModifiedBy>Vishnu nath</cp:lastModifiedBy>
  <cp:revision>25</cp:revision>
  <dcterms:created xsi:type="dcterms:W3CDTF">2024-04-28T23:48:30Z</dcterms:created>
  <dcterms:modified xsi:type="dcterms:W3CDTF">2024-05-02T19:41:52Z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0x01010085577AD839C19D48BE1B052085DF07DA</vt:lpwstr>
  </property>
</Properties>
</file>