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70" r:id="rId2"/>
    <p:sldId id="258" r:id="rId3"/>
    <p:sldId id="259" r:id="rId4"/>
    <p:sldId id="260" r:id="rId5"/>
    <p:sldId id="261" r:id="rId6"/>
    <p:sldId id="262" r:id="rId7"/>
    <p:sldId id="263"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8456-8D72-CF6F-C571-C8E0EA671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25C36-E076-CB9A-BD3C-10B6CF1D6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7F2246-F5DE-0246-F22F-549228EA738C}"/>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5" name="Footer Placeholder 4">
            <a:extLst>
              <a:ext uri="{FF2B5EF4-FFF2-40B4-BE49-F238E27FC236}">
                <a16:creationId xmlns:a16="http://schemas.microsoft.com/office/drawing/2014/main" id="{441DE405-1AA0-6555-B37E-A9826953D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5B361-5377-F65B-4A8D-11C855A78469}"/>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279883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4391-BF7F-9C5E-BA6A-1F9068F8D8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B92C04-72CD-3734-CF73-D16F0EF5C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7F87F-0EFD-40E3-4B13-5DF711E223F0}"/>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5" name="Footer Placeholder 4">
            <a:extLst>
              <a:ext uri="{FF2B5EF4-FFF2-40B4-BE49-F238E27FC236}">
                <a16:creationId xmlns:a16="http://schemas.microsoft.com/office/drawing/2014/main" id="{79C00D94-DF05-72D2-562B-E8A83A45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B5621-7763-C6A1-FF74-7CB912874637}"/>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99677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C1D6C-76DF-5F6B-6844-6B5C5CA77C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83049-D6D1-ADD3-F67F-5B3F6FCBE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AFE4C-AB2C-9455-7DAF-CDB9CA44A827}"/>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5" name="Footer Placeholder 4">
            <a:extLst>
              <a:ext uri="{FF2B5EF4-FFF2-40B4-BE49-F238E27FC236}">
                <a16:creationId xmlns:a16="http://schemas.microsoft.com/office/drawing/2014/main" id="{61A2118D-0DF0-A587-BC34-0B9D24820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D04E3-C1ED-76D3-9D43-A3D28E40B6E4}"/>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138914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EB00-D768-041E-17CA-45D3C03C85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F7B4C-D382-4AB4-D29C-1C884BF60C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6B10C-C481-7C24-D4AE-050E9EFB6A77}"/>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5" name="Footer Placeholder 4">
            <a:extLst>
              <a:ext uri="{FF2B5EF4-FFF2-40B4-BE49-F238E27FC236}">
                <a16:creationId xmlns:a16="http://schemas.microsoft.com/office/drawing/2014/main" id="{18DE3B9A-0DE9-8D5A-F787-B62FEC516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E4A43-5A54-856F-2F23-BA37E22DC1D7}"/>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423464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793D-A193-08F1-860B-696BF1A56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D846A-3F2A-7689-F76D-0A9FC3A81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0CA32-FA94-D3A0-7CDB-B0139E3E31DD}"/>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5" name="Footer Placeholder 4">
            <a:extLst>
              <a:ext uri="{FF2B5EF4-FFF2-40B4-BE49-F238E27FC236}">
                <a16:creationId xmlns:a16="http://schemas.microsoft.com/office/drawing/2014/main" id="{169C06F6-931A-BEA4-78FE-DC2C3316B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E4273-3D7F-8500-F7DC-CCE8E8CBC313}"/>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221395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FF30-FCCE-EE5B-EE0A-0AC2758D3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B875F-469C-3C70-3695-5C003B21D5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A3F06-D345-D696-C3FA-BAC4AD3A93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1B9F35-CC5E-4688-1A94-E49F770C4845}"/>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6" name="Footer Placeholder 5">
            <a:extLst>
              <a:ext uri="{FF2B5EF4-FFF2-40B4-BE49-F238E27FC236}">
                <a16:creationId xmlns:a16="http://schemas.microsoft.com/office/drawing/2014/main" id="{98810EE7-6FDD-AC84-DF2A-0E13C9639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EDDE2-44F9-C3B4-375C-2602873D6DD7}"/>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397001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FF62-17F6-A689-6129-ABCBA4088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161017-BC3A-736F-D512-7B63FE1C2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3AA198-1DE1-22F0-64BE-46F3ECE15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5D2931-2636-C4C0-A7E6-FFDBCF2EB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D636E7-97CB-7268-EF9C-71348A2A6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CA8B4B-4D8B-EAE4-2983-6B78C12B88E3}"/>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8" name="Footer Placeholder 7">
            <a:extLst>
              <a:ext uri="{FF2B5EF4-FFF2-40B4-BE49-F238E27FC236}">
                <a16:creationId xmlns:a16="http://schemas.microsoft.com/office/drawing/2014/main" id="{4240475D-DD8E-A75B-AD2C-83E8B3C8A6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61E319-F6FC-2003-A42C-62536CECD6C6}"/>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194038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0A3F-5619-6B98-BFCF-3820E156B1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D441F-C521-9408-0A88-66F8040E2270}"/>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4" name="Footer Placeholder 3">
            <a:extLst>
              <a:ext uri="{FF2B5EF4-FFF2-40B4-BE49-F238E27FC236}">
                <a16:creationId xmlns:a16="http://schemas.microsoft.com/office/drawing/2014/main" id="{8791E23F-09A8-745E-5132-EA7FA00859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1B861-0B1B-C57C-9D37-2E57B0B87FC9}"/>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95836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6EE90-FE99-78B4-3266-3CEE3006F503}"/>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3" name="Footer Placeholder 2">
            <a:extLst>
              <a:ext uri="{FF2B5EF4-FFF2-40B4-BE49-F238E27FC236}">
                <a16:creationId xmlns:a16="http://schemas.microsoft.com/office/drawing/2014/main" id="{346AB85A-834B-9AA4-705B-7834C63894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A0AE2D-06DC-9A8A-1A91-E2445198161E}"/>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243038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B8B0-E88A-9E6A-7322-FD6C68157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56ECB7-256F-B41B-0630-C7B9D861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3213C3-81AA-563E-AB7B-0459518F6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08838-574C-34D3-5477-4D09BF361158}"/>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6" name="Footer Placeholder 5">
            <a:extLst>
              <a:ext uri="{FF2B5EF4-FFF2-40B4-BE49-F238E27FC236}">
                <a16:creationId xmlns:a16="http://schemas.microsoft.com/office/drawing/2014/main" id="{F49B3B07-E6E5-9F55-85AC-012F8C5AB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21AEC-1D92-F66B-2728-38532AC03432}"/>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280516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3812-55C6-043A-6200-27866FF13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2C7B6C-70D4-0938-5441-201695FF0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B2E084-DCCE-5200-97AE-F4CFA4336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44E29-7C80-4D43-0810-A9CE366EF3A5}"/>
              </a:ext>
            </a:extLst>
          </p:cNvPr>
          <p:cNvSpPr>
            <a:spLocks noGrp="1"/>
          </p:cNvSpPr>
          <p:nvPr>
            <p:ph type="dt" sz="half" idx="10"/>
          </p:nvPr>
        </p:nvSpPr>
        <p:spPr/>
        <p:txBody>
          <a:bodyPr/>
          <a:lstStyle/>
          <a:p>
            <a:fld id="{04C0D547-782E-40D9-ADD5-37CBF29BC759}" type="datetimeFigureOut">
              <a:rPr lang="en-US" smtClean="0"/>
              <a:t>4/25/2023</a:t>
            </a:fld>
            <a:endParaRPr lang="en-US"/>
          </a:p>
        </p:txBody>
      </p:sp>
      <p:sp>
        <p:nvSpPr>
          <p:cNvPr id="6" name="Footer Placeholder 5">
            <a:extLst>
              <a:ext uri="{FF2B5EF4-FFF2-40B4-BE49-F238E27FC236}">
                <a16:creationId xmlns:a16="http://schemas.microsoft.com/office/drawing/2014/main" id="{25107D11-B754-4C25-1C9C-CD7980F4E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CD23D-A610-1D52-D009-EAE75DBCEB5B}"/>
              </a:ext>
            </a:extLst>
          </p:cNvPr>
          <p:cNvSpPr>
            <a:spLocks noGrp="1"/>
          </p:cNvSpPr>
          <p:nvPr>
            <p:ph type="sldNum" sz="quarter" idx="12"/>
          </p:nvPr>
        </p:nvSpPr>
        <p:spPr/>
        <p:txBody>
          <a:bodyPr/>
          <a:lstStyle/>
          <a:p>
            <a:fld id="{AF067752-9BA3-46D1-B1A0-50D57FABED4C}" type="slidenum">
              <a:rPr lang="en-US" smtClean="0"/>
              <a:t>‹#›</a:t>
            </a:fld>
            <a:endParaRPr lang="en-US"/>
          </a:p>
        </p:txBody>
      </p:sp>
    </p:spTree>
    <p:extLst>
      <p:ext uri="{BB962C8B-B14F-4D97-AF65-F5344CB8AC3E}">
        <p14:creationId xmlns:p14="http://schemas.microsoft.com/office/powerpoint/2010/main" val="10633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3551F-01F1-A80F-C24F-9DE879A49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60FB5-34E5-7E4C-46A4-70A187ACD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3EE3D-4189-C457-81A2-592A2BCA8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D547-782E-40D9-ADD5-37CBF29BC759}" type="datetimeFigureOut">
              <a:rPr lang="en-US" smtClean="0"/>
              <a:t>4/25/2023</a:t>
            </a:fld>
            <a:endParaRPr lang="en-US"/>
          </a:p>
        </p:txBody>
      </p:sp>
      <p:sp>
        <p:nvSpPr>
          <p:cNvPr id="5" name="Footer Placeholder 4">
            <a:extLst>
              <a:ext uri="{FF2B5EF4-FFF2-40B4-BE49-F238E27FC236}">
                <a16:creationId xmlns:a16="http://schemas.microsoft.com/office/drawing/2014/main" id="{F05AE66B-8854-F6C7-25CA-850125306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43BAA6-1715-C64D-3E5C-26C2E7541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67752-9BA3-46D1-B1A0-50D57FABED4C}" type="slidenum">
              <a:rPr lang="en-US" smtClean="0"/>
              <a:t>‹#›</a:t>
            </a:fld>
            <a:endParaRPr lang="en-US"/>
          </a:p>
        </p:txBody>
      </p:sp>
    </p:spTree>
    <p:extLst>
      <p:ext uri="{BB962C8B-B14F-4D97-AF65-F5344CB8AC3E}">
        <p14:creationId xmlns:p14="http://schemas.microsoft.com/office/powerpoint/2010/main" val="40629089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853F7-1F04-01E5-D088-093F302E487A}"/>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IMDB movie review sentiment classification using LSTM</a:t>
            </a:r>
            <a:endParaRPr lang="en-US" sz="4000" b="1"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68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F8AE-C95B-9E5B-C0B7-0183C4C7D9F2}"/>
              </a:ext>
            </a:extLst>
          </p:cNvPr>
          <p:cNvSpPr>
            <a:spLocks noGrp="1"/>
          </p:cNvSpPr>
          <p:nvPr>
            <p:ph type="ctrTitle"/>
          </p:nvPr>
        </p:nvSpPr>
        <p:spPr>
          <a:xfrm>
            <a:off x="1524000" y="560717"/>
            <a:ext cx="9144000" cy="1164566"/>
          </a:xfrm>
        </p:spPr>
        <p:txBody>
          <a:bodyPr>
            <a:normAutofit/>
          </a:bodyPr>
          <a:lstStyle/>
          <a:p>
            <a:r>
              <a:rPr lang="en-US" sz="5400" dirty="0">
                <a:latin typeface="Times New Roman" panose="02020603050405020304" pitchFamily="18" charset="0"/>
                <a:cs typeface="Times New Roman" panose="02020603050405020304" pitchFamily="18" charset="0"/>
              </a:rPr>
              <a:t>Results</a:t>
            </a:r>
          </a:p>
        </p:txBody>
      </p:sp>
      <p:sp>
        <p:nvSpPr>
          <p:cNvPr id="3" name="Subtitle 2">
            <a:extLst>
              <a:ext uri="{FF2B5EF4-FFF2-40B4-BE49-F238E27FC236}">
                <a16:creationId xmlns:a16="http://schemas.microsoft.com/office/drawing/2014/main" id="{3296C38B-6537-6365-60B2-0D903EE38B99}"/>
              </a:ext>
            </a:extLst>
          </p:cNvPr>
          <p:cNvSpPr>
            <a:spLocks noGrp="1"/>
          </p:cNvSpPr>
          <p:nvPr>
            <p:ph type="subTitle" idx="1"/>
          </p:nvPr>
        </p:nvSpPr>
        <p:spPr>
          <a:xfrm>
            <a:off x="1524000" y="1820173"/>
            <a:ext cx="5497902" cy="4606505"/>
          </a:xfrm>
        </p:spPr>
        <p:txBody>
          <a:bodyPr>
            <a:normAutofit/>
          </a:bodyPr>
          <a:lstStyle/>
          <a:p>
            <a:pPr marL="342900" indent="-342900"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Classification report displays the precision, recall and F1 score of the model.</a:t>
            </a:r>
          </a:p>
          <a:p>
            <a:pPr marL="342900" indent="-342900"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precision, recall and F1 score of the project are 0.5,1,0.67 for positive class and the negative class the accuracies are 0.</a:t>
            </a:r>
          </a:p>
        </p:txBody>
      </p:sp>
      <p:pic>
        <p:nvPicPr>
          <p:cNvPr id="5" name="Picture 4" descr="Table">
            <a:extLst>
              <a:ext uri="{FF2B5EF4-FFF2-40B4-BE49-F238E27FC236}">
                <a16:creationId xmlns:a16="http://schemas.microsoft.com/office/drawing/2014/main" id="{F34A49DF-CFEB-3B55-5923-0910380A2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045" y="1621766"/>
            <a:ext cx="4873925" cy="4019909"/>
          </a:xfrm>
          <a:prstGeom prst="rect">
            <a:avLst/>
          </a:prstGeom>
        </p:spPr>
      </p:pic>
    </p:spTree>
    <p:extLst>
      <p:ext uri="{BB962C8B-B14F-4D97-AF65-F5344CB8AC3E}">
        <p14:creationId xmlns:p14="http://schemas.microsoft.com/office/powerpoint/2010/main" val="103830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3AB7-4A84-92B3-F491-3ABF3AFFF1BD}"/>
              </a:ext>
            </a:extLst>
          </p:cNvPr>
          <p:cNvSpPr>
            <a:spLocks noGrp="1"/>
          </p:cNvSpPr>
          <p:nvPr>
            <p:ph type="ctrTitle"/>
          </p:nvPr>
        </p:nvSpPr>
        <p:spPr>
          <a:xfrm>
            <a:off x="1524000" y="603849"/>
            <a:ext cx="9144000" cy="828136"/>
          </a:xfrm>
        </p:spPr>
        <p:txBody>
          <a:bodyPr>
            <a:normAutofit fontScale="90000"/>
          </a:bodyPr>
          <a:lstStyle/>
          <a:p>
            <a:r>
              <a:rPr lang="en-US" sz="5400" dirty="0">
                <a:latin typeface="Times New Roman" panose="02020603050405020304" pitchFamily="18" charset="0"/>
                <a:cs typeface="Times New Roman" panose="02020603050405020304" pitchFamily="18" charset="0"/>
              </a:rPr>
              <a:t>Results</a:t>
            </a:r>
          </a:p>
        </p:txBody>
      </p:sp>
      <p:sp>
        <p:nvSpPr>
          <p:cNvPr id="3" name="Subtitle 2">
            <a:extLst>
              <a:ext uri="{FF2B5EF4-FFF2-40B4-BE49-F238E27FC236}">
                <a16:creationId xmlns:a16="http://schemas.microsoft.com/office/drawing/2014/main" id="{3E3F5A6C-2DF0-02D0-9259-C4B6BAFA5380}"/>
              </a:ext>
            </a:extLst>
          </p:cNvPr>
          <p:cNvSpPr>
            <a:spLocks noGrp="1"/>
          </p:cNvSpPr>
          <p:nvPr>
            <p:ph type="subTitle" idx="1"/>
          </p:nvPr>
        </p:nvSpPr>
        <p:spPr>
          <a:xfrm>
            <a:off x="1524000" y="1725283"/>
            <a:ext cx="5955102" cy="3532517"/>
          </a:xfrm>
        </p:spPr>
        <p:txBody>
          <a:bodyPr>
            <a:normAutofit/>
          </a:bodyPr>
          <a:lstStyle/>
          <a:p>
            <a:pPr marL="342900" indent="-342900"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Confusion matrix gives the quantity of the False positives and False negatives.</a:t>
            </a:r>
          </a:p>
          <a:p>
            <a:pPr marL="342900" indent="-342900"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the confusion matrix the diagonal values are true positives or true negatives. Other columns represents the false positives and false negatives in the predictions.</a:t>
            </a:r>
          </a:p>
        </p:txBody>
      </p:sp>
      <p:pic>
        <p:nvPicPr>
          <p:cNvPr id="5" name="Picture 4" descr="Chart&#10;&#10;Description automatically generated">
            <a:extLst>
              <a:ext uri="{FF2B5EF4-FFF2-40B4-BE49-F238E27FC236}">
                <a16:creationId xmlns:a16="http://schemas.microsoft.com/office/drawing/2014/main" id="{A40BB0F1-B08D-75C2-B98F-FE5FF65B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102" y="1170219"/>
            <a:ext cx="4127712" cy="4712996"/>
          </a:xfrm>
          <a:prstGeom prst="rect">
            <a:avLst/>
          </a:prstGeom>
        </p:spPr>
      </p:pic>
    </p:spTree>
    <p:extLst>
      <p:ext uri="{BB962C8B-B14F-4D97-AF65-F5344CB8AC3E}">
        <p14:creationId xmlns:p14="http://schemas.microsoft.com/office/powerpoint/2010/main" val="136890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2D35-1180-DAF0-EC90-0B085F9D016D}"/>
              </a:ext>
            </a:extLst>
          </p:cNvPr>
          <p:cNvSpPr>
            <a:spLocks noGrp="1"/>
          </p:cNvSpPr>
          <p:nvPr>
            <p:ph type="ctrTitle"/>
          </p:nvPr>
        </p:nvSpPr>
        <p:spPr>
          <a:xfrm>
            <a:off x="1524000" y="738488"/>
            <a:ext cx="9144000" cy="861712"/>
          </a:xfrm>
        </p:spPr>
        <p:txBody>
          <a:bodyPr>
            <a:normAutofit fontScale="90000"/>
          </a:bodyPr>
          <a:lstStyle/>
          <a:p>
            <a:r>
              <a:rPr lang="en-US"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C38AAA7C-607F-31FA-C68C-149159367F5C}"/>
              </a:ext>
            </a:extLst>
          </p:cNvPr>
          <p:cNvSpPr>
            <a:spLocks noGrp="1"/>
          </p:cNvSpPr>
          <p:nvPr>
            <p:ph type="subTitle" idx="1"/>
          </p:nvPr>
        </p:nvSpPr>
        <p:spPr>
          <a:xfrm>
            <a:off x="1524000" y="1600200"/>
            <a:ext cx="9144000" cy="4300268"/>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1]. M. R. Haque, S. </a:t>
            </a:r>
            <a:r>
              <a:rPr lang="en-US" dirty="0" err="1">
                <a:latin typeface="Times New Roman" panose="02020603050405020304" pitchFamily="18" charset="0"/>
                <a:cs typeface="Times New Roman" panose="02020603050405020304" pitchFamily="18" charset="0"/>
              </a:rPr>
              <a:t>Akter</a:t>
            </a:r>
            <a:r>
              <a:rPr lang="en-US" dirty="0">
                <a:latin typeface="Times New Roman" panose="02020603050405020304" pitchFamily="18" charset="0"/>
                <a:cs typeface="Times New Roman" panose="02020603050405020304" pitchFamily="18" charset="0"/>
              </a:rPr>
              <a:t> Lima and S. Z. Mishu, "Performance Analysis of Different Neural Networks for Sentiment Analysis on IMDb Movie Reviews," 2019 3rd International Conference on Electrical, Computer &amp; Telecommunication Engineering (ICECTE), </a:t>
            </a:r>
            <a:r>
              <a:rPr lang="en-US" dirty="0" err="1">
                <a:latin typeface="Times New Roman" panose="02020603050405020304" pitchFamily="18" charset="0"/>
                <a:cs typeface="Times New Roman" panose="02020603050405020304" pitchFamily="18" charset="0"/>
              </a:rPr>
              <a:t>Rajshahi</a:t>
            </a:r>
            <a:r>
              <a:rPr lang="en-US" dirty="0">
                <a:latin typeface="Times New Roman" panose="02020603050405020304" pitchFamily="18" charset="0"/>
                <a:cs typeface="Times New Roman" panose="02020603050405020304" pitchFamily="18" charset="0"/>
              </a:rPr>
              <a:t>, Bangladesh, 2019, pp. 161-164,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10.1109/ICECTE48615.2019.9303573. </a:t>
            </a:r>
          </a:p>
          <a:p>
            <a:pPr algn="just"/>
            <a:r>
              <a:rPr lang="en-US" dirty="0">
                <a:latin typeface="Times New Roman" panose="02020603050405020304" pitchFamily="18" charset="0"/>
                <a:cs typeface="Times New Roman" panose="02020603050405020304" pitchFamily="18" charset="0"/>
              </a:rPr>
              <a:t>[2].S. </a:t>
            </a:r>
            <a:r>
              <a:rPr lang="en-US" dirty="0" err="1">
                <a:latin typeface="Times New Roman" panose="02020603050405020304" pitchFamily="18" charset="0"/>
                <a:cs typeface="Times New Roman" panose="02020603050405020304" pitchFamily="18" charset="0"/>
              </a:rPr>
              <a:t>Sabba</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Chekired</a:t>
            </a:r>
            <a:r>
              <a:rPr lang="en-US" dirty="0">
                <a:latin typeface="Times New Roman" panose="02020603050405020304" pitchFamily="18" charset="0"/>
                <a:cs typeface="Times New Roman" panose="02020603050405020304" pitchFamily="18" charset="0"/>
              </a:rPr>
              <a:t>, H. </a:t>
            </a:r>
            <a:r>
              <a:rPr lang="en-US" dirty="0" err="1">
                <a:latin typeface="Times New Roman" panose="02020603050405020304" pitchFamily="18" charset="0"/>
                <a:cs typeface="Times New Roman" panose="02020603050405020304" pitchFamily="18" charset="0"/>
              </a:rPr>
              <a:t>Katab</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Chekkai</a:t>
            </a:r>
            <a:r>
              <a:rPr lang="en-US" dirty="0">
                <a:latin typeface="Times New Roman" panose="02020603050405020304" pitchFamily="18" charset="0"/>
                <a:cs typeface="Times New Roman" panose="02020603050405020304" pitchFamily="18" charset="0"/>
              </a:rPr>
              <a:t> and M. </a:t>
            </a:r>
            <a:r>
              <a:rPr lang="en-US" dirty="0" err="1">
                <a:latin typeface="Times New Roman" panose="02020603050405020304" pitchFamily="18" charset="0"/>
                <a:cs typeface="Times New Roman" panose="02020603050405020304" pitchFamily="18" charset="0"/>
              </a:rPr>
              <a:t>Chalbi</a:t>
            </a:r>
            <a:r>
              <a:rPr lang="en-US" dirty="0">
                <a:latin typeface="Times New Roman" panose="02020603050405020304" pitchFamily="18" charset="0"/>
                <a:cs typeface="Times New Roman" panose="02020603050405020304" pitchFamily="18" charset="0"/>
              </a:rPr>
              <a:t>, "Sentiment Analysis for IMDb Reviews Using Deep Learning Classifier," 2022 7th International Conference on Image and Signal Processing and their Applications (ISPA), </a:t>
            </a:r>
            <a:r>
              <a:rPr lang="en-US" dirty="0" err="1">
                <a:latin typeface="Times New Roman" panose="02020603050405020304" pitchFamily="18" charset="0"/>
                <a:cs typeface="Times New Roman" panose="02020603050405020304" pitchFamily="18" charset="0"/>
              </a:rPr>
              <a:t>Mostaganem</a:t>
            </a:r>
            <a:r>
              <a:rPr lang="en-US" dirty="0">
                <a:latin typeface="Times New Roman" panose="02020603050405020304" pitchFamily="18" charset="0"/>
                <a:cs typeface="Times New Roman" panose="02020603050405020304" pitchFamily="18" charset="0"/>
              </a:rPr>
              <a:t>, Algeria, 2022, pp. 1-6,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10.1109/ISPA54004.2022.9786284.</a:t>
            </a:r>
          </a:p>
          <a:p>
            <a:pPr algn="just"/>
            <a:r>
              <a:rPr lang="en-US" dirty="0">
                <a:latin typeface="Times New Roman" panose="02020603050405020304" pitchFamily="18" charset="0"/>
                <a:cs typeface="Times New Roman" panose="02020603050405020304" pitchFamily="18" charset="0"/>
              </a:rPr>
              <a:t> [3].B. N. J. H, D. C. J and P. J. I. R, "Movie Reviews Sentiment Analysis through Deep Learning," 2021 International Conference on Simulation, Automation &amp; Smart Manufacturing (SASM), Mathura, India, 2021, pp. 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10.1109/SASM51857.2021.9841109</a:t>
            </a:r>
          </a:p>
          <a:p>
            <a:endParaRPr lang="en-US" dirty="0"/>
          </a:p>
        </p:txBody>
      </p:sp>
    </p:spTree>
    <p:extLst>
      <p:ext uri="{BB962C8B-B14F-4D97-AF65-F5344CB8AC3E}">
        <p14:creationId xmlns:p14="http://schemas.microsoft.com/office/powerpoint/2010/main" val="12428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38459-9320-3B2B-AA41-6D7B99095B7E}"/>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1"/>
              <a:t>Thank You!!</a:t>
            </a:r>
          </a:p>
        </p:txBody>
      </p:sp>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9CCB9E-7CD5-C95F-832F-610E97D81C25}"/>
              </a:ext>
            </a:extLst>
          </p:cNvPr>
          <p:cNvPicPr>
            <a:picLocks noChangeAspect="1"/>
          </p:cNvPicPr>
          <p:nvPr/>
        </p:nvPicPr>
        <p:blipFill rotWithShape="1">
          <a:blip r:embed="rId2"/>
          <a:srcRect l="3756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7824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1E3481-E44A-C6E4-752A-96E33C34AFFC}"/>
              </a:ext>
            </a:extLst>
          </p:cNvPr>
          <p:cNvSpPr>
            <a:spLocks noGrp="1"/>
          </p:cNvSpPr>
          <p:nvPr>
            <p:ph type="title"/>
          </p:nvPr>
        </p:nvSpPr>
        <p:spPr>
          <a:xfrm>
            <a:off x="2555631" y="1441938"/>
            <a:ext cx="7080738" cy="3974124"/>
          </a:xfrm>
        </p:spPr>
        <p:txBody>
          <a:bodyPr vert="horz" lIns="91440" tIns="45720" rIns="91440" bIns="45720" rtlCol="0">
            <a:normAutofit/>
          </a:bodyPr>
          <a:lstStyle/>
          <a:p>
            <a:pPr algn="ctr"/>
            <a:r>
              <a:rPr lang="en-US" sz="3000" b="1" kern="1200">
                <a:solidFill>
                  <a:schemeClr val="bg1">
                    <a:lumMod val="95000"/>
                    <a:lumOff val="5000"/>
                  </a:schemeClr>
                </a:solidFill>
                <a:latin typeface="Times New Roman" panose="02020603050405020304" pitchFamily="18" charset="0"/>
                <a:cs typeface="Times New Roman" panose="02020603050405020304" pitchFamily="18" charset="0"/>
              </a:rPr>
              <a:t>Student Name                       Student ID</a:t>
            </a:r>
            <a:br>
              <a:rPr lang="en-US" sz="3000" b="1" kern="1200">
                <a:solidFill>
                  <a:schemeClr val="bg1">
                    <a:lumMod val="95000"/>
                    <a:lumOff val="5000"/>
                  </a:schemeClr>
                </a:solidFill>
                <a:latin typeface="Times New Roman" panose="02020603050405020304" pitchFamily="18" charset="0"/>
                <a:cs typeface="Times New Roman" panose="02020603050405020304" pitchFamily="18" charset="0"/>
              </a:rPr>
            </a:br>
            <a:r>
              <a:rPr lang="en-US" sz="3000" b="1" kern="1200">
                <a:solidFill>
                  <a:schemeClr val="bg1">
                    <a:lumMod val="95000"/>
                    <a:lumOff val="5000"/>
                  </a:schemeClr>
                </a:solidFill>
                <a:latin typeface="Times New Roman" panose="02020603050405020304" pitchFamily="18" charset="0"/>
                <a:cs typeface="Times New Roman" panose="02020603050405020304" pitchFamily="18" charset="0"/>
              </a:rPr>
              <a:t>                         </a:t>
            </a:r>
            <a:br>
              <a:rPr lang="en-US" sz="3000" b="1" kern="1200">
                <a:solidFill>
                  <a:schemeClr val="bg1">
                    <a:lumMod val="95000"/>
                    <a:lumOff val="5000"/>
                  </a:schemeClr>
                </a:solidFill>
                <a:latin typeface="Times New Roman" panose="02020603050405020304" pitchFamily="18" charset="0"/>
                <a:cs typeface="Times New Roman" panose="02020603050405020304" pitchFamily="18" charset="0"/>
              </a:rPr>
            </a:br>
            <a:r>
              <a:rPr lang="en-US" sz="3000" kern="1200">
                <a:solidFill>
                  <a:schemeClr val="bg1">
                    <a:lumMod val="95000"/>
                    <a:lumOff val="5000"/>
                  </a:schemeClr>
                </a:solidFill>
                <a:latin typeface="Times New Roman" panose="02020603050405020304" pitchFamily="18" charset="0"/>
                <a:cs typeface="Times New Roman" panose="02020603050405020304" pitchFamily="18" charset="0"/>
              </a:rPr>
              <a:t>Ganjai Sai Kumar                  700729622</a:t>
            </a:r>
            <a:br>
              <a:rPr lang="en-US" sz="3000" kern="1200">
                <a:solidFill>
                  <a:schemeClr val="bg1">
                    <a:lumMod val="95000"/>
                    <a:lumOff val="5000"/>
                  </a:schemeClr>
                </a:solidFill>
                <a:latin typeface="Times New Roman" panose="02020603050405020304" pitchFamily="18" charset="0"/>
                <a:cs typeface="Times New Roman" panose="02020603050405020304" pitchFamily="18" charset="0"/>
              </a:rPr>
            </a:br>
            <a:r>
              <a:rPr lang="en-US" sz="3000" kern="1200">
                <a:solidFill>
                  <a:schemeClr val="bg1">
                    <a:lumMod val="95000"/>
                    <a:lumOff val="5000"/>
                  </a:schemeClr>
                </a:solidFill>
                <a:latin typeface="Times New Roman" panose="02020603050405020304" pitchFamily="18" charset="0"/>
                <a:cs typeface="Times New Roman" panose="02020603050405020304" pitchFamily="18" charset="0"/>
              </a:rPr>
              <a:t>Vishnu Ponugoti                    700744508</a:t>
            </a:r>
            <a:br>
              <a:rPr lang="en-US" sz="3000" kern="1200">
                <a:solidFill>
                  <a:schemeClr val="bg1">
                    <a:lumMod val="95000"/>
                    <a:lumOff val="5000"/>
                  </a:schemeClr>
                </a:solidFill>
                <a:latin typeface="Times New Roman" panose="02020603050405020304" pitchFamily="18" charset="0"/>
                <a:cs typeface="Times New Roman" panose="02020603050405020304" pitchFamily="18" charset="0"/>
              </a:rPr>
            </a:br>
            <a:r>
              <a:rPr lang="en-US" sz="3000" kern="1200">
                <a:solidFill>
                  <a:schemeClr val="bg1">
                    <a:lumMod val="95000"/>
                    <a:lumOff val="5000"/>
                  </a:schemeClr>
                </a:solidFill>
                <a:latin typeface="Times New Roman" panose="02020603050405020304" pitchFamily="18" charset="0"/>
                <a:cs typeface="Times New Roman" panose="02020603050405020304" pitchFamily="18" charset="0"/>
              </a:rPr>
              <a:t>Dharani Pulimamidi              700745377</a:t>
            </a:r>
          </a:p>
        </p:txBody>
      </p:sp>
    </p:spTree>
    <p:extLst>
      <p:ext uri="{BB962C8B-B14F-4D97-AF65-F5344CB8AC3E}">
        <p14:creationId xmlns:p14="http://schemas.microsoft.com/office/powerpoint/2010/main" val="7080730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AB391-4D07-FCEC-49B0-442C7CBEF9D2}"/>
              </a:ext>
            </a:extLst>
          </p:cNvPr>
          <p:cNvSpPr>
            <a:spLocks noGrp="1"/>
          </p:cNvSpPr>
          <p:nvPr>
            <p:ph type="ctrTitle"/>
          </p:nvPr>
        </p:nvSpPr>
        <p:spPr>
          <a:xfrm>
            <a:off x="638881" y="417576"/>
            <a:ext cx="10909640" cy="1249394"/>
          </a:xfrm>
        </p:spPr>
        <p:txBody>
          <a:bodyPr anchor="ctr">
            <a:normAutofit/>
          </a:bodyPr>
          <a:lstStyle/>
          <a:p>
            <a:r>
              <a:rPr lang="en-US" sz="6100">
                <a:latin typeface="Times New Roman" panose="02020603050405020304" pitchFamily="18" charset="0"/>
                <a:cs typeface="Times New Roman" panose="02020603050405020304" pitchFamily="18" charset="0"/>
              </a:rPr>
              <a:t>Responsibilities and Contribution </a:t>
            </a:r>
          </a:p>
        </p:txBody>
      </p:sp>
      <p:sp>
        <p:nvSpPr>
          <p:cNvPr id="3" name="Subtitle 2">
            <a:extLst>
              <a:ext uri="{FF2B5EF4-FFF2-40B4-BE49-F238E27FC236}">
                <a16:creationId xmlns:a16="http://schemas.microsoft.com/office/drawing/2014/main" id="{874DD83B-4E34-F5CE-DE3B-78180B9E42D8}"/>
              </a:ext>
            </a:extLst>
          </p:cNvPr>
          <p:cNvSpPr>
            <a:spLocks noGrp="1"/>
          </p:cNvSpPr>
          <p:nvPr>
            <p:ph type="subTitle" idx="1"/>
          </p:nvPr>
        </p:nvSpPr>
        <p:spPr>
          <a:xfrm>
            <a:off x="638881" y="1809541"/>
            <a:ext cx="10909643" cy="687406"/>
          </a:xfrm>
        </p:spPr>
        <p:txBody>
          <a:bodyPr anchor="ctr">
            <a:normAutofit/>
          </a:bodyPr>
          <a:lstStyle/>
          <a:p>
            <a:endParaRPr lang="en-US"/>
          </a:p>
          <a:p>
            <a:endParaRPr lang="en-US"/>
          </a:p>
        </p:txBody>
      </p:sp>
      <p:sp>
        <p:nvSpPr>
          <p:cNvPr id="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066C64B0-07F1-6BCB-3311-2451833DE030}"/>
              </a:ext>
            </a:extLst>
          </p:cNvPr>
          <p:cNvGraphicFramePr>
            <a:graphicFrameLocks noGrp="1"/>
          </p:cNvGraphicFramePr>
          <p:nvPr>
            <p:extLst>
              <p:ext uri="{D42A27DB-BD31-4B8C-83A1-F6EECF244321}">
                <p14:modId xmlns:p14="http://schemas.microsoft.com/office/powerpoint/2010/main" val="1173710501"/>
              </p:ext>
            </p:extLst>
          </p:nvPr>
        </p:nvGraphicFramePr>
        <p:xfrm>
          <a:off x="320040" y="2001328"/>
          <a:ext cx="11548873" cy="4175085"/>
        </p:xfrm>
        <a:graphic>
          <a:graphicData uri="http://schemas.openxmlformats.org/drawingml/2006/table">
            <a:tbl>
              <a:tblPr firstRow="1" bandRow="1">
                <a:tableStyleId>{073A0DAA-6AF3-43AB-8588-CEC1D06C72B9}</a:tableStyleId>
              </a:tblPr>
              <a:tblGrid>
                <a:gridCol w="3833750">
                  <a:extLst>
                    <a:ext uri="{9D8B030D-6E8A-4147-A177-3AD203B41FA5}">
                      <a16:colId xmlns:a16="http://schemas.microsoft.com/office/drawing/2014/main" val="2052797458"/>
                    </a:ext>
                  </a:extLst>
                </a:gridCol>
                <a:gridCol w="3880758">
                  <a:extLst>
                    <a:ext uri="{9D8B030D-6E8A-4147-A177-3AD203B41FA5}">
                      <a16:colId xmlns:a16="http://schemas.microsoft.com/office/drawing/2014/main" val="3277185548"/>
                    </a:ext>
                  </a:extLst>
                </a:gridCol>
                <a:gridCol w="3834365">
                  <a:extLst>
                    <a:ext uri="{9D8B030D-6E8A-4147-A177-3AD203B41FA5}">
                      <a16:colId xmlns:a16="http://schemas.microsoft.com/office/drawing/2014/main" val="513563172"/>
                    </a:ext>
                  </a:extLst>
                </a:gridCol>
              </a:tblGrid>
              <a:tr h="674577">
                <a:tc>
                  <a:txBody>
                    <a:bodyPr/>
                    <a:lstStyle/>
                    <a:p>
                      <a:r>
                        <a:rPr lang="en-US" sz="1500">
                          <a:latin typeface="Times New Roman" panose="02020603050405020304" pitchFamily="18" charset="0"/>
                          <a:cs typeface="Times New Roman" panose="02020603050405020304" pitchFamily="18" charset="0"/>
                        </a:rPr>
                        <a:t>Ganjai Sai Kumar</a:t>
                      </a:r>
                    </a:p>
                    <a:p>
                      <a:r>
                        <a:rPr lang="en-US" sz="1500">
                          <a:latin typeface="Times New Roman" panose="02020603050405020304" pitchFamily="18" charset="0"/>
                          <a:cs typeface="Times New Roman" panose="02020603050405020304" pitchFamily="18" charset="0"/>
                        </a:rPr>
                        <a:t>700727688</a:t>
                      </a: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Vishnu Ponugoti</a:t>
                      </a:r>
                    </a:p>
                    <a:p>
                      <a:r>
                        <a:rPr lang="en-US" sz="1500">
                          <a:latin typeface="Times New Roman" panose="02020603050405020304" pitchFamily="18" charset="0"/>
                          <a:cs typeface="Times New Roman" panose="02020603050405020304" pitchFamily="18" charset="0"/>
                        </a:rPr>
                        <a:t>700744508</a:t>
                      </a: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Dharani Pulimamidi</a:t>
                      </a:r>
                    </a:p>
                    <a:p>
                      <a:r>
                        <a:rPr lang="en-US" sz="1500">
                          <a:latin typeface="Times New Roman" panose="02020603050405020304" pitchFamily="18" charset="0"/>
                          <a:cs typeface="Times New Roman" panose="02020603050405020304" pitchFamily="18" charset="0"/>
                        </a:rPr>
                        <a:t>700745377</a:t>
                      </a:r>
                    </a:p>
                  </a:txBody>
                  <a:tcPr marL="76409" marR="76409" marT="38204" marB="38204"/>
                </a:tc>
                <a:extLst>
                  <a:ext uri="{0D108BD9-81ED-4DB2-BD59-A6C34878D82A}">
                    <a16:rowId xmlns:a16="http://schemas.microsoft.com/office/drawing/2014/main" val="2694436589"/>
                  </a:ext>
                </a:extLst>
              </a:tr>
              <a:tr h="674577">
                <a:tc>
                  <a:txBody>
                    <a:bodyPr/>
                    <a:lstStyle/>
                    <a:p>
                      <a:r>
                        <a:rPr lang="en-US" sz="1500">
                          <a:latin typeface="Times New Roman" panose="02020603050405020304" pitchFamily="18" charset="0"/>
                          <a:cs typeface="Times New Roman" panose="02020603050405020304" pitchFamily="18" charset="0"/>
                        </a:rPr>
                        <a:t>Creating project flow chart ,work allocation and defining the goals</a:t>
                      </a: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Creating project flow chart ,work allocation and defining the goals</a:t>
                      </a: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Creating project flow chart ,work allocation and defining the goals</a:t>
                      </a:r>
                    </a:p>
                  </a:txBody>
                  <a:tcPr marL="76409" marR="76409" marT="38204" marB="38204"/>
                </a:tc>
                <a:extLst>
                  <a:ext uri="{0D108BD9-81ED-4DB2-BD59-A6C34878D82A}">
                    <a16:rowId xmlns:a16="http://schemas.microsoft.com/office/drawing/2014/main" val="4098048751"/>
                  </a:ext>
                </a:extLst>
              </a:tr>
              <a:tr h="674577">
                <a:tc>
                  <a:txBody>
                    <a:bodyPr/>
                    <a:lstStyle/>
                    <a:p>
                      <a:r>
                        <a:rPr lang="en-US" sz="1500">
                          <a:latin typeface="Times New Roman" panose="02020603050405020304" pitchFamily="18" charset="0"/>
                          <a:cs typeface="Times New Roman" panose="02020603050405020304" pitchFamily="18" charset="0"/>
                        </a:rPr>
                        <a:t>Collecting the literature related to the modules</a:t>
                      </a:r>
                    </a:p>
                  </a:txBody>
                  <a:tcPr marL="76409" marR="76409" marT="38204" marB="382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latin typeface="Times New Roman" panose="02020603050405020304" pitchFamily="18" charset="0"/>
                          <a:cs typeface="Times New Roman" panose="02020603050405020304" pitchFamily="18" charset="0"/>
                        </a:rPr>
                        <a:t>Data Preprocessing , Text Analysis</a:t>
                      </a:r>
                    </a:p>
                    <a:p>
                      <a:endParaRPr lang="en-US" sz="1500">
                        <a:latin typeface="Times New Roman" panose="02020603050405020304" pitchFamily="18" charset="0"/>
                        <a:cs typeface="Times New Roman" panose="02020603050405020304" pitchFamily="18" charset="0"/>
                      </a:endParaRP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Data Preprocesssing </a:t>
                      </a:r>
                    </a:p>
                  </a:txBody>
                  <a:tcPr marL="76409" marR="76409" marT="38204" marB="38204"/>
                </a:tc>
                <a:extLst>
                  <a:ext uri="{0D108BD9-81ED-4DB2-BD59-A6C34878D82A}">
                    <a16:rowId xmlns:a16="http://schemas.microsoft.com/office/drawing/2014/main" val="2963246259"/>
                  </a:ext>
                </a:extLst>
              </a:tr>
              <a:tr h="674577">
                <a:tc>
                  <a:txBody>
                    <a:bodyPr/>
                    <a:lstStyle/>
                    <a:p>
                      <a:r>
                        <a:rPr lang="en-US" sz="1500">
                          <a:latin typeface="Times New Roman" panose="02020603050405020304" pitchFamily="18" charset="0"/>
                          <a:cs typeface="Times New Roman" panose="02020603050405020304" pitchFamily="18" charset="0"/>
                        </a:rPr>
                        <a:t>LSTM model Implementation </a:t>
                      </a:r>
                    </a:p>
                  </a:txBody>
                  <a:tcPr marL="76409" marR="76409" marT="38204" marB="382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latin typeface="Times New Roman" panose="02020603050405020304" pitchFamily="18" charset="0"/>
                          <a:cs typeface="Times New Roman" panose="02020603050405020304" pitchFamily="18" charset="0"/>
                        </a:rPr>
                        <a:t>LSTM model Implementation </a:t>
                      </a:r>
                    </a:p>
                    <a:p>
                      <a:endParaRPr lang="en-US" sz="1500">
                        <a:latin typeface="Times New Roman" panose="02020603050405020304" pitchFamily="18" charset="0"/>
                        <a:cs typeface="Times New Roman" panose="02020603050405020304" pitchFamily="18" charset="0"/>
                      </a:endParaRPr>
                    </a:p>
                  </a:txBody>
                  <a:tcPr marL="76409" marR="76409" marT="38204" marB="382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latin typeface="Times New Roman" panose="02020603050405020304" pitchFamily="18" charset="0"/>
                          <a:cs typeface="Times New Roman" panose="02020603050405020304" pitchFamily="18" charset="0"/>
                        </a:rPr>
                        <a:t>LSTM model Implementation </a:t>
                      </a:r>
                    </a:p>
                    <a:p>
                      <a:endParaRPr lang="en-US" sz="1500">
                        <a:latin typeface="Times New Roman" panose="02020603050405020304" pitchFamily="18" charset="0"/>
                        <a:cs typeface="Times New Roman" panose="02020603050405020304" pitchFamily="18" charset="0"/>
                      </a:endParaRPr>
                    </a:p>
                  </a:txBody>
                  <a:tcPr marL="76409" marR="76409" marT="38204" marB="38204"/>
                </a:tc>
                <a:extLst>
                  <a:ext uri="{0D108BD9-81ED-4DB2-BD59-A6C34878D82A}">
                    <a16:rowId xmlns:a16="http://schemas.microsoft.com/office/drawing/2014/main" val="3070862816"/>
                  </a:ext>
                </a:extLst>
              </a:tr>
              <a:tr h="674577">
                <a:tc>
                  <a:txBody>
                    <a:bodyPr/>
                    <a:lstStyle/>
                    <a:p>
                      <a:r>
                        <a:rPr lang="en-US" sz="1500">
                          <a:latin typeface="Times New Roman" panose="02020603050405020304" pitchFamily="18" charset="0"/>
                          <a:cs typeface="Times New Roman" panose="02020603050405020304" pitchFamily="18" charset="0"/>
                        </a:rPr>
                        <a:t>Conducting performance evaluation </a:t>
                      </a: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Visualizing the results</a:t>
                      </a:r>
                    </a:p>
                  </a:txBody>
                  <a:tcPr marL="76409" marR="76409" marT="38204" marB="382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latin typeface="Times New Roman" panose="02020603050405020304" pitchFamily="18" charset="0"/>
                          <a:cs typeface="Times New Roman" panose="02020603050405020304" pitchFamily="18" charset="0"/>
                        </a:rPr>
                        <a:t>Conducting performance evaluation </a:t>
                      </a:r>
                    </a:p>
                    <a:p>
                      <a:endParaRPr lang="en-US" sz="1500">
                        <a:latin typeface="Times New Roman" panose="02020603050405020304" pitchFamily="18" charset="0"/>
                        <a:cs typeface="Times New Roman" panose="02020603050405020304" pitchFamily="18" charset="0"/>
                      </a:endParaRPr>
                    </a:p>
                  </a:txBody>
                  <a:tcPr marL="76409" marR="76409" marT="38204" marB="38204"/>
                </a:tc>
                <a:extLst>
                  <a:ext uri="{0D108BD9-81ED-4DB2-BD59-A6C34878D82A}">
                    <a16:rowId xmlns:a16="http://schemas.microsoft.com/office/drawing/2014/main" val="1374983145"/>
                  </a:ext>
                </a:extLst>
              </a:tr>
              <a:tr h="401100">
                <a:tc>
                  <a:txBody>
                    <a:bodyPr/>
                    <a:lstStyle/>
                    <a:p>
                      <a:r>
                        <a:rPr lang="en-US" sz="1500">
                          <a:latin typeface="Times New Roman" panose="02020603050405020304" pitchFamily="18" charset="0"/>
                          <a:cs typeface="Times New Roman" panose="02020603050405020304" pitchFamily="18" charset="0"/>
                        </a:rPr>
                        <a:t>Project Proposal Documentation</a:t>
                      </a: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Incremental Documentation</a:t>
                      </a: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PPT Documentation</a:t>
                      </a:r>
                    </a:p>
                  </a:txBody>
                  <a:tcPr marL="76409" marR="76409" marT="38204" marB="38204"/>
                </a:tc>
                <a:extLst>
                  <a:ext uri="{0D108BD9-81ED-4DB2-BD59-A6C34878D82A}">
                    <a16:rowId xmlns:a16="http://schemas.microsoft.com/office/drawing/2014/main" val="407796741"/>
                  </a:ext>
                </a:extLst>
              </a:tr>
              <a:tr h="401100">
                <a:tc>
                  <a:txBody>
                    <a:bodyPr/>
                    <a:lstStyle/>
                    <a:p>
                      <a:r>
                        <a:rPr lang="en-US" sz="1500">
                          <a:latin typeface="Times New Roman" panose="02020603050405020304" pitchFamily="18" charset="0"/>
                          <a:cs typeface="Times New Roman" panose="02020603050405020304" pitchFamily="18" charset="0"/>
                        </a:rPr>
                        <a:t>Final Incremental Documentation</a:t>
                      </a:r>
                    </a:p>
                  </a:txBody>
                  <a:tcPr marL="76409" marR="76409" marT="38204" marB="38204"/>
                </a:tc>
                <a:tc>
                  <a:txBody>
                    <a:bodyPr/>
                    <a:lstStyle/>
                    <a:p>
                      <a:r>
                        <a:rPr lang="en-US" sz="1500">
                          <a:latin typeface="Times New Roman" panose="02020603050405020304" pitchFamily="18" charset="0"/>
                          <a:cs typeface="Times New Roman" panose="02020603050405020304" pitchFamily="18" charset="0"/>
                        </a:rPr>
                        <a:t>PPT Documentation</a:t>
                      </a:r>
                    </a:p>
                  </a:txBody>
                  <a:tcPr marL="76409" marR="76409" marT="38204" marB="38204"/>
                </a:tc>
                <a:tc>
                  <a:txBody>
                    <a:bodyPr/>
                    <a:lstStyle/>
                    <a:p>
                      <a:r>
                        <a:rPr lang="en-US" sz="1500" dirty="0">
                          <a:latin typeface="Times New Roman" panose="02020603050405020304" pitchFamily="18" charset="0"/>
                          <a:cs typeface="Times New Roman" panose="02020603050405020304" pitchFamily="18" charset="0"/>
                        </a:rPr>
                        <a:t>Final Incremental Documentation </a:t>
                      </a:r>
                    </a:p>
                  </a:txBody>
                  <a:tcPr marL="76409" marR="76409" marT="38204" marB="38204"/>
                </a:tc>
                <a:extLst>
                  <a:ext uri="{0D108BD9-81ED-4DB2-BD59-A6C34878D82A}">
                    <a16:rowId xmlns:a16="http://schemas.microsoft.com/office/drawing/2014/main" val="3581665212"/>
                  </a:ext>
                </a:extLst>
              </a:tr>
            </a:tbl>
          </a:graphicData>
        </a:graphic>
      </p:graphicFrame>
    </p:spTree>
    <p:extLst>
      <p:ext uri="{BB962C8B-B14F-4D97-AF65-F5344CB8AC3E}">
        <p14:creationId xmlns:p14="http://schemas.microsoft.com/office/powerpoint/2010/main" val="275387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563E-3F06-034B-36EC-80BB057F4DF1}"/>
              </a:ext>
            </a:extLst>
          </p:cNvPr>
          <p:cNvSpPr>
            <a:spLocks noGrp="1"/>
          </p:cNvSpPr>
          <p:nvPr>
            <p:ph type="ctrTitle"/>
          </p:nvPr>
        </p:nvSpPr>
        <p:spPr>
          <a:xfrm>
            <a:off x="1524000" y="1122363"/>
            <a:ext cx="9144000" cy="680558"/>
          </a:xfrm>
        </p:spPr>
        <p:txBody>
          <a:bodyPr>
            <a:normAutofit fontScale="90000"/>
          </a:bodyPr>
          <a:lstStyle/>
          <a:p>
            <a:r>
              <a:rPr lang="en-US" dirty="0">
                <a:latin typeface="Times New Roman" panose="02020603050405020304" pitchFamily="18" charset="0"/>
                <a:cs typeface="Times New Roman" panose="02020603050405020304" pitchFamily="18" charset="0"/>
              </a:rPr>
              <a:t>Motivation</a:t>
            </a:r>
            <a:r>
              <a:rPr lang="en-US" dirty="0"/>
              <a:t> </a:t>
            </a:r>
          </a:p>
        </p:txBody>
      </p:sp>
      <p:sp>
        <p:nvSpPr>
          <p:cNvPr id="3" name="Subtitle 2">
            <a:extLst>
              <a:ext uri="{FF2B5EF4-FFF2-40B4-BE49-F238E27FC236}">
                <a16:creationId xmlns:a16="http://schemas.microsoft.com/office/drawing/2014/main" id="{35701E18-304C-848A-C9CD-99018C4A848B}"/>
              </a:ext>
            </a:extLst>
          </p:cNvPr>
          <p:cNvSpPr>
            <a:spLocks noGrp="1"/>
          </p:cNvSpPr>
          <p:nvPr>
            <p:ph type="subTitle" idx="1"/>
          </p:nvPr>
        </p:nvSpPr>
        <p:spPr>
          <a:xfrm>
            <a:off x="1524000" y="1802921"/>
            <a:ext cx="9144000" cy="3454879"/>
          </a:xfrm>
        </p:spPr>
        <p:txBody>
          <a:bodyPr>
            <a:normAutofit fontScale="92500" lnSpcReduction="20000"/>
          </a:bodyPr>
          <a:lstStyle/>
          <a:p>
            <a:pPr algn="just">
              <a:lnSpc>
                <a:spcPct val="160000"/>
              </a:lnSpc>
            </a:pPr>
            <a:r>
              <a:rPr lang="en-US" dirty="0">
                <a:latin typeface="Times New Roman" panose="02020603050405020304" pitchFamily="18" charset="0"/>
                <a:cs typeface="Times New Roman" panose="02020603050405020304" pitchFamily="18" charset="0"/>
              </a:rPr>
              <a:t>In the past the success of movies was spread through word of mouth. With the evolution of the internet people are writing the opinions of their purchases, watching movies .Understanding the customer/audience pulse is crucial for any business or management. Reviews have a significant impact on business, as many customers look for reviews before making a purchase or adding movie to watch list . Natural Language Processing (NLP) and Artificial Intelligence (AI) are evolving to help with analyzing text data.</a:t>
            </a:r>
          </a:p>
        </p:txBody>
      </p:sp>
    </p:spTree>
    <p:extLst>
      <p:ext uri="{BB962C8B-B14F-4D97-AF65-F5344CB8AC3E}">
        <p14:creationId xmlns:p14="http://schemas.microsoft.com/office/powerpoint/2010/main" val="260113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4C54-CE24-7D45-767F-C3FF0055C29C}"/>
              </a:ext>
            </a:extLst>
          </p:cNvPr>
          <p:cNvSpPr>
            <a:spLocks noGrp="1"/>
          </p:cNvSpPr>
          <p:nvPr>
            <p:ph type="ctrTitle"/>
          </p:nvPr>
        </p:nvSpPr>
        <p:spPr>
          <a:xfrm>
            <a:off x="1524000" y="681487"/>
            <a:ext cx="9144000" cy="1000664"/>
          </a:xfrm>
        </p:spPr>
        <p:txBody>
          <a:bodyPr>
            <a:normAutofit/>
          </a:bodyPr>
          <a:lstStyle/>
          <a:p>
            <a:r>
              <a:rPr lang="en-US" sz="5400" dirty="0">
                <a:latin typeface="Times New Roman" panose="02020603050405020304" pitchFamily="18" charset="0"/>
                <a:cs typeface="Times New Roman" panose="02020603050405020304" pitchFamily="18" charset="0"/>
              </a:rPr>
              <a:t>Objectives</a:t>
            </a:r>
          </a:p>
        </p:txBody>
      </p:sp>
      <p:sp>
        <p:nvSpPr>
          <p:cNvPr id="3" name="Subtitle 2">
            <a:extLst>
              <a:ext uri="{FF2B5EF4-FFF2-40B4-BE49-F238E27FC236}">
                <a16:creationId xmlns:a16="http://schemas.microsoft.com/office/drawing/2014/main" id="{D081BC88-5B62-DB51-F54D-CB09124C87B3}"/>
              </a:ext>
            </a:extLst>
          </p:cNvPr>
          <p:cNvSpPr>
            <a:spLocks noGrp="1"/>
          </p:cNvSpPr>
          <p:nvPr>
            <p:ph type="subTitle" idx="1"/>
          </p:nvPr>
        </p:nvSpPr>
        <p:spPr>
          <a:xfrm>
            <a:off x="1524000" y="2087592"/>
            <a:ext cx="9144000" cy="3170208"/>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current polarity classification solutions only consider words and do not take the context of the sentence. As a result, a sentence-level polarity classification model is needed, which can learn sequentially. The project proposes using an LSTM network for feature extraction, which has several components such as forget gates, input gates, cell states, and output gates.</a:t>
            </a:r>
          </a:p>
        </p:txBody>
      </p:sp>
    </p:spTree>
    <p:extLst>
      <p:ext uri="{BB962C8B-B14F-4D97-AF65-F5344CB8AC3E}">
        <p14:creationId xmlns:p14="http://schemas.microsoft.com/office/powerpoint/2010/main" val="138277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3725-8B63-2E4C-3CE9-C0A04D729C32}"/>
              </a:ext>
            </a:extLst>
          </p:cNvPr>
          <p:cNvSpPr>
            <a:spLocks noGrp="1"/>
          </p:cNvSpPr>
          <p:nvPr>
            <p:ph type="ctrTitle"/>
          </p:nvPr>
        </p:nvSpPr>
        <p:spPr>
          <a:xfrm>
            <a:off x="1524000" y="491707"/>
            <a:ext cx="9144000" cy="828135"/>
          </a:xfrm>
        </p:spPr>
        <p:txBody>
          <a:bodyPr>
            <a:normAutofit fontScale="90000"/>
          </a:bodyPr>
          <a:lstStyle/>
          <a:p>
            <a:r>
              <a:rPr lang="en-US" dirty="0">
                <a:latin typeface="Times New Roman" panose="02020603050405020304" pitchFamily="18" charset="0"/>
                <a:cs typeface="Times New Roman" panose="02020603050405020304" pitchFamily="18" charset="0"/>
              </a:rPr>
              <a:t>Related Work</a:t>
            </a:r>
          </a:p>
        </p:txBody>
      </p:sp>
      <p:sp>
        <p:nvSpPr>
          <p:cNvPr id="3" name="Subtitle 2">
            <a:extLst>
              <a:ext uri="{FF2B5EF4-FFF2-40B4-BE49-F238E27FC236}">
                <a16:creationId xmlns:a16="http://schemas.microsoft.com/office/drawing/2014/main" id="{57218E41-A96E-CB79-C14E-010866DD1F84}"/>
              </a:ext>
            </a:extLst>
          </p:cNvPr>
          <p:cNvSpPr>
            <a:spLocks noGrp="1"/>
          </p:cNvSpPr>
          <p:nvPr>
            <p:ph type="subTitle" idx="1"/>
          </p:nvPr>
        </p:nvSpPr>
        <p:spPr>
          <a:xfrm>
            <a:off x="1524000" y="1319842"/>
            <a:ext cx="9144000" cy="4873924"/>
          </a:xfrm>
        </p:spPr>
        <p:txBody>
          <a:bodyPr>
            <a:normAutofit/>
          </a:bodyPr>
          <a:lstStyle/>
          <a:p>
            <a:pPr algn="just">
              <a:lnSpc>
                <a:spcPct val="100000"/>
              </a:lnSpc>
            </a:pPr>
            <a:r>
              <a:rPr lang="en-US" sz="2200" dirty="0">
                <a:solidFill>
                  <a:srgbClr val="374151"/>
                </a:solidFill>
                <a:latin typeface="Times New Roman" panose="02020603050405020304" pitchFamily="18" charset="0"/>
                <a:cs typeface="Times New Roman" panose="02020603050405020304" pitchFamily="18" charset="0"/>
              </a:rPr>
              <a:t>The paper </a:t>
            </a:r>
            <a:r>
              <a:rPr lang="en-US" sz="2200" b="0" i="0" dirty="0">
                <a:solidFill>
                  <a:srgbClr val="374151"/>
                </a:solidFill>
                <a:effectLst/>
                <a:latin typeface="Times New Roman" panose="02020603050405020304" pitchFamily="18" charset="0"/>
                <a:cs typeface="Times New Roman" panose="02020603050405020304" pitchFamily="18" charset="0"/>
              </a:rPr>
              <a:t>is a collection of summaries of different research papers on the topic of movie success prediction using sentiment analysis and machine learning algorithms. </a:t>
            </a:r>
            <a:r>
              <a:rPr lang="en-US" sz="2200" dirty="0">
                <a:solidFill>
                  <a:srgbClr val="374151"/>
                </a:solidFill>
                <a:latin typeface="Times New Roman" panose="02020603050405020304" pitchFamily="18" charset="0"/>
                <a:cs typeface="Times New Roman" panose="02020603050405020304" pitchFamily="18" charset="0"/>
              </a:rPr>
              <a:t>It</a:t>
            </a:r>
            <a:r>
              <a:rPr lang="en-US" sz="2200" b="0" i="0" dirty="0">
                <a:solidFill>
                  <a:srgbClr val="374151"/>
                </a:solidFill>
                <a:effectLst/>
                <a:latin typeface="Times New Roman" panose="02020603050405020304" pitchFamily="18" charset="0"/>
                <a:cs typeface="Times New Roman" panose="02020603050405020304" pitchFamily="18" charset="0"/>
              </a:rPr>
              <a:t> propose various approaches such as using Facebook posts, IMDb reviews, emotion analysis, and deep learning models to classify sentiments as positive or negative. The performance of different models such as SVM, logistic regression, CNN, LSTM, and Naive Bayes is evaluated on benchmark datasets. The papers highlight the advantages of deep learning models over machine learning models for text analysis tasks. These predictive analytics methods can be applied to various industries to predict the future perspective of items and products, particularly in the entertainment industry to predict the success or failure of movies.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49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E0F5-0AF9-257F-BEF4-EDC5AD97B43E}"/>
              </a:ext>
            </a:extLst>
          </p:cNvPr>
          <p:cNvSpPr>
            <a:spLocks noGrp="1"/>
          </p:cNvSpPr>
          <p:nvPr>
            <p:ph type="ctrTitle"/>
          </p:nvPr>
        </p:nvSpPr>
        <p:spPr>
          <a:xfrm>
            <a:off x="1524000" y="1122363"/>
            <a:ext cx="9144000" cy="551162"/>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D599021C-3755-9DF9-541B-52E923355597}"/>
              </a:ext>
            </a:extLst>
          </p:cNvPr>
          <p:cNvSpPr>
            <a:spLocks noGrp="1"/>
          </p:cNvSpPr>
          <p:nvPr>
            <p:ph type="subTitle" idx="1"/>
          </p:nvPr>
        </p:nvSpPr>
        <p:spPr>
          <a:xfrm>
            <a:off x="1524000" y="1673525"/>
            <a:ext cx="9144000" cy="3584275"/>
          </a:xfrm>
        </p:spPr>
        <p:txBody>
          <a:bodyPr/>
          <a:lstStyle/>
          <a:p>
            <a:pPr marL="457200" indent="-457200" algn="l">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Challenge in achieving high levels of accuracy in sentiment analysis </a:t>
            </a:r>
            <a:r>
              <a:rPr lang="en-US" sz="2400" dirty="0">
                <a:latin typeface="Times New Roman" panose="02020603050405020304" pitchFamily="18" charset="0"/>
                <a:cs typeface="Times New Roman" panose="02020603050405020304" pitchFamily="18" charset="0"/>
              </a:rPr>
              <a:t>is </a:t>
            </a:r>
            <a:r>
              <a:rPr lang="en-US" sz="2400" b="0" i="0" dirty="0">
                <a:effectLst/>
                <a:latin typeface="Times New Roman" panose="02020603050405020304" pitchFamily="18" charset="0"/>
                <a:cs typeface="Times New Roman" panose="02020603050405020304" pitchFamily="18" charset="0"/>
              </a:rPr>
              <a:t>due to the inherent subjectivity of language.</a:t>
            </a:r>
          </a:p>
          <a:p>
            <a:pPr marL="457200" indent="-457200" algn="l">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classification of emotions using sentiment analysis approaches produces unsatisfactory results.</a:t>
            </a:r>
          </a:p>
          <a:p>
            <a:pPr marL="457200" indent="-457200" algn="l">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The issue with the current methods is that it actually involves determining the sentence's tone and vocabulary, both of which can be accomplished by neural networks.</a:t>
            </a:r>
          </a:p>
          <a:p>
            <a:endParaRPr lang="en-US" dirty="0"/>
          </a:p>
        </p:txBody>
      </p:sp>
    </p:spTree>
    <p:extLst>
      <p:ext uri="{BB962C8B-B14F-4D97-AF65-F5344CB8AC3E}">
        <p14:creationId xmlns:p14="http://schemas.microsoft.com/office/powerpoint/2010/main" val="313407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D807-0733-096B-5A39-ECD2B58B669F}"/>
              </a:ext>
            </a:extLst>
          </p:cNvPr>
          <p:cNvSpPr>
            <a:spLocks noGrp="1"/>
          </p:cNvSpPr>
          <p:nvPr>
            <p:ph type="ctrTitle"/>
          </p:nvPr>
        </p:nvSpPr>
        <p:spPr>
          <a:xfrm>
            <a:off x="1524000" y="577971"/>
            <a:ext cx="9144000" cy="854014"/>
          </a:xfrm>
        </p:spPr>
        <p:txBody>
          <a:bodyPr>
            <a:normAutofit fontScale="90000"/>
          </a:bodyPr>
          <a:lstStyle/>
          <a:p>
            <a:r>
              <a:rPr lang="en-US" dirty="0">
                <a:latin typeface="Times New Roman" panose="02020603050405020304" pitchFamily="18" charset="0"/>
                <a:cs typeface="Times New Roman" panose="02020603050405020304" pitchFamily="18" charset="0"/>
              </a:rPr>
              <a:t>Proposed Solution</a:t>
            </a:r>
          </a:p>
        </p:txBody>
      </p:sp>
      <p:sp>
        <p:nvSpPr>
          <p:cNvPr id="3" name="Subtitle 2">
            <a:extLst>
              <a:ext uri="{FF2B5EF4-FFF2-40B4-BE49-F238E27FC236}">
                <a16:creationId xmlns:a16="http://schemas.microsoft.com/office/drawing/2014/main" id="{6A5359E2-1116-D46E-E095-22745744D93D}"/>
              </a:ext>
            </a:extLst>
          </p:cNvPr>
          <p:cNvSpPr>
            <a:spLocks noGrp="1"/>
          </p:cNvSpPr>
          <p:nvPr>
            <p:ph type="subTitle" idx="1"/>
          </p:nvPr>
        </p:nvSpPr>
        <p:spPr>
          <a:xfrm>
            <a:off x="1524000" y="1880558"/>
            <a:ext cx="9144000" cy="3377242"/>
          </a:xfrm>
        </p:spPr>
        <p:txBody>
          <a:bodyPr>
            <a:normAutofit lnSpcReduction="10000"/>
          </a:bodyPr>
          <a:lstStyle/>
          <a:p>
            <a:pPr algn="just">
              <a:lnSpc>
                <a:spcPct val="150000"/>
              </a:lnSpc>
            </a:pPr>
            <a:r>
              <a:rPr lang="en-US" sz="2200" dirty="0">
                <a:latin typeface="Times New Roman" panose="02020603050405020304" pitchFamily="18" charset="0"/>
                <a:cs typeface="Times New Roman" panose="02020603050405020304" pitchFamily="18" charset="0"/>
              </a:rPr>
              <a:t>The solution is to classify each review from IMDB website as either positive or negative. This classification will be based on the sentiment expressed in the review. The objective is to train a Long Short-Term Memory (LSTM) model to accurately classify the reviews as positive or negative. Once the model is trained, it will be used to predict the sentiment of reviews in a test dataset. The accuracy of the model will be evaluated based on its ability to correctly classify the sentiment of the reviews.</a:t>
            </a:r>
          </a:p>
        </p:txBody>
      </p:sp>
    </p:spTree>
    <p:extLst>
      <p:ext uri="{BB962C8B-B14F-4D97-AF65-F5344CB8AC3E}">
        <p14:creationId xmlns:p14="http://schemas.microsoft.com/office/powerpoint/2010/main" val="277077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7BB7-1DE7-AF9B-8CCC-7C2E2BB16FDB}"/>
              </a:ext>
            </a:extLst>
          </p:cNvPr>
          <p:cNvSpPr>
            <a:spLocks noGrp="1"/>
          </p:cNvSpPr>
          <p:nvPr>
            <p:ph type="ctrTitle"/>
          </p:nvPr>
        </p:nvSpPr>
        <p:spPr>
          <a:xfrm>
            <a:off x="1524000" y="552092"/>
            <a:ext cx="9144000" cy="793630"/>
          </a:xfrm>
        </p:spPr>
        <p:txBody>
          <a:bodyPr>
            <a:normAutofit fontScale="90000"/>
          </a:bodyPr>
          <a:lstStyle/>
          <a:p>
            <a:r>
              <a:rPr lang="en-US" dirty="0">
                <a:latin typeface="Times New Roman" panose="02020603050405020304" pitchFamily="18" charset="0"/>
                <a:cs typeface="Times New Roman" panose="02020603050405020304" pitchFamily="18" charset="0"/>
              </a:rPr>
              <a:t>Results</a:t>
            </a:r>
          </a:p>
        </p:txBody>
      </p:sp>
      <p:sp>
        <p:nvSpPr>
          <p:cNvPr id="3" name="Subtitle 2">
            <a:extLst>
              <a:ext uri="{FF2B5EF4-FFF2-40B4-BE49-F238E27FC236}">
                <a16:creationId xmlns:a16="http://schemas.microsoft.com/office/drawing/2014/main" id="{E0575438-B95F-216B-CFBD-B9576FC42BB4}"/>
              </a:ext>
            </a:extLst>
          </p:cNvPr>
          <p:cNvSpPr>
            <a:spLocks noGrp="1"/>
          </p:cNvSpPr>
          <p:nvPr>
            <p:ph type="subTitle" idx="1"/>
          </p:nvPr>
        </p:nvSpPr>
        <p:spPr>
          <a:xfrm>
            <a:off x="1524000" y="1285336"/>
            <a:ext cx="6024114" cy="5279366"/>
          </a:xfrm>
        </p:spPr>
        <p:txBody>
          <a:bodyPr/>
          <a:lstStyle/>
          <a:p>
            <a:pPr algn="l"/>
            <a:r>
              <a:rPr lang="en-US" dirty="0"/>
              <a:t>  </a:t>
            </a:r>
          </a:p>
          <a:p>
            <a:pPr marL="342900" indent="-342900"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first layers is the embedding layer, In this layer we define the total number of words, embedding dimensions and maximum length of the input.</a:t>
            </a:r>
          </a:p>
          <a:p>
            <a:pPr marL="342900" indent="-342900"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the second layer we have added the Dropout layer with the dropout value 0.2</a:t>
            </a:r>
          </a:p>
          <a:p>
            <a:pPr marL="342900" indent="-342900" algn="l">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Finally  we have added the dropout layer with   the value 0.2.</a:t>
            </a:r>
          </a:p>
        </p:txBody>
      </p:sp>
      <p:pic>
        <p:nvPicPr>
          <p:cNvPr id="5" name="Picture 4" descr="Chart, line chart&#10;&#10;Description automatically generated">
            <a:extLst>
              <a:ext uri="{FF2B5EF4-FFF2-40B4-BE49-F238E27FC236}">
                <a16:creationId xmlns:a16="http://schemas.microsoft.com/office/drawing/2014/main" id="{9F4E8585-4185-E8AC-5574-3A089365A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114" y="1285336"/>
            <a:ext cx="4030307" cy="4723300"/>
          </a:xfrm>
          <a:prstGeom prst="rect">
            <a:avLst/>
          </a:prstGeom>
        </p:spPr>
      </p:pic>
    </p:spTree>
    <p:extLst>
      <p:ext uri="{BB962C8B-B14F-4D97-AF65-F5344CB8AC3E}">
        <p14:creationId xmlns:p14="http://schemas.microsoft.com/office/powerpoint/2010/main" val="1190823777"/>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903</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IMDB movie review sentiment classification using LSTM</vt:lpstr>
      <vt:lpstr>Student Name                       Student ID                           Ganjai Sai Kumar                  700729622 Vishnu Ponugoti                    700744508 Dharani Pulimamidi              700745377</vt:lpstr>
      <vt:lpstr>Responsibilities and Contribution </vt:lpstr>
      <vt:lpstr>Motivation </vt:lpstr>
      <vt:lpstr>Objectives</vt:lpstr>
      <vt:lpstr>Related Work</vt:lpstr>
      <vt:lpstr>Problem Statement</vt:lpstr>
      <vt:lpstr>Proposed Solution</vt:lpstr>
      <vt:lpstr>Results</vt:lpstr>
      <vt:lpstr>Results</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review sentiment classification using LSTM</dc:title>
  <dc:creator>Dharani</dc:creator>
  <cp:lastModifiedBy>Dharani</cp:lastModifiedBy>
  <cp:revision>1</cp:revision>
  <dcterms:created xsi:type="dcterms:W3CDTF">2023-04-25T23:56:06Z</dcterms:created>
  <dcterms:modified xsi:type="dcterms:W3CDTF">2023-04-26T04:05:16Z</dcterms:modified>
</cp:coreProperties>
</file>