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61" r:id="rId3"/>
    <p:sldId id="263" r:id="rId4"/>
    <p:sldId id="274" r:id="rId5"/>
    <p:sldId id="281" r:id="rId6"/>
    <p:sldId id="282" r:id="rId7"/>
    <p:sldId id="283" r:id="rId8"/>
    <p:sldId id="284" r:id="rId9"/>
    <p:sldId id="287" r:id="rId10"/>
    <p:sldId id="290" r:id="rId11"/>
    <p:sldId id="286" r:id="rId12"/>
    <p:sldId id="291" r:id="rId13"/>
    <p:sldId id="285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D8E"/>
    <a:srgbClr val="005296"/>
    <a:srgbClr val="005FA8"/>
    <a:srgbClr val="00589F"/>
    <a:srgbClr val="436FC1"/>
    <a:srgbClr val="A2A4A4"/>
    <a:srgbClr val="5999D3"/>
    <a:srgbClr val="254175"/>
    <a:srgbClr val="6D686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6208"/>
  </p:normalViewPr>
  <p:slideViewPr>
    <p:cSldViewPr snapToGrid="0" snapToObjects="1" showGuides="1">
      <p:cViewPr varScale="1">
        <p:scale>
          <a:sx n="82" d="100"/>
          <a:sy n="82" d="100"/>
        </p:scale>
        <p:origin x="272" y="48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shnu\GL-Data%20Science\Study%20Material\11-Capstain%20Project\Customer%20Churn%20Data%20-%20For%20checking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Accuracy</c:v>
                </c:pt>
                <c:pt idx="1">
                  <c:v>AUC</c:v>
                </c:pt>
                <c:pt idx="2">
                  <c:v>Recall</c:v>
                </c:pt>
                <c:pt idx="3">
                  <c:v>Precision</c:v>
                </c:pt>
                <c:pt idx="4">
                  <c:v>F1 Score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0.96</c:v>
                </c:pt>
                <c:pt idx="1">
                  <c:v>0.98</c:v>
                </c:pt>
                <c:pt idx="2">
                  <c:v>0.87</c:v>
                </c:pt>
                <c:pt idx="3">
                  <c:v>0.9</c:v>
                </c:pt>
                <c:pt idx="4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2-47B1-A38C-AB61269D5B4E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Artificial Neural Network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Accuracy</c:v>
                </c:pt>
                <c:pt idx="1">
                  <c:v>AUC</c:v>
                </c:pt>
                <c:pt idx="2">
                  <c:v>Recall</c:v>
                </c:pt>
                <c:pt idx="3">
                  <c:v>Precision</c:v>
                </c:pt>
                <c:pt idx="4">
                  <c:v>F1 Score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0.86</c:v>
                </c:pt>
                <c:pt idx="1">
                  <c:v>0.9</c:v>
                </c:pt>
                <c:pt idx="2">
                  <c:v>0.95</c:v>
                </c:pt>
                <c:pt idx="3">
                  <c:v>0.55000000000000004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2-47B1-A38C-AB61269D5B4E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Accuracy</c:v>
                </c:pt>
                <c:pt idx="1">
                  <c:v>AUC</c:v>
                </c:pt>
                <c:pt idx="2">
                  <c:v>Recall</c:v>
                </c:pt>
                <c:pt idx="3">
                  <c:v>Precision</c:v>
                </c:pt>
                <c:pt idx="4">
                  <c:v>F1 Score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0.89</c:v>
                </c:pt>
                <c:pt idx="1">
                  <c:v>0.86</c:v>
                </c:pt>
                <c:pt idx="2">
                  <c:v>0.42</c:v>
                </c:pt>
                <c:pt idx="3">
                  <c:v>0.83</c:v>
                </c:pt>
                <c:pt idx="4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C2-47B1-A38C-AB61269D5B4E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Accuracy</c:v>
                </c:pt>
                <c:pt idx="1">
                  <c:v>AUC</c:v>
                </c:pt>
                <c:pt idx="2">
                  <c:v>Recall</c:v>
                </c:pt>
                <c:pt idx="3">
                  <c:v>Precision</c:v>
                </c:pt>
                <c:pt idx="4">
                  <c:v>F1 Score</c:v>
                </c:pt>
              </c:strCache>
            </c:strRef>
          </c:cat>
          <c:val>
            <c:numRef>
              <c:f>Sheet1!$E$3:$E$7</c:f>
              <c:numCache>
                <c:formatCode>General</c:formatCode>
                <c:ptCount val="5"/>
                <c:pt idx="0">
                  <c:v>0.96</c:v>
                </c:pt>
                <c:pt idx="1">
                  <c:v>0.97</c:v>
                </c:pt>
                <c:pt idx="2">
                  <c:v>0.97</c:v>
                </c:pt>
                <c:pt idx="3">
                  <c:v>0.85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C2-47B1-A38C-AB61269D5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323103"/>
        <c:axId val="1733319775"/>
      </c:barChart>
      <c:catAx>
        <c:axId val="173332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319775"/>
        <c:crosses val="autoZero"/>
        <c:auto val="1"/>
        <c:lblAlgn val="ctr"/>
        <c:lblOffset val="100"/>
        <c:noMultiLvlLbl val="0"/>
      </c:catAx>
      <c:valAx>
        <c:axId val="173331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323103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6B9D-0194-4D3B-AB3D-A4570843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111E-ED34-405F-A0D3-EEEAE4C4A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6B0F-F7B8-438B-8BBE-E56AD4B3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A2BD-CACB-4730-BB11-39622558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EE8C-3B45-4698-82E8-36EF1ECD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3DEC-467D-4247-87CF-F63CA9EB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8FF5-10E6-4EF5-8B5D-213B8957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A1FC-3C80-4825-875F-52B5A17E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9EF58-CD3B-4981-8F41-A0677544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8E96E-80F0-4075-AB39-E6FBF07E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1DF5D-92F7-4720-B93A-377E7325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1C0D7-5D36-4FB3-B23F-EB7D71B1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4A2AE-81D8-417B-B840-DA7EF27B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6F15C-B8CE-4D71-BC61-AFAA2EB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1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C557-BFBA-458E-86AE-0949B27D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F2C40-9D06-42B1-98E3-0CCBEADE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8CBDF-5A13-4379-BA6D-FBB2EA74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B6881-BFDB-487A-8F31-AF6D4630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ADE15-2AA1-41B4-A16F-61699D24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79A8D-7F42-4DB2-899A-9B1FDA7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62D-B31C-40DC-85A8-ACEE4D8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2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294-3F7F-4DA6-9709-AD1E485A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78C7-DD4A-493E-B0F9-1DFD69AA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02-8D94-48FC-B2AF-FCECC95E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433E1-FF0E-4991-AFB9-1CD4FF78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F8A2C-8A1D-4BF2-9714-56CC567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3BC6-E602-47A6-A5CB-4511E3C1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7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0E42-49DB-4F66-AB34-749DE3A9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89982-03D9-41B4-95CA-41FA720B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890B6-B82A-42F9-B0C2-76E57611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D52B-79D6-43B2-9766-0A0290A5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C3218-1BD5-4697-80FA-6786CCC7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2F583-3BC9-48B1-ADDB-7F1E624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3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A742-252D-4DF9-8C59-E191C0F2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C1C4B-CEBC-42B8-8FAF-9C3FD788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AB6-A6DE-4FFD-A264-890F7DF7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7400-5769-483E-BDC9-98AFD871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8C88-3EBA-4FF0-AC99-AEC466B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9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FE385-6183-425D-972B-C955CCBB8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33FC4-DB46-480F-91CA-9B5E90FF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7449C-5FCD-4081-9C21-3EB7455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AA9F-FE86-4395-B99A-4340ECD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E896-0F3C-4182-B809-44E3704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0D62-C7B4-46C5-930F-C1A9A300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8D130-C3E7-4805-A56F-87A50BA51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38A3-27AF-4CC2-8013-C1091211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7A0D-57EB-4703-975D-6FDD9361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8A82-CA27-47C0-AB9C-EB79FF8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9562-8608-4A2F-B761-FAF1F32B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42E7-ACA8-4FB4-9E87-CD3FDA13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2635-FD2F-4628-961F-0516DE00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53D8-09FB-4D06-B3F5-7E06BAE0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1BA3-10AE-459F-A00D-33E8958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7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0B3E-36CB-4DCD-8A04-C04461F7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C95C-A196-48FE-A484-CB2EBCC6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20BD-8BE9-40D0-8D60-8065507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F5201-96C2-4491-8406-06918C455C2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BBE8-611A-409E-9B07-33F2960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AC17-9D50-4A73-9922-31D116DB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68348-9F3B-43A7-AD94-8AD95072E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7" r:id="rId2"/>
    <p:sldLayoutId id="2147483673" r:id="rId3"/>
    <p:sldLayoutId id="2147483675" r:id="rId4"/>
    <p:sldLayoutId id="2147483674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82611-BF4B-4E39-B851-6555DDAD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AB0E-9B1B-44AD-B538-575DF9F1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eat Learning's new logo reinforces the brand's 'Power Ahead' positioning">
            <a:extLst>
              <a:ext uri="{FF2B5EF4-FFF2-40B4-BE49-F238E27FC236}">
                <a16:creationId xmlns:a16="http://schemas.microsoft.com/office/drawing/2014/main" id="{69337017-BB3D-4BC6-80D3-714ADE7B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3" y="477882"/>
            <a:ext cx="2470785" cy="9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527685" y="1856284"/>
            <a:ext cx="825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Capstone Presentation</a:t>
            </a:r>
          </a:p>
          <a:p>
            <a:r>
              <a:rPr lang="en-US" sz="35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– DTH-ecommerce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8B2B4F-1D1D-4959-B3AE-0E6A97D3FCE9}"/>
              </a:ext>
            </a:extLst>
          </p:cNvPr>
          <p:cNvSpPr txBox="1">
            <a:spLocks/>
          </p:cNvSpPr>
          <p:nvPr/>
        </p:nvSpPr>
        <p:spPr>
          <a:xfrm>
            <a:off x="4262462" y="3504106"/>
            <a:ext cx="4925605" cy="14054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>
                <a:solidFill>
                  <a:srgbClr val="014D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500" b="1" dirty="0">
                <a:solidFill>
                  <a:srgbClr val="014D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Vishnuprabhakar Singh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14D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b="1" dirty="0">
                <a:solidFill>
                  <a:srgbClr val="014D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GP-DSBA G1 APRIL-A 2020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5140431" y="1262206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ANN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6487387" y="2119632"/>
            <a:ext cx="5199044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Model Performance implies that: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Recall value improved on SMOTE Data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But Precision has taken a hit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Model is able to identify Churning customers well, but also falsely predicting non churners as Churner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8227E8-C46A-4928-B899-DC4D87D1FFC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02" y="4643848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EB478-AF86-44DC-9324-B8541FF0E3E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69" y="2214152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80839-CDDB-404F-9524-F9A7A7D80126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03" y="4656311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97A432-EA67-4821-9F72-79488425130D}"/>
              </a:ext>
            </a:extLst>
          </p:cNvPr>
          <p:cNvSpPr txBox="1"/>
          <p:nvPr/>
        </p:nvSpPr>
        <p:spPr>
          <a:xfrm>
            <a:off x="505569" y="1769526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Pre-Smote</a:t>
            </a:r>
            <a:endParaRPr lang="en-US" sz="2400" dirty="0">
              <a:solidFill>
                <a:srgbClr val="005FA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F225F-A7C2-42AA-B08D-886079F5840C}"/>
              </a:ext>
            </a:extLst>
          </p:cNvPr>
          <p:cNvSpPr txBox="1"/>
          <p:nvPr/>
        </p:nvSpPr>
        <p:spPr>
          <a:xfrm>
            <a:off x="600739" y="4126428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After Smote</a:t>
            </a:r>
            <a:endParaRPr lang="en-US" sz="2400" dirty="0">
              <a:solidFill>
                <a:srgbClr val="005FA8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96D8C-CB79-46D0-8811-1FCFEA369C3B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" y="2214152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A6C9E9-F4BB-47C1-8EAE-DF7D12935C61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2" y="4643848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5320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5140431" y="1262206"/>
            <a:ext cx="24509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Log. Reg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6487387" y="2214152"/>
            <a:ext cx="4799738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Model Performance implies that: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Recall value improved on SMOTE Data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But Precision has taken a hit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Also Model performance was not </a:t>
            </a:r>
            <a:r>
              <a:rPr lang="en-US" sz="1700" dirty="0" err="1">
                <a:solidFill>
                  <a:srgbClr val="005FA8"/>
                </a:solidFill>
                <a:latin typeface="+mj-lt"/>
              </a:rPr>
              <a:t>upto</a:t>
            </a:r>
            <a:r>
              <a:rPr lang="en-US" sz="1700" dirty="0">
                <a:solidFill>
                  <a:srgbClr val="005FA8"/>
                </a:solidFill>
                <a:latin typeface="+mj-lt"/>
              </a:rPr>
              <a:t> the level of satisfaction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A432-EA67-4821-9F72-79488425130D}"/>
              </a:ext>
            </a:extLst>
          </p:cNvPr>
          <p:cNvSpPr txBox="1"/>
          <p:nvPr/>
        </p:nvSpPr>
        <p:spPr>
          <a:xfrm>
            <a:off x="505569" y="1769526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Pre-Smote</a:t>
            </a:r>
            <a:endParaRPr lang="en-US" sz="2400" dirty="0">
              <a:solidFill>
                <a:srgbClr val="005FA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F225F-A7C2-42AA-B08D-886079F5840C}"/>
              </a:ext>
            </a:extLst>
          </p:cNvPr>
          <p:cNvSpPr txBox="1"/>
          <p:nvPr/>
        </p:nvSpPr>
        <p:spPr>
          <a:xfrm>
            <a:off x="600739" y="4126428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After Smote</a:t>
            </a:r>
            <a:endParaRPr lang="en-US" sz="2400" dirty="0">
              <a:solidFill>
                <a:srgbClr val="005FA8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4DD3B-B4B8-4930-AEAB-A2D9E6D2070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0" y="2239741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12D148-D96B-4375-9219-53F625D51DB2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0" y="4643848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59E23-B486-4499-91A5-ED0BDCECDA4D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02" y="2239741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1EF650-B63A-4BA6-BCDC-3B59A4EA222D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02" y="4643848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F2AE44-6243-46FC-A779-FDE762BAE57B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0" y="4643848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87974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4736045" y="1274669"/>
            <a:ext cx="205651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KNN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4795789" y="2115573"/>
            <a:ext cx="4261224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296"/>
                </a:solidFill>
                <a:latin typeface="+mj-lt"/>
              </a:rPr>
              <a:t>13 significant variables are selected with k values 1 to 20, and optimal value of k comes out to be 2.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296"/>
                </a:solidFill>
                <a:latin typeface="+mj-lt"/>
              </a:rPr>
              <a:t>Performance of the model improved on the SMOTE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94D9C-43A2-4988-8C31-64654EF86AE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94" y="1866723"/>
            <a:ext cx="288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78D0C-EE82-4FA4-8F48-5FBDB3B8E44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94" y="4210863"/>
            <a:ext cx="288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67259-3944-4A29-8064-B7EAE93F634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69" y="4210863"/>
            <a:ext cx="288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B14D4E-C6D6-4DA9-9662-F3DD45095763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9" y="4210863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26061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5691613" y="1446274"/>
            <a:ext cx="5199044" cy="459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Various models are compared using factors using AUC Curve value, Accuracy and Sensitivity.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Gradient Boosting is the best model I have selected as:</a:t>
            </a:r>
          </a:p>
          <a:p>
            <a:pPr marL="54000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Speed: Constructing weak models is computationally cheap.</a:t>
            </a:r>
          </a:p>
          <a:p>
            <a:pPr marL="54000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Provides hind sights into various factors for churning </a:t>
            </a:r>
          </a:p>
          <a:p>
            <a:pPr marL="54000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Often provides predictive accuracy that cannot be beat.</a:t>
            </a:r>
          </a:p>
          <a:p>
            <a:pPr marL="54000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Lots of flexibility </a:t>
            </a:r>
          </a:p>
          <a:p>
            <a:pPr marL="54000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5FA8"/>
                </a:solidFill>
                <a:latin typeface="+mj-lt"/>
              </a:rPr>
              <a:t>Not much data pre-processing required 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5FA8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02ADF-86C2-4BA2-A6CC-77C68F6085A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8" y="1557464"/>
            <a:ext cx="504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7718CF-1FF6-4843-9890-AB13EF59D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9193"/>
              </p:ext>
            </p:extLst>
          </p:nvPr>
        </p:nvGraphicFramePr>
        <p:xfrm>
          <a:off x="361708" y="3776300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858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7305390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and Recommendations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C01547-AEC9-49AF-949D-18E30B4C1A86}"/>
              </a:ext>
            </a:extLst>
          </p:cNvPr>
          <p:cNvSpPr txBox="1">
            <a:spLocks/>
          </p:cNvSpPr>
          <p:nvPr/>
        </p:nvSpPr>
        <p:spPr>
          <a:xfrm>
            <a:off x="505569" y="1377108"/>
            <a:ext cx="10324011" cy="516691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9600" dirty="0">
                <a:solidFill>
                  <a:srgbClr val="005296"/>
                </a:solidFill>
                <a:latin typeface="+mj-lt"/>
              </a:rPr>
              <a:t>Insights: 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Tenure: Customers with Tenure under 5 are most likely to churn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Marital Status and Complain seems to be playing major factors in churning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9600" dirty="0">
                <a:latin typeface="+mj-lt"/>
              </a:rPr>
              <a:t>Customer Service score is not providing meaning insights into level of customer satisfaction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9600" dirty="0">
                <a:solidFill>
                  <a:srgbClr val="005296"/>
                </a:solidFill>
                <a:latin typeface="+mj-lt"/>
              </a:rPr>
              <a:t>Recommendations to reduce customer churn;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Prioritize your top customers basis tenure, marital status, complaints and other key factors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Offer incentives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Proactive communication and ask for sensible feedbacks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9600" dirty="0">
                <a:latin typeface="+mj-lt"/>
              </a:rPr>
              <a:t>Analyze churn to assess patterns for futures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9600" dirty="0">
                <a:solidFill>
                  <a:srgbClr val="005296"/>
                </a:solidFill>
                <a:latin typeface="+mj-lt"/>
              </a:rPr>
              <a:t>Conclusion: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This research aimed to build a system which predicts the churn of the customers.</a:t>
            </a:r>
          </a:p>
          <a:p>
            <a:pPr>
              <a:spcBef>
                <a:spcPts val="500"/>
              </a:spcBef>
            </a:pPr>
            <a:r>
              <a:rPr lang="en-US" sz="9600" dirty="0">
                <a:latin typeface="+mj-lt"/>
              </a:rPr>
              <a:t>Potential Bleeding factors well identified</a:t>
            </a:r>
          </a:p>
          <a:p>
            <a:pPr>
              <a:buFont typeface="Wingdings" pitchFamily="2" charset="2"/>
              <a:buChar char="v"/>
            </a:pPr>
            <a:endParaRPr lang="en-US" sz="9600" dirty="0">
              <a:latin typeface="+mj-lt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6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1C43B7-EBB8-4F09-B9BA-7AA1AFCD9557}"/>
              </a:ext>
            </a:extLst>
          </p:cNvPr>
          <p:cNvSpPr txBox="1">
            <a:spLocks/>
          </p:cNvSpPr>
          <p:nvPr/>
        </p:nvSpPr>
        <p:spPr>
          <a:xfrm>
            <a:off x="547255" y="868219"/>
            <a:ext cx="10131425" cy="7924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60B27D-7A47-4973-9A4A-6A23491B65A7}"/>
              </a:ext>
            </a:extLst>
          </p:cNvPr>
          <p:cNvSpPr txBox="1">
            <a:spLocks/>
          </p:cNvSpPr>
          <p:nvPr/>
        </p:nvSpPr>
        <p:spPr>
          <a:xfrm>
            <a:off x="685800" y="1810899"/>
            <a:ext cx="10131425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Business Problem Understanding</a:t>
            </a:r>
          </a:p>
          <a:p>
            <a:r>
              <a:rPr lang="en-IN" sz="3200" dirty="0">
                <a:latin typeface="+mj-lt"/>
              </a:rPr>
              <a:t>Exploratory Data Analysis</a:t>
            </a:r>
            <a:endParaRPr lang="en-US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Model Development and Insights from Analysis</a:t>
            </a:r>
          </a:p>
          <a:p>
            <a:r>
              <a:rPr lang="en-IN" sz="3200" dirty="0">
                <a:latin typeface="+mj-lt"/>
              </a:rPr>
              <a:t>Recommendation and Conclusion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70263" y="653573"/>
            <a:ext cx="9327879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Problem Understanding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6FF9-43A9-4712-B91D-20995EC7B616}"/>
              </a:ext>
            </a:extLst>
          </p:cNvPr>
          <p:cNvSpPr txBox="1">
            <a:spLocks/>
          </p:cNvSpPr>
          <p:nvPr/>
        </p:nvSpPr>
        <p:spPr>
          <a:xfrm>
            <a:off x="136187" y="1377141"/>
            <a:ext cx="11024940" cy="5267499"/>
          </a:xfrm>
          <a:prstGeom prst="rect">
            <a:avLst/>
          </a:prstGeom>
        </p:spPr>
        <p:txBody>
          <a:bodyPr vert="horz" lIns="334460" tIns="167230" rIns="334460" bIns="167230" rtlCol="0">
            <a:noAutofit/>
          </a:bodyPr>
          <a:lstStyle>
            <a:lvl1pPr marL="1254225" indent="-1254225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1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7488" indent="-1045188" algn="l" defTabSz="1672300" rtl="0" eaLnBrk="1" latinLnBrk="0" hangingPunct="1">
              <a:spcBef>
                <a:spcPct val="20000"/>
              </a:spcBef>
              <a:buFont typeface="Arial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751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53052" indent="-836150" algn="l" defTabSz="1672300" rtl="0" eaLnBrk="1" latinLnBrk="0" hangingPunct="1">
              <a:spcBef>
                <a:spcPct val="20000"/>
              </a:spcBef>
              <a:buFont typeface="Arial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5352" indent="-836150" algn="l" defTabSz="1672300" rtl="0" eaLnBrk="1" latinLnBrk="0" hangingPunct="1">
              <a:spcBef>
                <a:spcPct val="20000"/>
              </a:spcBef>
              <a:buFont typeface="Arial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97652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69953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42253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14554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2860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  <a:sym typeface="Arial"/>
              </a:rPr>
              <a:t>DTH companies face major challenge with customer churn, as customers switch to alternate provider due to various reasons like </a:t>
            </a:r>
          </a:p>
          <a:p>
            <a:pPr marL="540000" indent="-360363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+mj-lt"/>
                <a:sym typeface="Arial"/>
              </a:rPr>
              <a:t>Lower Cost</a:t>
            </a:r>
          </a:p>
          <a:p>
            <a:pPr marL="540000" indent="-360363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+mj-lt"/>
                <a:sym typeface="Arial"/>
              </a:rPr>
              <a:t>Customer Service Dissatisfaction</a:t>
            </a:r>
          </a:p>
          <a:p>
            <a:pPr marL="540000" indent="-360363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+mj-lt"/>
                <a:sym typeface="Arial"/>
              </a:rPr>
              <a:t>Multi (Combo) Service Offerings</a:t>
            </a:r>
          </a:p>
          <a:p>
            <a:pPr marL="540000" indent="-360363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+mj-lt"/>
                <a:sym typeface="Arial"/>
              </a:rPr>
              <a:t>Marketing Promotions By Competitors</a:t>
            </a:r>
          </a:p>
          <a:p>
            <a:pPr marL="179637"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None/>
              <a:defRPr/>
            </a:pPr>
            <a:endParaRPr lang="en-US" sz="2400" dirty="0">
              <a:latin typeface="+mj-lt"/>
              <a:sym typeface="Arial"/>
            </a:endParaRPr>
          </a:p>
          <a:p>
            <a:pPr marL="268288" indent="-268288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  <a:sym typeface="Arial"/>
              </a:rPr>
              <a:t>Some of the constraints faced:</a:t>
            </a:r>
          </a:p>
          <a:p>
            <a:pPr marL="540000" indent="-360363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+mj-lt"/>
                <a:sym typeface="Arial"/>
              </a:rPr>
              <a:t>Inaccurate and missing Customer Data</a:t>
            </a:r>
          </a:p>
          <a:p>
            <a:pPr marL="179637"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None/>
              <a:defRPr/>
            </a:pPr>
            <a:endParaRPr lang="en-US" sz="2400" dirty="0">
              <a:latin typeface="+mj-lt"/>
              <a:sym typeface="Arial"/>
            </a:endParaRPr>
          </a:p>
          <a:p>
            <a:pPr marL="179637"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None/>
              <a:defRPr/>
            </a:pPr>
            <a:endParaRPr lang="en-US" sz="2400" dirty="0">
              <a:latin typeface="+mj-lt"/>
              <a:sym typeface="Arial"/>
            </a:endParaRPr>
          </a:p>
          <a:p>
            <a:pPr marL="179637"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None/>
              <a:defRPr/>
            </a:pPr>
            <a:endParaRPr lang="en-US" sz="2400" dirty="0"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6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70263" y="653573"/>
            <a:ext cx="9327879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6FF9-43A9-4712-B91D-20995EC7B616}"/>
              </a:ext>
            </a:extLst>
          </p:cNvPr>
          <p:cNvSpPr txBox="1">
            <a:spLocks/>
          </p:cNvSpPr>
          <p:nvPr/>
        </p:nvSpPr>
        <p:spPr>
          <a:xfrm>
            <a:off x="136187" y="1377141"/>
            <a:ext cx="11024940" cy="5267499"/>
          </a:xfrm>
          <a:prstGeom prst="rect">
            <a:avLst/>
          </a:prstGeom>
        </p:spPr>
        <p:txBody>
          <a:bodyPr vert="horz" lIns="334460" tIns="167230" rIns="334460" bIns="167230" rtlCol="0">
            <a:noAutofit/>
          </a:bodyPr>
          <a:lstStyle>
            <a:lvl1pPr marL="1254225" indent="-1254225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1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7488" indent="-1045188" algn="l" defTabSz="1672300" rtl="0" eaLnBrk="1" latinLnBrk="0" hangingPunct="1">
              <a:spcBef>
                <a:spcPct val="20000"/>
              </a:spcBef>
              <a:buFont typeface="Arial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751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53052" indent="-836150" algn="l" defTabSz="1672300" rtl="0" eaLnBrk="1" latinLnBrk="0" hangingPunct="1">
              <a:spcBef>
                <a:spcPct val="20000"/>
              </a:spcBef>
              <a:buFont typeface="Arial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5352" indent="-836150" algn="l" defTabSz="1672300" rtl="0" eaLnBrk="1" latinLnBrk="0" hangingPunct="1">
              <a:spcBef>
                <a:spcPct val="20000"/>
              </a:spcBef>
              <a:buFont typeface="Arial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97652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69953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42253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14554" indent="-836150" algn="l" defTabSz="1672300" rtl="0" eaLnBrk="1" latinLnBrk="0" hangingPunct="1">
              <a:spcBef>
                <a:spcPct val="20000"/>
              </a:spcBef>
              <a:buFont typeface="Arial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2860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kern="2000" dirty="0">
                <a:latin typeface="+mj-lt"/>
                <a:sym typeface="Arial"/>
              </a:rPr>
              <a:t>Provide high Accuracy Model to identify Customer Attrition</a:t>
            </a:r>
          </a:p>
          <a:p>
            <a:pPr marL="268288" indent="-22860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kern="2000" dirty="0">
                <a:latin typeface="+mj-lt"/>
                <a:sym typeface="Arial"/>
              </a:rPr>
              <a:t>Provide Strategies/Product offerings to retain Potential Churners</a:t>
            </a:r>
          </a:p>
          <a:p>
            <a:pPr marL="268288" indent="-22860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kern="2000" dirty="0">
                <a:latin typeface="+mj-lt"/>
                <a:sym typeface="Arial"/>
              </a:rPr>
              <a:t>Avoid Revenue Loss and Retain Market Share</a:t>
            </a:r>
          </a:p>
          <a:p>
            <a:pPr marL="268288" indent="-22860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kern="2000" dirty="0">
                <a:latin typeface="+mj-lt"/>
                <a:sym typeface="Arial"/>
              </a:rPr>
              <a:t>Insights into Internal Service factors causing Churn</a:t>
            </a:r>
          </a:p>
        </p:txBody>
      </p:sp>
    </p:spTree>
    <p:extLst>
      <p:ext uri="{BB962C8B-B14F-4D97-AF65-F5344CB8AC3E}">
        <p14:creationId xmlns:p14="http://schemas.microsoft.com/office/powerpoint/2010/main" val="412566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8CFABA-8256-4CEE-BF48-3D6BCC51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5" y="1878736"/>
            <a:ext cx="5156328" cy="4819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8E4672-BDAE-463A-9D21-C4D8C49792F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/>
          <a:stretch/>
        </p:blipFill>
        <p:spPr bwMode="auto">
          <a:xfrm>
            <a:off x="6196733" y="1878735"/>
            <a:ext cx="4394149" cy="4819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1754908" y="1207571"/>
            <a:ext cx="311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89F"/>
                </a:solidFill>
              </a:rPr>
              <a:t>Multi-variate Analysis</a:t>
            </a:r>
            <a:endParaRPr lang="en-IN" sz="2400" dirty="0">
              <a:solidFill>
                <a:srgbClr val="00589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9B69AE-962D-40DB-A527-1BD8AF180A4D}"/>
              </a:ext>
            </a:extLst>
          </p:cNvPr>
          <p:cNvSpPr txBox="1"/>
          <p:nvPr/>
        </p:nvSpPr>
        <p:spPr>
          <a:xfrm>
            <a:off x="7022066" y="1223651"/>
            <a:ext cx="272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89F"/>
                </a:solidFill>
                <a:latin typeface="+mj-lt"/>
              </a:rPr>
              <a:t>Univariate Analysis</a:t>
            </a:r>
            <a:endParaRPr lang="en-IN" sz="2400" dirty="0">
              <a:solidFill>
                <a:srgbClr val="00589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90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4209832" y="1275419"/>
            <a:ext cx="27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89F"/>
                </a:solidFill>
                <a:latin typeface="+mj-lt"/>
              </a:rPr>
              <a:t>Bi-variate</a:t>
            </a:r>
            <a:r>
              <a:rPr lang="en-US" sz="2400" dirty="0">
                <a:solidFill>
                  <a:srgbClr val="00589F"/>
                </a:solidFill>
              </a:rPr>
              <a:t> Analysis</a:t>
            </a:r>
            <a:endParaRPr lang="en-IN" sz="2400" dirty="0">
              <a:solidFill>
                <a:srgbClr val="00589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40D2-4B8E-4823-B186-7621956CE80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6" y="4378579"/>
            <a:ext cx="3960000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78E02-EC15-4692-80D3-384800FD70D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8579"/>
            <a:ext cx="3960000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D9AC13-4CF5-43FA-90B9-FB9C992FC4F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0000"/>
            <a:ext cx="3960000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C60C1-6FF3-48ED-B617-2F7DC107221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57186" y="1800000"/>
            <a:ext cx="3960000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132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505569" y="1378800"/>
            <a:ext cx="10246894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Various models were built and the below are the Optimal models that were selected for comparison.</a:t>
            </a:r>
          </a:p>
          <a:p>
            <a:endParaRPr lang="en-US" sz="2400" dirty="0">
              <a:latin typeface="+mj-lt"/>
            </a:endParaRPr>
          </a:p>
          <a:p>
            <a:pPr marL="180000" indent="-268288"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Gradient Boosting</a:t>
            </a:r>
          </a:p>
          <a:p>
            <a:pPr marL="180000" indent="-268288"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Artificial Neural Network</a:t>
            </a:r>
          </a:p>
          <a:p>
            <a:pPr marL="180000" indent="-268288"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Logistic </a:t>
            </a:r>
            <a:r>
              <a:rPr lang="en-US" sz="2400" dirty="0" err="1">
                <a:latin typeface="+mj-lt"/>
              </a:rPr>
              <a:t>Regresssion</a:t>
            </a:r>
            <a:endParaRPr lang="en-US" sz="2400" dirty="0">
              <a:latin typeface="+mj-lt"/>
            </a:endParaRPr>
          </a:p>
          <a:p>
            <a:pPr marL="180000" indent="-268288"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KNN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7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4285569" y="1291316"/>
            <a:ext cx="396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Gradient Boosting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6414848" y="1884770"/>
            <a:ext cx="5199044" cy="228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Model Performance implies that: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Performed equally well on Original and SMOTE Data</a:t>
            </a:r>
          </a:p>
          <a:p>
            <a:pPr>
              <a:spcAft>
                <a:spcPts val="700"/>
              </a:spcAft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Prominent factors: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Tenure, Complaint_ly, Marital Status most prominent</a:t>
            </a:r>
          </a:p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Gender, Service_ Status least prominent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A432-EA67-4821-9F72-79488425130D}"/>
              </a:ext>
            </a:extLst>
          </p:cNvPr>
          <p:cNvSpPr txBox="1"/>
          <p:nvPr/>
        </p:nvSpPr>
        <p:spPr>
          <a:xfrm>
            <a:off x="505569" y="1778553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Pre-Smote</a:t>
            </a:r>
            <a:endParaRPr lang="en-US" sz="2400" dirty="0">
              <a:solidFill>
                <a:srgbClr val="005FA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F225F-A7C2-42AA-B08D-886079F5840C}"/>
              </a:ext>
            </a:extLst>
          </p:cNvPr>
          <p:cNvSpPr txBox="1"/>
          <p:nvPr/>
        </p:nvSpPr>
        <p:spPr>
          <a:xfrm>
            <a:off x="578108" y="4167446"/>
            <a:ext cx="19111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After Smote</a:t>
            </a:r>
            <a:endParaRPr lang="en-US" sz="2400" dirty="0">
              <a:solidFill>
                <a:srgbClr val="005FA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12C7F-E702-4BA9-B2F6-BC7C7EFD169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7002" b="45825"/>
          <a:stretch/>
        </p:blipFill>
        <p:spPr>
          <a:xfrm>
            <a:off x="6740572" y="4659276"/>
            <a:ext cx="19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E6C74-61E2-4ED9-96CF-01540ED9238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55422"/>
          <a:stretch/>
        </p:blipFill>
        <p:spPr>
          <a:xfrm>
            <a:off x="8720572" y="4659276"/>
            <a:ext cx="19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93459-FE62-445A-9C07-9CC04F34C78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" y="2266917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0B5127-D44E-4076-ADB9-EA4AF1D843F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69" y="4659276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ECC61E-24B2-4FAB-B284-AF2642A82663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69" y="2265822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1F834B-9983-4362-A829-C8B5B21FB77F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" y="4659276"/>
            <a:ext cx="2880000" cy="180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2588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5569" y="653573"/>
            <a:ext cx="526715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FF7B-BC8C-4FCA-A881-ED5409054F0F}"/>
              </a:ext>
            </a:extLst>
          </p:cNvPr>
          <p:cNvSpPr txBox="1"/>
          <p:nvPr/>
        </p:nvSpPr>
        <p:spPr>
          <a:xfrm>
            <a:off x="4116000" y="1274669"/>
            <a:ext cx="396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Gradient Boosting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425EE-8569-4412-A476-A3A985DBF1DD}"/>
              </a:ext>
            </a:extLst>
          </p:cNvPr>
          <p:cNvSpPr txBox="1"/>
          <p:nvPr/>
        </p:nvSpPr>
        <p:spPr>
          <a:xfrm>
            <a:off x="5690948" y="2430036"/>
            <a:ext cx="51990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5FA8"/>
                </a:solidFill>
                <a:latin typeface="+mj-lt"/>
              </a:rPr>
              <a:t>Performance improved slightly after removing Gender and Service Score equally well on Original and SMOTE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A432-EA67-4821-9F72-79488425130D}"/>
              </a:ext>
            </a:extLst>
          </p:cNvPr>
          <p:cNvSpPr txBox="1"/>
          <p:nvPr/>
        </p:nvSpPr>
        <p:spPr>
          <a:xfrm>
            <a:off x="505569" y="1778553"/>
            <a:ext cx="36854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buClr>
                <a:srgbClr val="000000"/>
              </a:buClr>
              <a:buSzPct val="80000"/>
              <a:defRPr/>
            </a:pPr>
            <a:r>
              <a:rPr lang="en-US" sz="2400" dirty="0">
                <a:solidFill>
                  <a:srgbClr val="005FA8"/>
                </a:solidFill>
                <a:latin typeface="+mj-lt"/>
              </a:rPr>
              <a:t>After Removing feature</a:t>
            </a:r>
            <a:endParaRPr lang="en-US" sz="2400" dirty="0">
              <a:solidFill>
                <a:srgbClr val="005FA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4A70-76CA-4D0A-A35E-C89D8754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9" y="4441785"/>
            <a:ext cx="4388076" cy="1536779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6C3E8-F007-4FB0-B66B-EB05063C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9" y="2430036"/>
            <a:ext cx="4388076" cy="1416123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96520-8278-42C0-B23F-69180CE50C5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14941" y="3818564"/>
            <a:ext cx="4133934" cy="2160000"/>
          </a:xfrm>
          <a:prstGeom prst="rect">
            <a:avLst/>
          </a:prstGeom>
          <a:noFill/>
          <a:ln w="12700" cap="flat" cmpd="sng" algn="ctr">
            <a:solidFill>
              <a:srgbClr val="161718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204458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3">
      <a:dk1>
        <a:sysClr val="windowText" lastClr="000000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491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Wingdings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Vishnu Singh</cp:lastModifiedBy>
  <cp:revision>108</cp:revision>
  <dcterms:created xsi:type="dcterms:W3CDTF">2019-12-31T09:37:22Z</dcterms:created>
  <dcterms:modified xsi:type="dcterms:W3CDTF">2021-05-16T14:13:51Z</dcterms:modified>
</cp:coreProperties>
</file>