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slide" Target="slide10.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39775" y="1020991"/>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39775" y="249427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968500" y="174899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3118164" y="2673876"/>
            <a:ext cx="7001580" cy="2517356"/>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Name: Vishnu </a:t>
            </a:r>
            <a:r>
              <a:rPr lang="en-US" sz="3200" dirty="0" err="1">
                <a:latin typeface="Trebuchet MS"/>
                <a:cs typeface="Trebuchet MS"/>
              </a:rPr>
              <a:t>prasath.N</a:t>
            </a:r>
            <a:endParaRPr lang="en-US" sz="3200" dirty="0">
              <a:latin typeface="Trebuchet MS"/>
              <a:cs typeface="Trebuchet MS"/>
            </a:endParaRPr>
          </a:p>
          <a:p>
            <a:pPr marL="12700">
              <a:lnSpc>
                <a:spcPct val="100000"/>
              </a:lnSpc>
              <a:spcBef>
                <a:spcPts val="130"/>
              </a:spcBef>
            </a:pPr>
            <a:r>
              <a:rPr lang="en-US" sz="3200" dirty="0">
                <a:latin typeface="Trebuchet MS"/>
                <a:cs typeface="Trebuchet MS"/>
              </a:rPr>
              <a:t>3</a:t>
            </a:r>
            <a:r>
              <a:rPr lang="en-US" sz="3200" baseline="30000" dirty="0">
                <a:latin typeface="Trebuchet MS"/>
                <a:cs typeface="Trebuchet MS"/>
              </a:rPr>
              <a:t>rd</a:t>
            </a:r>
            <a:r>
              <a:rPr lang="en-US" sz="3200" dirty="0">
                <a:latin typeface="Trebuchet MS"/>
                <a:cs typeface="Trebuchet MS"/>
              </a:rPr>
              <a:t> year B.E.CSE</a:t>
            </a:r>
          </a:p>
          <a:p>
            <a:pPr marL="12700">
              <a:lnSpc>
                <a:spcPct val="100000"/>
              </a:lnSpc>
              <a:spcBef>
                <a:spcPts val="130"/>
              </a:spcBef>
            </a:pPr>
            <a:r>
              <a:rPr lang="en-US" sz="3200" dirty="0">
                <a:latin typeface="Trebuchet MS"/>
                <a:cs typeface="Trebuchet MS"/>
              </a:rPr>
              <a:t>NM ID:au421221104058</a:t>
            </a:r>
          </a:p>
          <a:p>
            <a:pPr marL="12700">
              <a:lnSpc>
                <a:spcPct val="100000"/>
              </a:lnSpc>
              <a:spcBef>
                <a:spcPts val="130"/>
              </a:spcBef>
            </a:pPr>
            <a:r>
              <a:rPr lang="en-US" sz="3200" dirty="0">
                <a:latin typeface="Trebuchet MS"/>
                <a:cs typeface="Trebuchet MS"/>
              </a:rPr>
              <a:t>Email ID :vishnuprasath001234@gmail.com</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11633835" y="1568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356086" y="6140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175111" y="9188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494029" y="5973209"/>
            <a:ext cx="11203941" cy="324448"/>
          </a:xfrm>
          <a:prstGeom prst="rect">
            <a:avLst/>
          </a:prstGeom>
        </p:spPr>
        <p:txBody>
          <a:bodyPr vert="horz" wrap="square" lIns="0" tIns="16510" rIns="0" bIns="0" rtlCol="0">
            <a:spAutoFit/>
          </a:bodyPr>
          <a:lstStyle/>
          <a:p>
            <a:pPr marL="12700">
              <a:lnSpc>
                <a:spcPct val="100000"/>
              </a:lnSpc>
              <a:spcBef>
                <a:spcPts val="130"/>
              </a:spcBef>
            </a:pPr>
            <a:r>
              <a:rPr lang="en-US" sz="2000" dirty="0">
                <a:latin typeface="Trebuchet MS"/>
                <a:cs typeface="Trebuchet MS"/>
                <a:hlinkClick r:id="rId2" action="ppaction://hlinksldjump"/>
              </a:rPr>
              <a:t>https://colab.research.google.com/drive/1CxbNom9C0vvmyiWB5Q3s8RSqxO1NX65f?usp=sharing</a:t>
            </a:r>
            <a:endParaRPr sz="2000" dirty="0">
              <a:latin typeface="Trebuchet MS"/>
              <a:cs typeface="Trebuchet MS"/>
            </a:endParaRPr>
          </a:p>
        </p:txBody>
      </p:sp>
      <p:pic>
        <p:nvPicPr>
          <p:cNvPr id="11" name="Picture 10">
            <a:extLst>
              <a:ext uri="{FF2B5EF4-FFF2-40B4-BE49-F238E27FC236}">
                <a16:creationId xmlns:a16="http://schemas.microsoft.com/office/drawing/2014/main" id="{514F10B6-D402-0EF7-06A0-42D57CB5B766}"/>
              </a:ext>
            </a:extLst>
          </p:cNvPr>
          <p:cNvPicPr>
            <a:picLocks noChangeAspect="1"/>
          </p:cNvPicPr>
          <p:nvPr/>
        </p:nvPicPr>
        <p:blipFill>
          <a:blip r:embed="rId3"/>
          <a:stretch>
            <a:fillRect/>
          </a:stretch>
        </p:blipFill>
        <p:spPr>
          <a:xfrm>
            <a:off x="718947" y="1689691"/>
            <a:ext cx="9667875" cy="21201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424987" y="54546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US" sz="4250" dirty="0"/>
              <a:t>Image colorization</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8B797AA1-64B3-4F47-2A06-5AE03F1B572E}"/>
              </a:ext>
            </a:extLst>
          </p:cNvPr>
          <p:cNvSpPr txBox="1"/>
          <p:nvPr/>
        </p:nvSpPr>
        <p:spPr>
          <a:xfrm>
            <a:off x="2482944" y="2687812"/>
            <a:ext cx="5890579" cy="369332"/>
          </a:xfrm>
          <a:prstGeom prst="rect">
            <a:avLst/>
          </a:prstGeom>
          <a:noFill/>
        </p:spPr>
        <p:txBody>
          <a:bodyPr wrap="square" rtlCol="0">
            <a:spAutoFit/>
          </a:bodyPr>
          <a:lstStyle/>
          <a:p>
            <a:pPr marL="285750" indent="-285750">
              <a:buFont typeface="Arial" panose="020B0604020202020204" pitchFamily="34" charset="0"/>
              <a:buChar char="•"/>
            </a:pPr>
            <a:r>
              <a:rPr lang="en-US" dirty="0"/>
              <a:t>Colorizing of monochromatic images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D25214FD-6560-5220-D91E-F3CAD2B48FB0}"/>
              </a:ext>
            </a:extLst>
          </p:cNvPr>
          <p:cNvSpPr txBox="1"/>
          <p:nvPr/>
        </p:nvSpPr>
        <p:spPr>
          <a:xfrm flipH="1">
            <a:off x="2170556" y="1885377"/>
            <a:ext cx="6901054"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Introduction</a:t>
            </a:r>
          </a:p>
          <a:p>
            <a:pPr marL="285750" indent="-285750">
              <a:buFont typeface="Arial" panose="020B0604020202020204" pitchFamily="34" charset="0"/>
              <a:buChar char="•"/>
            </a:pPr>
            <a:r>
              <a:rPr lang="en-US" sz="2400" dirty="0"/>
              <a:t>Problem Statement</a:t>
            </a:r>
          </a:p>
          <a:p>
            <a:pPr marL="285750" indent="-285750">
              <a:buFont typeface="Arial" panose="020B0604020202020204" pitchFamily="34" charset="0"/>
              <a:buChar char="•"/>
            </a:pPr>
            <a:r>
              <a:rPr lang="en-US" sz="2400" dirty="0"/>
              <a:t>Project Overview</a:t>
            </a:r>
          </a:p>
          <a:p>
            <a:pPr marL="285750" indent="-285750">
              <a:buFont typeface="Arial" panose="020B0604020202020204" pitchFamily="34" charset="0"/>
              <a:buChar char="•"/>
            </a:pPr>
            <a:r>
              <a:rPr lang="en-US" sz="2400" dirty="0"/>
              <a:t>End Users</a:t>
            </a:r>
          </a:p>
          <a:p>
            <a:pPr marL="285750" indent="-285750">
              <a:buFont typeface="Arial" panose="020B0604020202020204" pitchFamily="34" charset="0"/>
              <a:buChar char="•"/>
            </a:pPr>
            <a:r>
              <a:rPr lang="en-US" sz="2400" dirty="0"/>
              <a:t>Your Solution and Its Value Proposition</a:t>
            </a:r>
          </a:p>
          <a:p>
            <a:pPr marL="285750" indent="-285750">
              <a:buFont typeface="Arial" panose="020B0604020202020204" pitchFamily="34" charset="0"/>
              <a:buChar char="•"/>
            </a:pPr>
            <a:r>
              <a:rPr lang="en-US" sz="2400" dirty="0"/>
              <a:t>The Wow in Your Solution</a:t>
            </a:r>
          </a:p>
          <a:p>
            <a:pPr marL="285750" indent="-285750">
              <a:buFont typeface="Arial" panose="020B0604020202020204" pitchFamily="34" charset="0"/>
              <a:buChar char="•"/>
            </a:pPr>
            <a:r>
              <a:rPr lang="en-US" sz="2400" dirty="0"/>
              <a:t>Modeling</a:t>
            </a:r>
          </a:p>
          <a:p>
            <a:pPr marL="285750" indent="-285750">
              <a:buFont typeface="Arial" panose="020B0604020202020204" pitchFamily="34" charset="0"/>
              <a:buChar char="•"/>
            </a:pPr>
            <a:r>
              <a:rPr lang="en-US" sz="24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50101" y="7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B07D5C31-8542-13DF-6DC9-C08C712D38FF}"/>
              </a:ext>
            </a:extLst>
          </p:cNvPr>
          <p:cNvSpPr txBox="1"/>
          <p:nvPr/>
        </p:nvSpPr>
        <p:spPr>
          <a:xfrm>
            <a:off x="1260348" y="1905000"/>
            <a:ext cx="6734175" cy="2862322"/>
          </a:xfrm>
          <a:prstGeom prst="rect">
            <a:avLst/>
          </a:prstGeom>
          <a:noFill/>
        </p:spPr>
        <p:txBody>
          <a:bodyPr wrap="square" rtlCol="0">
            <a:spAutoFit/>
          </a:bodyPr>
          <a:lstStyle/>
          <a:p>
            <a:r>
              <a:rPr lang="en-US" sz="2000" dirty="0"/>
              <a:t>Traditional black-and-white photographs often lack the vibrancy and realism of their color counterparts, leaving viewers with an incomplete understanding of the depicted scenes. This absence of color can diminish the emotional impact and historical context of the images, hindering the ability to fully engage with them. </a:t>
            </a:r>
          </a:p>
          <a:p>
            <a:r>
              <a:rPr lang="en-US" sz="2000" dirty="0"/>
              <a:t>Manual colorization methods are time-consuming and require expertise, making them impractical for large-scale applications.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6200" y="7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EF20C0F9-DDC5-A87A-28DC-8F92FDF8EEF5}"/>
              </a:ext>
            </a:extLst>
          </p:cNvPr>
          <p:cNvSpPr txBox="1"/>
          <p:nvPr/>
        </p:nvSpPr>
        <p:spPr>
          <a:xfrm>
            <a:off x="1371600" y="2133600"/>
            <a:ext cx="6366700" cy="1631216"/>
          </a:xfrm>
          <a:prstGeom prst="rect">
            <a:avLst/>
          </a:prstGeom>
          <a:noFill/>
        </p:spPr>
        <p:txBody>
          <a:bodyPr wrap="square">
            <a:spAutoFit/>
          </a:bodyPr>
          <a:lstStyle/>
          <a:p>
            <a:r>
              <a:rPr lang="en-US" sz="2000" dirty="0"/>
              <a:t>Our project utilizes Generative Adversarial Networks (GANs) to automatically add color to grayscale images. By employing GANs, we aim to generate realistic and high-quality colorized images that closely resemble their true color counterparts.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991600" y="552640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59B44A12-6D9B-0994-E9B9-C82775044AB1}"/>
              </a:ext>
            </a:extLst>
          </p:cNvPr>
          <p:cNvSpPr txBox="1"/>
          <p:nvPr/>
        </p:nvSpPr>
        <p:spPr>
          <a:xfrm>
            <a:off x="990600" y="2057400"/>
            <a:ext cx="6781800" cy="1938992"/>
          </a:xfrm>
          <a:prstGeom prst="rect">
            <a:avLst/>
          </a:prstGeom>
          <a:noFill/>
        </p:spPr>
        <p:txBody>
          <a:bodyPr wrap="square" rtlCol="0">
            <a:spAutoFit/>
          </a:bodyPr>
          <a:lstStyle/>
          <a:p>
            <a:r>
              <a:rPr lang="en-US" sz="2000" dirty="0"/>
              <a:t>The end users of our image colorization solution are diverse and include historians, archivists, photographers, graphic designers, and enthusiasts of historical imagery. Historians and archivists can use the technology to breathe new life into archival photos, providing a more vivid representation of the past.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59150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A98A5B67-C387-AA4B-4EDF-87C896FCED27}"/>
              </a:ext>
            </a:extLst>
          </p:cNvPr>
          <p:cNvSpPr txBox="1"/>
          <p:nvPr/>
        </p:nvSpPr>
        <p:spPr>
          <a:xfrm>
            <a:off x="2753677" y="2538978"/>
            <a:ext cx="7072312" cy="1938992"/>
          </a:xfrm>
          <a:prstGeom prst="rect">
            <a:avLst/>
          </a:prstGeom>
          <a:noFill/>
        </p:spPr>
        <p:txBody>
          <a:bodyPr wrap="square" rtlCol="0">
            <a:spAutoFit/>
          </a:bodyPr>
          <a:lstStyle/>
          <a:p>
            <a:r>
              <a:rPr lang="en-US" sz="2000" dirty="0"/>
              <a:t>The model will offer a seamless and efficient method for automatically colorizing grayscale images, providing users with high-quality results in a respected time. Additionally, the solution will prioritize preserving the quality integrity of the original grayscale images while infusing them with vibrant colors.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47454" y="49930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lang="en-US" sz="4250"/>
              <a:t>THE</a:t>
            </a:r>
            <a:r>
              <a:rPr lang="en-US" sz="4250" spc="20"/>
              <a:t> </a:t>
            </a:r>
            <a:r>
              <a:rPr lang="en-US" sz="4250"/>
              <a:t>WOW</a:t>
            </a:r>
            <a:r>
              <a:rPr lang="en-US" sz="4250" spc="90"/>
              <a:t> </a:t>
            </a:r>
            <a:r>
              <a:rPr lang="en-US" sz="4250"/>
              <a:t>IN YOUR </a:t>
            </a:r>
            <a:r>
              <a:rPr lang="en-US" sz="4250" spc="-10"/>
              <a:t>SOLUTION</a:t>
            </a:r>
            <a:endParaRPr lang="en-US"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object 7">
            <a:extLst>
              <a:ext uri="{FF2B5EF4-FFF2-40B4-BE49-F238E27FC236}">
                <a16:creationId xmlns:a16="http://schemas.microsoft.com/office/drawing/2014/main" id="{4A2421E9-873C-FD3B-5AA5-0E3A5C91F5BD}"/>
              </a:ext>
            </a:extLst>
          </p:cNvPr>
          <p:cNvSpPr txBox="1">
            <a:spLocks/>
          </p:cNvSpPr>
          <p:nvPr/>
        </p:nvSpPr>
        <p:spPr>
          <a:xfrm>
            <a:off x="1300162" y="1816892"/>
            <a:ext cx="7086600" cy="1273682"/>
          </a:xfrm>
          <a:prstGeom prst="rect">
            <a:avLst/>
          </a:prstGeom>
        </p:spPr>
        <p:txBody>
          <a:bodyPr vert="horz" wrap="square" lIns="0" tIns="286004" rIns="0" bIns="0" rtlCol="0">
            <a:spAutoFit/>
          </a:bodyPr>
          <a:lstStyle>
            <a:lvl1pPr>
              <a:defRPr sz="4800" b="1" i="0">
                <a:solidFill>
                  <a:schemeClr val="tx1"/>
                </a:solidFill>
                <a:latin typeface="Trebuchet MS"/>
                <a:ea typeface="+mj-ea"/>
                <a:cs typeface="Trebuchet MS"/>
              </a:defRPr>
            </a:lvl1pPr>
          </a:lstStyle>
          <a:p>
            <a:pPr marL="193675">
              <a:spcBef>
                <a:spcPts val="130"/>
              </a:spcBef>
            </a:pPr>
            <a:r>
              <a:rPr lang="en-US" sz="1600" b="0" i="0" dirty="0">
                <a:effectLst/>
                <a:latin typeface="Söhne"/>
              </a:rPr>
              <a:t>The wow factor of our project stems from the ability of GANs to produce minimal realistic and detailed colorizations, surpassing traditional methods in terms of quality and efficiency. Witnessing grayscale images transform into vibrant color compositions with lifelike accuracy is awe-inspiring..</a:t>
            </a:r>
            <a:endParaRPr lang="en-US" sz="42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496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914400" y="1578661"/>
            <a:ext cx="6804025" cy="1859483"/>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Trebuchet MS"/>
                <a:cs typeface="Trebuchet MS"/>
              </a:rPr>
              <a:t>In the modeling phase, we train a GAN architecture consisting of a generator and discriminator network on a curated dataset of grayscale and color image pairs. The generator network learns to map grayscale inputs to plausible colorizations, while the discriminator network evaluates the realism of generated color images. </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TotalTime>
  <Words>413</Words>
  <Application>Microsoft Office PowerPoint</Application>
  <PresentationFormat>Widescreen</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Image colorization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vishnuprasath</dc:creator>
  <cp:lastModifiedBy>Pavithran P</cp:lastModifiedBy>
  <cp:revision>3</cp:revision>
  <dcterms:created xsi:type="dcterms:W3CDTF">2024-04-01T14:36:09Z</dcterms:created>
  <dcterms:modified xsi:type="dcterms:W3CDTF">2024-04-04T06:57:04Z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