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9" r:id="rId1"/>
  </p:sldMasterIdLst>
  <p:notesMasterIdLst>
    <p:notesMasterId r:id="rId20"/>
  </p:notesMasterIdLst>
  <p:sldIdLst>
    <p:sldId id="256" r:id="rId2"/>
    <p:sldId id="257" r:id="rId3"/>
    <p:sldId id="258" r:id="rId4"/>
    <p:sldId id="268" r:id="rId5"/>
    <p:sldId id="259" r:id="rId6"/>
    <p:sldId id="270" r:id="rId7"/>
    <p:sldId id="271" r:id="rId8"/>
    <p:sldId id="260" r:id="rId9"/>
    <p:sldId id="266" r:id="rId10"/>
    <p:sldId id="269" r:id="rId11"/>
    <p:sldId id="261" r:id="rId12"/>
    <p:sldId id="263" r:id="rId13"/>
    <p:sldId id="276" r:id="rId14"/>
    <p:sldId id="272" r:id="rId15"/>
    <p:sldId id="277" r:id="rId16"/>
    <p:sldId id="273" r:id="rId17"/>
    <p:sldId id="274" r:id="rId18"/>
    <p:sldId id="262" r:id="rId19"/>
  </p:sldIdLst>
  <p:sldSz cx="9144000" cy="5143500" type="screen16x9"/>
  <p:notesSz cx="6858000" cy="9144000"/>
  <p:embeddedFontLst>
    <p:embeddedFont>
      <p:font typeface="Bookman Old Style" panose="02050604050505020204"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Rockwell" panose="02060603020205020403" pitchFamily="18"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2" d="100"/>
          <a:sy n="82" d="100"/>
        </p:scale>
        <p:origin x="72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Priya" userId="7266721f7bff3a61" providerId="LiveId" clId="{CA145F7E-E325-4732-AE0F-481F6DEC73A8}"/>
    <pc:docChg chg="undo custSel addSld delSld modSld">
      <pc:chgData name="Vishnu Priya" userId="7266721f7bff3a61" providerId="LiveId" clId="{CA145F7E-E325-4732-AE0F-481F6DEC73A8}" dt="2022-11-10T17:21:28.561" v="456" actId="20577"/>
      <pc:docMkLst>
        <pc:docMk/>
      </pc:docMkLst>
      <pc:sldChg chg="modSp mod">
        <pc:chgData name="Vishnu Priya" userId="7266721f7bff3a61" providerId="LiveId" clId="{CA145F7E-E325-4732-AE0F-481F6DEC73A8}" dt="2022-11-09T04:37:41.456" v="29" actId="6549"/>
        <pc:sldMkLst>
          <pc:docMk/>
          <pc:sldMk cId="0" sldId="256"/>
        </pc:sldMkLst>
        <pc:spChg chg="mod">
          <ac:chgData name="Vishnu Priya" userId="7266721f7bff3a61" providerId="LiveId" clId="{CA145F7E-E325-4732-AE0F-481F6DEC73A8}" dt="2022-11-09T04:37:41.456" v="29" actId="6549"/>
          <ac:spMkLst>
            <pc:docMk/>
            <pc:sldMk cId="0" sldId="256"/>
            <ac:spMk id="85" creationId="{00000000-0000-0000-0000-000000000000}"/>
          </ac:spMkLst>
        </pc:spChg>
      </pc:sldChg>
      <pc:sldChg chg="modSp mod">
        <pc:chgData name="Vishnu Priya" userId="7266721f7bff3a61" providerId="LiveId" clId="{CA145F7E-E325-4732-AE0F-481F6DEC73A8}" dt="2022-11-10T00:14:46.066" v="162" actId="255"/>
        <pc:sldMkLst>
          <pc:docMk/>
          <pc:sldMk cId="0" sldId="257"/>
        </pc:sldMkLst>
        <pc:spChg chg="mod">
          <ac:chgData name="Vishnu Priya" userId="7266721f7bff3a61" providerId="LiveId" clId="{CA145F7E-E325-4732-AE0F-481F6DEC73A8}" dt="2022-11-10T00:14:46.066" v="162" actId="255"/>
          <ac:spMkLst>
            <pc:docMk/>
            <pc:sldMk cId="0" sldId="257"/>
            <ac:spMk id="92" creationId="{00000000-0000-0000-0000-000000000000}"/>
          </ac:spMkLst>
        </pc:spChg>
      </pc:sldChg>
      <pc:sldChg chg="delSp modSp mod">
        <pc:chgData name="Vishnu Priya" userId="7266721f7bff3a61" providerId="LiveId" clId="{CA145F7E-E325-4732-AE0F-481F6DEC73A8}" dt="2022-11-10T17:21:28.561" v="456" actId="20577"/>
        <pc:sldMkLst>
          <pc:docMk/>
          <pc:sldMk cId="0" sldId="259"/>
        </pc:sldMkLst>
        <pc:spChg chg="mod">
          <ac:chgData name="Vishnu Priya" userId="7266721f7bff3a61" providerId="LiveId" clId="{CA145F7E-E325-4732-AE0F-481F6DEC73A8}" dt="2022-11-10T00:54:38.303" v="329" actId="1076"/>
          <ac:spMkLst>
            <pc:docMk/>
            <pc:sldMk cId="0" sldId="259"/>
            <ac:spMk id="103" creationId="{00000000-0000-0000-0000-000000000000}"/>
          </ac:spMkLst>
        </pc:spChg>
        <pc:spChg chg="mod">
          <ac:chgData name="Vishnu Priya" userId="7266721f7bff3a61" providerId="LiveId" clId="{CA145F7E-E325-4732-AE0F-481F6DEC73A8}" dt="2022-11-10T17:21:28.561" v="456" actId="20577"/>
          <ac:spMkLst>
            <pc:docMk/>
            <pc:sldMk cId="0" sldId="259"/>
            <ac:spMk id="104" creationId="{00000000-0000-0000-0000-000000000000}"/>
          </ac:spMkLst>
        </pc:spChg>
        <pc:picChg chg="del mod">
          <ac:chgData name="Vishnu Priya" userId="7266721f7bff3a61" providerId="LiveId" clId="{CA145F7E-E325-4732-AE0F-481F6DEC73A8}" dt="2022-11-10T00:54:31.323" v="327" actId="478"/>
          <ac:picMkLst>
            <pc:docMk/>
            <pc:sldMk cId="0" sldId="259"/>
            <ac:picMk id="2050" creationId="{994B4F21-4EFD-BB4F-0E28-B853B4644C2B}"/>
          </ac:picMkLst>
        </pc:picChg>
      </pc:sldChg>
      <pc:sldChg chg="modSp mod">
        <pc:chgData name="Vishnu Priya" userId="7266721f7bff3a61" providerId="LiveId" clId="{CA145F7E-E325-4732-AE0F-481F6DEC73A8}" dt="2022-11-10T00:59:27.139" v="417" actId="1076"/>
        <pc:sldMkLst>
          <pc:docMk/>
          <pc:sldMk cId="3327434582" sldId="260"/>
        </pc:sldMkLst>
        <pc:spChg chg="mod">
          <ac:chgData name="Vishnu Priya" userId="7266721f7bff3a61" providerId="LiveId" clId="{CA145F7E-E325-4732-AE0F-481F6DEC73A8}" dt="2022-11-10T00:59:22.953" v="416" actId="20577"/>
          <ac:spMkLst>
            <pc:docMk/>
            <pc:sldMk cId="3327434582" sldId="260"/>
            <ac:spMk id="3" creationId="{52946CE4-B4AB-BF33-F1D9-563752F44620}"/>
          </ac:spMkLst>
        </pc:spChg>
        <pc:picChg chg="mod">
          <ac:chgData name="Vishnu Priya" userId="7266721f7bff3a61" providerId="LiveId" clId="{CA145F7E-E325-4732-AE0F-481F6DEC73A8}" dt="2022-11-10T00:59:27.139" v="417" actId="1076"/>
          <ac:picMkLst>
            <pc:docMk/>
            <pc:sldMk cId="3327434582" sldId="260"/>
            <ac:picMk id="4" creationId="{2BA25FBB-2FA4-AA7A-6878-0CB51B039664}"/>
          </ac:picMkLst>
        </pc:picChg>
      </pc:sldChg>
      <pc:sldChg chg="modSp mod">
        <pc:chgData name="Vishnu Priya" userId="7266721f7bff3a61" providerId="LiveId" clId="{CA145F7E-E325-4732-AE0F-481F6DEC73A8}" dt="2022-11-10T02:02:32.170" v="432" actId="20577"/>
        <pc:sldMkLst>
          <pc:docMk/>
          <pc:sldMk cId="1872464640" sldId="261"/>
        </pc:sldMkLst>
        <pc:spChg chg="mod">
          <ac:chgData name="Vishnu Priya" userId="7266721f7bff3a61" providerId="LiveId" clId="{CA145F7E-E325-4732-AE0F-481F6DEC73A8}" dt="2022-11-09T07:57:26.433" v="59" actId="14100"/>
          <ac:spMkLst>
            <pc:docMk/>
            <pc:sldMk cId="1872464640" sldId="261"/>
            <ac:spMk id="2" creationId="{15F807C6-33C6-C75E-7126-0B4C517FE340}"/>
          </ac:spMkLst>
        </pc:spChg>
        <pc:spChg chg="mod">
          <ac:chgData name="Vishnu Priya" userId="7266721f7bff3a61" providerId="LiveId" clId="{CA145F7E-E325-4732-AE0F-481F6DEC73A8}" dt="2022-11-10T02:02:32.170" v="432" actId="20577"/>
          <ac:spMkLst>
            <pc:docMk/>
            <pc:sldMk cId="1872464640" sldId="261"/>
            <ac:spMk id="3" creationId="{222B4B99-E628-9459-2FD1-6AFDDF4BA0E1}"/>
          </ac:spMkLst>
        </pc:spChg>
        <pc:picChg chg="mod">
          <ac:chgData name="Vishnu Priya" userId="7266721f7bff3a61" providerId="LiveId" clId="{CA145F7E-E325-4732-AE0F-481F6DEC73A8}" dt="2022-11-10T01:01:34.245" v="429" actId="1076"/>
          <ac:picMkLst>
            <pc:docMk/>
            <pc:sldMk cId="1872464640" sldId="261"/>
            <ac:picMk id="1026" creationId="{5A0F7841-F9A6-E3F4-FE5F-9AAF37228346}"/>
          </ac:picMkLst>
        </pc:picChg>
      </pc:sldChg>
      <pc:sldChg chg="addSp delSp modSp mod">
        <pc:chgData name="Vishnu Priya" userId="7266721f7bff3a61" providerId="LiveId" clId="{CA145F7E-E325-4732-AE0F-481F6DEC73A8}" dt="2022-11-10T02:02:56.469" v="441" actId="478"/>
        <pc:sldMkLst>
          <pc:docMk/>
          <pc:sldMk cId="3644540095" sldId="263"/>
        </pc:sldMkLst>
        <pc:spChg chg="del mod">
          <ac:chgData name="Vishnu Priya" userId="7266721f7bff3a61" providerId="LiveId" clId="{CA145F7E-E325-4732-AE0F-481F6DEC73A8}" dt="2022-11-10T02:02:54.406" v="439" actId="478"/>
          <ac:spMkLst>
            <pc:docMk/>
            <pc:sldMk cId="3644540095" sldId="263"/>
            <ac:spMk id="2" creationId="{AFB02DF5-C684-7562-2C0C-6CDDEE32A3E4}"/>
          </ac:spMkLst>
        </pc:spChg>
        <pc:spChg chg="del mod">
          <ac:chgData name="Vishnu Priya" userId="7266721f7bff3a61" providerId="LiveId" clId="{CA145F7E-E325-4732-AE0F-481F6DEC73A8}" dt="2022-11-10T02:02:56.469" v="441" actId="478"/>
          <ac:spMkLst>
            <pc:docMk/>
            <pc:sldMk cId="3644540095" sldId="263"/>
            <ac:spMk id="3" creationId="{31560BB4-BEB4-8F05-4F20-4CA7B49064C6}"/>
          </ac:spMkLst>
        </pc:spChg>
        <pc:picChg chg="add mod">
          <ac:chgData name="Vishnu Priya" userId="7266721f7bff3a61" providerId="LiveId" clId="{CA145F7E-E325-4732-AE0F-481F6DEC73A8}" dt="2022-11-10T02:02:52.501" v="437" actId="1076"/>
          <ac:picMkLst>
            <pc:docMk/>
            <pc:sldMk cId="3644540095" sldId="263"/>
            <ac:picMk id="4" creationId="{E51B03ED-C02D-34CB-3583-49F2346ABA74}"/>
          </ac:picMkLst>
        </pc:picChg>
        <pc:picChg chg="add del mod modCrop">
          <ac:chgData name="Vishnu Priya" userId="7266721f7bff3a61" providerId="LiveId" clId="{CA145F7E-E325-4732-AE0F-481F6DEC73A8}" dt="2022-11-09T07:58:43.568" v="71" actId="478"/>
          <ac:picMkLst>
            <pc:docMk/>
            <pc:sldMk cId="3644540095" sldId="263"/>
            <ac:picMk id="5" creationId="{6DE2DB61-213C-3F12-BB3F-76193A912934}"/>
          </ac:picMkLst>
        </pc:picChg>
        <pc:picChg chg="add del mod modCrop">
          <ac:chgData name="Vishnu Priya" userId="7266721f7bff3a61" providerId="LiveId" clId="{CA145F7E-E325-4732-AE0F-481F6DEC73A8}" dt="2022-11-09T08:34:06.123" v="88" actId="478"/>
          <ac:picMkLst>
            <pc:docMk/>
            <pc:sldMk cId="3644540095" sldId="263"/>
            <ac:picMk id="7" creationId="{91D21680-A55E-4C6D-D636-3C13AE3B7686}"/>
          </ac:picMkLst>
        </pc:picChg>
        <pc:picChg chg="del mod">
          <ac:chgData name="Vishnu Priya" userId="7266721f7bff3a61" providerId="LiveId" clId="{CA145F7E-E325-4732-AE0F-481F6DEC73A8}" dt="2022-11-09T07:58:21.873" v="67" actId="478"/>
          <ac:picMkLst>
            <pc:docMk/>
            <pc:sldMk cId="3644540095" sldId="263"/>
            <ac:picMk id="8" creationId="{7B8F721B-059F-1487-105F-4358C7B0FF58}"/>
          </ac:picMkLst>
        </pc:picChg>
        <pc:picChg chg="add del mod modCrop">
          <ac:chgData name="Vishnu Priya" userId="7266721f7bff3a61" providerId="LiveId" clId="{CA145F7E-E325-4732-AE0F-481F6DEC73A8}" dt="2022-11-10T02:02:46.698" v="434" actId="478"/>
          <ac:picMkLst>
            <pc:docMk/>
            <pc:sldMk cId="3644540095" sldId="263"/>
            <ac:picMk id="10" creationId="{7237101D-C604-A056-389E-D89AF7825FCB}"/>
          </ac:picMkLst>
        </pc:picChg>
      </pc:sldChg>
      <pc:sldChg chg="delSp del mod">
        <pc:chgData name="Vishnu Priya" userId="7266721f7bff3a61" providerId="LiveId" clId="{CA145F7E-E325-4732-AE0F-481F6DEC73A8}" dt="2022-11-10T17:21:21.836" v="444" actId="2696"/>
        <pc:sldMkLst>
          <pc:docMk/>
          <pc:sldMk cId="413324752" sldId="267"/>
        </pc:sldMkLst>
        <pc:picChg chg="del">
          <ac:chgData name="Vishnu Priya" userId="7266721f7bff3a61" providerId="LiveId" clId="{CA145F7E-E325-4732-AE0F-481F6DEC73A8}" dt="2022-11-10T17:21:17.705" v="443" actId="478"/>
          <ac:picMkLst>
            <pc:docMk/>
            <pc:sldMk cId="413324752" sldId="267"/>
            <ac:picMk id="5" creationId="{E3D13266-E24C-65DD-2990-A36A17C68792}"/>
          </ac:picMkLst>
        </pc:picChg>
      </pc:sldChg>
      <pc:sldChg chg="addSp modSp mod">
        <pc:chgData name="Vishnu Priya" userId="7266721f7bff3a61" providerId="LiveId" clId="{CA145F7E-E325-4732-AE0F-481F6DEC73A8}" dt="2022-11-10T01:01:12.153" v="427" actId="123"/>
        <pc:sldMkLst>
          <pc:docMk/>
          <pc:sldMk cId="3303784241" sldId="269"/>
        </pc:sldMkLst>
        <pc:spChg chg="mod">
          <ac:chgData name="Vishnu Priya" userId="7266721f7bff3a61" providerId="LiveId" clId="{CA145F7E-E325-4732-AE0F-481F6DEC73A8}" dt="2022-11-10T01:01:12.153" v="427" actId="123"/>
          <ac:spMkLst>
            <pc:docMk/>
            <pc:sldMk cId="3303784241" sldId="269"/>
            <ac:spMk id="2" creationId="{22DA4F2E-C7BA-3F7C-BD99-0D12A0F93F43}"/>
          </ac:spMkLst>
        </pc:spChg>
        <pc:spChg chg="add mod">
          <ac:chgData name="Vishnu Priya" userId="7266721f7bff3a61" providerId="LiveId" clId="{CA145F7E-E325-4732-AE0F-481F6DEC73A8}" dt="2022-11-09T09:42:03.599" v="157" actId="571"/>
          <ac:spMkLst>
            <pc:docMk/>
            <pc:sldMk cId="3303784241" sldId="269"/>
            <ac:spMk id="3" creationId="{5C0BBA12-3856-6BD2-6947-CB5C8017CE00}"/>
          </ac:spMkLst>
        </pc:spChg>
        <pc:picChg chg="mod">
          <ac:chgData name="Vishnu Priya" userId="7266721f7bff3a61" providerId="LiveId" clId="{CA145F7E-E325-4732-AE0F-481F6DEC73A8}" dt="2022-11-10T01:00:55.980" v="423" actId="1076"/>
          <ac:picMkLst>
            <pc:docMk/>
            <pc:sldMk cId="3303784241" sldId="269"/>
            <ac:picMk id="3076" creationId="{0B83A57C-8213-50B0-104C-011A589AE751}"/>
          </ac:picMkLst>
        </pc:picChg>
      </pc:sldChg>
      <pc:sldChg chg="addSp modSp mod">
        <pc:chgData name="Vishnu Priya" userId="7266721f7bff3a61" providerId="LiveId" clId="{CA145F7E-E325-4732-AE0F-481F6DEC73A8}" dt="2022-11-10T00:52:53.048" v="308" actId="14100"/>
        <pc:sldMkLst>
          <pc:docMk/>
          <pc:sldMk cId="924073171" sldId="273"/>
        </pc:sldMkLst>
        <pc:spChg chg="mod">
          <ac:chgData name="Vishnu Priya" userId="7266721f7bff3a61" providerId="LiveId" clId="{CA145F7E-E325-4732-AE0F-481F6DEC73A8}" dt="2022-11-10T00:52:53.048" v="308" actId="14100"/>
          <ac:spMkLst>
            <pc:docMk/>
            <pc:sldMk cId="924073171" sldId="273"/>
            <ac:spMk id="3" creationId="{8AE5D832-8D8C-4370-447C-7C71FE9F5B7F}"/>
          </ac:spMkLst>
        </pc:spChg>
        <pc:picChg chg="add mod">
          <ac:chgData name="Vishnu Priya" userId="7266721f7bff3a61" providerId="LiveId" clId="{CA145F7E-E325-4732-AE0F-481F6DEC73A8}" dt="2022-11-10T00:52:48.418" v="307" actId="1076"/>
          <ac:picMkLst>
            <pc:docMk/>
            <pc:sldMk cId="924073171" sldId="273"/>
            <ac:picMk id="4" creationId="{0FBBCCE2-52A3-559C-8DC6-0E0ECE4BD750}"/>
          </ac:picMkLst>
        </pc:picChg>
      </pc:sldChg>
      <pc:sldChg chg="del">
        <pc:chgData name="Vishnu Priya" userId="7266721f7bff3a61" providerId="LiveId" clId="{CA145F7E-E325-4732-AE0F-481F6DEC73A8}" dt="2022-11-09T07:52:43.137" v="30" actId="2696"/>
        <pc:sldMkLst>
          <pc:docMk/>
          <pc:sldMk cId="1937251596" sldId="275"/>
        </pc:sldMkLst>
      </pc:sldChg>
      <pc:sldChg chg="addSp delSp modSp new del mod">
        <pc:chgData name="Vishnu Priya" userId="7266721f7bff3a61" providerId="LiveId" clId="{CA145F7E-E325-4732-AE0F-481F6DEC73A8}" dt="2022-11-10T03:45:40.002" v="442" actId="2696"/>
        <pc:sldMkLst>
          <pc:docMk/>
          <pc:sldMk cId="362892129" sldId="278"/>
        </pc:sldMkLst>
        <pc:spChg chg="mod">
          <ac:chgData name="Vishnu Priya" userId="7266721f7bff3a61" providerId="LiveId" clId="{CA145F7E-E325-4732-AE0F-481F6DEC73A8}" dt="2022-11-10T00:35:45.605" v="180" actId="14100"/>
          <ac:spMkLst>
            <pc:docMk/>
            <pc:sldMk cId="362892129" sldId="278"/>
            <ac:spMk id="2" creationId="{420FF259-6CC3-2C2B-1BEA-1626644C7D3C}"/>
          </ac:spMkLst>
        </pc:spChg>
        <pc:spChg chg="del">
          <ac:chgData name="Vishnu Priya" userId="7266721f7bff3a61" providerId="LiveId" clId="{CA145F7E-E325-4732-AE0F-481F6DEC73A8}" dt="2022-11-10T00:35:36.748" v="178" actId="22"/>
          <ac:spMkLst>
            <pc:docMk/>
            <pc:sldMk cId="362892129" sldId="278"/>
            <ac:spMk id="3" creationId="{DCE531AD-DE6A-5A89-28C4-BE53D02BCD87}"/>
          </ac:spMkLst>
        </pc:spChg>
        <pc:picChg chg="add mod ord">
          <ac:chgData name="Vishnu Priya" userId="7266721f7bff3a61" providerId="LiveId" clId="{CA145F7E-E325-4732-AE0F-481F6DEC73A8}" dt="2022-11-10T00:59:56.937" v="419" actId="1036"/>
          <ac:picMkLst>
            <pc:docMk/>
            <pc:sldMk cId="362892129" sldId="278"/>
            <ac:picMk id="5" creationId="{21779509-258C-7CAA-2F0B-4576D8825795}"/>
          </ac:picMkLst>
        </pc:picChg>
      </pc:sldChg>
      <pc:sldChg chg="modSp new del mod">
        <pc:chgData name="Vishnu Priya" userId="7266721f7bff3a61" providerId="LiveId" clId="{CA145F7E-E325-4732-AE0F-481F6DEC73A8}" dt="2022-11-10T00:56:52.149" v="383" actId="47"/>
        <pc:sldMkLst>
          <pc:docMk/>
          <pc:sldMk cId="2609376554" sldId="279"/>
        </pc:sldMkLst>
        <pc:spChg chg="mod">
          <ac:chgData name="Vishnu Priya" userId="7266721f7bff3a61" providerId="LiveId" clId="{CA145F7E-E325-4732-AE0F-481F6DEC73A8}" dt="2022-11-10T00:53:57.195" v="317" actId="255"/>
          <ac:spMkLst>
            <pc:docMk/>
            <pc:sldMk cId="2609376554" sldId="279"/>
            <ac:spMk id="3" creationId="{7EA8F8AC-4F87-D20C-B091-A86361BCB7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a584728a1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a584728a1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4a584728a1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4a584728a1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4a584728a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4a584728a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1677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082816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51868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418877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734272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67725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464589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608078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8395653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873831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51276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132891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50124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397211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61117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491719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1515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330375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730875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704001"/>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8488" y="-209227"/>
            <a:ext cx="9182746" cy="5904854"/>
          </a:xfrm>
          <a:prstGeom prst="rect">
            <a:avLst/>
          </a:prstGeom>
        </p:spPr>
        <p:txBody>
          <a:bodyPr spcFirstLastPara="1" wrap="square" lIns="91425" tIns="91425" rIns="91425" bIns="91425" anchor="b" anchorCtr="0">
            <a:normAutofit fontScale="90000"/>
          </a:bodyPr>
          <a:lstStyle/>
          <a:p>
            <a:br>
              <a:rPr lang="en-US" sz="2800" b="1" dirty="0">
                <a:latin typeface="Rockwell" panose="02060603020205020403" pitchFamily="18" charset="0"/>
              </a:rPr>
            </a:br>
            <a:br>
              <a:rPr lang="en-US" sz="2800" b="1" dirty="0">
                <a:latin typeface="Rockwell" panose="02060603020205020403" pitchFamily="18" charset="0"/>
              </a:rPr>
            </a:br>
            <a:br>
              <a:rPr lang="en-US" sz="2800" b="1" dirty="0">
                <a:latin typeface="Rockwell" panose="02060603020205020403" pitchFamily="18" charset="0"/>
              </a:rPr>
            </a:br>
            <a:br>
              <a:rPr lang="en-US" sz="2800" b="1" dirty="0">
                <a:latin typeface="Rockwell" panose="02060603020205020403" pitchFamily="18" charset="0"/>
              </a:rPr>
            </a:br>
            <a:br>
              <a:rPr lang="en-US" sz="2800" b="1" dirty="0">
                <a:latin typeface="Rockwell" panose="02060603020205020403" pitchFamily="18" charset="0"/>
              </a:rPr>
            </a:br>
            <a:br>
              <a:rPr lang="en-US" sz="2800" b="1" dirty="0">
                <a:latin typeface="Rockwell" panose="02060603020205020403" pitchFamily="18" charset="0"/>
              </a:rPr>
            </a:br>
            <a:br>
              <a:rPr lang="en-US" sz="2800" b="1" dirty="0">
                <a:latin typeface="Rockwell" panose="02060603020205020403" pitchFamily="18" charset="0"/>
              </a:rPr>
            </a:br>
            <a:br>
              <a:rPr lang="en-US" sz="2800" b="1" dirty="0">
                <a:latin typeface="Rockwell" panose="02060603020205020403" pitchFamily="18" charset="0"/>
              </a:rPr>
            </a:br>
            <a:br>
              <a:rPr lang="en-US" sz="2800" b="1" dirty="0">
                <a:latin typeface="Rockwell" panose="02060603020205020403" pitchFamily="18" charset="0"/>
              </a:rPr>
            </a:br>
            <a:br>
              <a:rPr lang="en-US" sz="2800" b="1" dirty="0">
                <a:latin typeface="Rockwell" panose="02060603020205020403" pitchFamily="18" charset="0"/>
              </a:rPr>
            </a:br>
            <a:r>
              <a:rPr lang="en-US" sz="2800" b="1" dirty="0">
                <a:latin typeface="Rockwell" panose="02060603020205020403" pitchFamily="18" charset="0"/>
              </a:rPr>
              <a:t>NLP – 2022-2023 CAPSTONE PROJECT</a:t>
            </a:r>
            <a:br>
              <a:rPr lang="en-US" sz="2800" b="1" dirty="0">
                <a:latin typeface="Rockwell" panose="02060603020205020403" pitchFamily="18" charset="0"/>
              </a:rPr>
            </a:br>
            <a:r>
              <a:rPr lang="en-US" sz="2800" b="1" dirty="0">
                <a:latin typeface="Rockwell" panose="02060603020205020403" pitchFamily="18" charset="0"/>
              </a:rPr>
              <a:t>FINAL REVIEW</a:t>
            </a:r>
            <a:br>
              <a:rPr lang="en-US" sz="2700" b="1" dirty="0">
                <a:solidFill>
                  <a:srgbClr val="FFFF00"/>
                </a:solidFill>
                <a:latin typeface="Rockwell" panose="02060603020205020403" pitchFamily="18" charset="0"/>
              </a:rPr>
            </a:br>
            <a:r>
              <a:rPr lang="en-US" sz="3600" b="1" dirty="0">
                <a:solidFill>
                  <a:srgbClr val="FF0000"/>
                </a:solidFill>
                <a:latin typeface="Rockwell" panose="02060603020205020403" pitchFamily="18" charset="0"/>
              </a:rPr>
              <a:t>SENTIMENT ANALYSIS OF Twitter data</a:t>
            </a:r>
            <a:br>
              <a:rPr lang="en-US" sz="2700" b="1" dirty="0">
                <a:latin typeface="Rockwell" panose="02060603020205020403" pitchFamily="18" charset="0"/>
              </a:rPr>
            </a:br>
            <a:br>
              <a:rPr lang="en-US" sz="2700" b="1" dirty="0">
                <a:latin typeface="Rockwell" panose="02060603020205020403" pitchFamily="18" charset="0"/>
                <a:cs typeface="Times New Roman" panose="02020603050405020304" pitchFamily="18" charset="0"/>
              </a:rPr>
            </a:br>
            <a:r>
              <a:rPr lang="en-US" sz="2700" b="1" cap="none" dirty="0">
                <a:solidFill>
                  <a:srgbClr val="00B0F0"/>
                </a:solidFill>
                <a:latin typeface="Rockwell" panose="02060603020205020403" pitchFamily="18" charset="0"/>
                <a:cs typeface="Times New Roman" panose="02020603050405020304" pitchFamily="18" charset="0"/>
              </a:rPr>
              <a:t>B. Vishnu </a:t>
            </a:r>
            <a:r>
              <a:rPr lang="en-US" sz="2700" cap="none" dirty="0">
                <a:solidFill>
                  <a:srgbClr val="00B0F0"/>
                </a:solidFill>
                <a:latin typeface="Rockwell" panose="02060603020205020403" pitchFamily="18" charset="0"/>
                <a:cs typeface="Times New Roman" panose="02020603050405020304" pitchFamily="18" charset="0"/>
              </a:rPr>
              <a:t>P</a:t>
            </a:r>
            <a:r>
              <a:rPr lang="en-US" sz="2700" b="1" cap="none" dirty="0">
                <a:solidFill>
                  <a:srgbClr val="00B0F0"/>
                </a:solidFill>
                <a:latin typeface="Rockwell" panose="02060603020205020403" pitchFamily="18" charset="0"/>
                <a:cs typeface="Times New Roman" panose="02020603050405020304" pitchFamily="18" charset="0"/>
              </a:rPr>
              <a:t>riya -	  19K41A05F1</a:t>
            </a:r>
            <a:br>
              <a:rPr lang="en-US" sz="2700" b="1" cap="none" dirty="0">
                <a:solidFill>
                  <a:srgbClr val="00B0F0"/>
                </a:solidFill>
                <a:latin typeface="Rockwell" panose="02060603020205020403" pitchFamily="18" charset="0"/>
                <a:cs typeface="Times New Roman" panose="02020603050405020304" pitchFamily="18" charset="0"/>
              </a:rPr>
            </a:br>
            <a:r>
              <a:rPr lang="en-US" sz="2700" b="1" cap="none" dirty="0">
                <a:solidFill>
                  <a:srgbClr val="00B0F0"/>
                </a:solidFill>
                <a:latin typeface="Rockwell" panose="02060603020205020403" pitchFamily="18" charset="0"/>
                <a:cs typeface="Times New Roman" panose="02020603050405020304" pitchFamily="18" charset="0"/>
              </a:rPr>
              <a:t>D. </a:t>
            </a:r>
            <a:r>
              <a:rPr lang="en-US" sz="2700" b="1" cap="none" dirty="0" err="1">
                <a:solidFill>
                  <a:srgbClr val="00B0F0"/>
                </a:solidFill>
                <a:latin typeface="Rockwell" panose="02060603020205020403" pitchFamily="18" charset="0"/>
                <a:cs typeface="Times New Roman" panose="02020603050405020304" pitchFamily="18" charset="0"/>
              </a:rPr>
              <a:t>Sujitha</a:t>
            </a:r>
            <a:r>
              <a:rPr lang="en-US" sz="2700" b="1" cap="none" dirty="0">
                <a:solidFill>
                  <a:srgbClr val="00B0F0"/>
                </a:solidFill>
                <a:latin typeface="Rockwell" panose="02060603020205020403" pitchFamily="18" charset="0"/>
                <a:cs typeface="Times New Roman" panose="02020603050405020304" pitchFamily="18" charset="0"/>
              </a:rPr>
              <a:t> Rao   -       19K41A05F3</a:t>
            </a:r>
            <a:br>
              <a:rPr lang="en-US" sz="2700" b="1" cap="none" dirty="0">
                <a:solidFill>
                  <a:srgbClr val="00B0F0"/>
                </a:solidFill>
                <a:latin typeface="Rockwell" panose="02060603020205020403" pitchFamily="18" charset="0"/>
                <a:cs typeface="Times New Roman" panose="02020603050405020304" pitchFamily="18" charset="0"/>
              </a:rPr>
            </a:br>
            <a:r>
              <a:rPr lang="en-US" sz="2700" b="1" cap="none" dirty="0">
                <a:solidFill>
                  <a:srgbClr val="00B0F0"/>
                </a:solidFill>
                <a:latin typeface="Rockwell" panose="02060603020205020403" pitchFamily="18" charset="0"/>
                <a:cs typeface="Times New Roman" panose="02020603050405020304" pitchFamily="18" charset="0"/>
              </a:rPr>
              <a:t>      R. Rakesh     -       20K45A0222</a:t>
            </a:r>
            <a:br>
              <a:rPr lang="en-US" sz="2700" b="1" cap="none" dirty="0">
                <a:solidFill>
                  <a:srgbClr val="00B0F0"/>
                </a:solidFill>
                <a:latin typeface="Rockwell" panose="02060603020205020403" pitchFamily="18" charset="0"/>
                <a:cs typeface="Times New Roman" panose="02020603050405020304" pitchFamily="18" charset="0"/>
              </a:rPr>
            </a:br>
            <a:br>
              <a:rPr lang="en-US" sz="2700" b="1" cap="none" dirty="0">
                <a:solidFill>
                  <a:srgbClr val="00B0F0"/>
                </a:solidFill>
                <a:latin typeface="Rockwell" panose="02060603020205020403" pitchFamily="18" charset="0"/>
                <a:cs typeface="Times New Roman" panose="02020603050405020304" pitchFamily="18" charset="0"/>
              </a:rPr>
            </a:br>
            <a:r>
              <a:rPr lang="en-US" sz="2700" b="1" cap="none" dirty="0">
                <a:solidFill>
                  <a:schemeClr val="accent5">
                    <a:lumMod val="60000"/>
                    <a:lumOff val="40000"/>
                  </a:schemeClr>
                </a:solidFill>
                <a:latin typeface="+mn-lt"/>
                <a:cs typeface="Times New Roman" panose="02020603050405020304" pitchFamily="18" charset="0"/>
              </a:rPr>
              <a:t>Under the guidance of</a:t>
            </a:r>
            <a:br>
              <a:rPr lang="en-US" sz="2700" b="1" dirty="0">
                <a:solidFill>
                  <a:schemeClr val="accent5">
                    <a:lumMod val="60000"/>
                    <a:lumOff val="40000"/>
                  </a:schemeClr>
                </a:solidFill>
                <a:latin typeface="+mn-lt"/>
                <a:cs typeface="Times New Roman" panose="02020603050405020304" pitchFamily="18" charset="0"/>
              </a:rPr>
            </a:br>
            <a:r>
              <a:rPr lang="en-US" sz="2700" b="1" cap="none" dirty="0">
                <a:solidFill>
                  <a:schemeClr val="accent5">
                    <a:lumMod val="60000"/>
                    <a:lumOff val="40000"/>
                  </a:schemeClr>
                </a:solidFill>
                <a:latin typeface="+mn-lt"/>
                <a:cs typeface="Times New Roman" panose="02020603050405020304" pitchFamily="18" charset="0"/>
              </a:rPr>
              <a:t>D. Ramesh</a:t>
            </a:r>
            <a:br>
              <a:rPr lang="en-US" sz="2700" b="1" cap="none" dirty="0">
                <a:solidFill>
                  <a:schemeClr val="accent5">
                    <a:lumMod val="60000"/>
                    <a:lumOff val="40000"/>
                  </a:schemeClr>
                </a:solidFill>
                <a:latin typeface="+mn-lt"/>
                <a:cs typeface="Times New Roman" panose="02020603050405020304" pitchFamily="18" charset="0"/>
              </a:rPr>
            </a:br>
            <a:r>
              <a:rPr lang="en-US" sz="2700" b="1" cap="none" dirty="0">
                <a:solidFill>
                  <a:schemeClr val="accent5">
                    <a:lumMod val="60000"/>
                    <a:lumOff val="40000"/>
                  </a:schemeClr>
                </a:solidFill>
                <a:latin typeface="+mn-lt"/>
                <a:cs typeface="Times New Roman" panose="02020603050405020304" pitchFamily="18" charset="0"/>
              </a:rPr>
              <a:t>Assistant Professor of CSE</a:t>
            </a:r>
            <a:br>
              <a:rPr lang="en-US" sz="2700" b="1" cap="none" dirty="0">
                <a:solidFill>
                  <a:schemeClr val="accent6">
                    <a:lumMod val="75000"/>
                  </a:schemeClr>
                </a:solidFill>
                <a:latin typeface="+mn-lt"/>
                <a:cs typeface="Times New Roman" panose="02020603050405020304" pitchFamily="18" charset="0"/>
              </a:rPr>
            </a:br>
            <a:br>
              <a:rPr lang="en-US" sz="2700" b="1" cap="none" dirty="0">
                <a:solidFill>
                  <a:schemeClr val="accent6">
                    <a:lumMod val="75000"/>
                  </a:schemeClr>
                </a:solidFill>
                <a:latin typeface="+mn-lt"/>
                <a:cs typeface="Times New Roman" panose="02020603050405020304" pitchFamily="18" charset="0"/>
              </a:rPr>
            </a:br>
            <a:br>
              <a:rPr lang="en-US" sz="2700" cap="none" dirty="0">
                <a:latin typeface="+mn-lt"/>
                <a:cs typeface="Times New Roman" panose="02020603050405020304" pitchFamily="18" charset="0"/>
              </a:rPr>
            </a:br>
            <a:endParaRPr lang="en-US" sz="2700" b="1"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4F2E-C7BA-3F7C-BD99-0D12A0F93F43}"/>
              </a:ext>
            </a:extLst>
          </p:cNvPr>
          <p:cNvSpPr>
            <a:spLocks noGrp="1"/>
          </p:cNvSpPr>
          <p:nvPr>
            <p:ph type="title"/>
          </p:nvPr>
        </p:nvSpPr>
        <p:spPr>
          <a:xfrm>
            <a:off x="211231" y="860155"/>
            <a:ext cx="8721537" cy="3962221"/>
          </a:xfrm>
        </p:spPr>
        <p:txBody>
          <a:bodyPr>
            <a:normAutofit fontScale="90000"/>
          </a:bodyPr>
          <a:lstStyle/>
          <a:p>
            <a:pPr algn="l">
              <a:lnSpc>
                <a:spcPct val="150000"/>
              </a:lnSpc>
            </a:pPr>
            <a:r>
              <a:rPr lang="en-IN" sz="2500" dirty="0">
                <a:solidFill>
                  <a:srgbClr val="FFFF00"/>
                </a:solidFill>
                <a:latin typeface="+mn-lt"/>
              </a:rPr>
              <a:t>UNIVERSAL SENTENCE ENCODER</a:t>
            </a:r>
            <a:br>
              <a:rPr lang="en-IN" dirty="0"/>
            </a:br>
            <a:r>
              <a:rPr lang="en-US" sz="1600" b="0" cap="none" dirty="0">
                <a:effectLst/>
                <a:latin typeface="+mn-lt"/>
                <a:ea typeface="Calibri" panose="020F0502020204030204" pitchFamily="34" charset="0"/>
                <a:cs typeface="Times New Roman" panose="02020603050405020304" pitchFamily="18" charset="0"/>
              </a:rPr>
              <a:t>The universal sentence encoder makes looking up embeddings at the sentence level as simple as it has previously been to look up embeddings at the word level. Then, using less supervised training data, the sentence embeddings can be easily employed to compute sentence-level meaning similarity and improve performance on subsequent classification tasks. It converts textual information into numerically represented, high-dimensional vectors called embeddings.</a:t>
            </a:r>
            <a:br>
              <a:rPr lang="en-US" sz="1600" b="0" i="0" cap="none" dirty="0">
                <a:effectLst/>
                <a:latin typeface="+mn-lt"/>
              </a:rPr>
            </a:br>
            <a:r>
              <a:rPr lang="en-US" sz="2500" i="0" cap="none" dirty="0">
                <a:solidFill>
                  <a:srgbClr val="FFFF00"/>
                </a:solidFill>
                <a:effectLst/>
                <a:latin typeface="+mn-lt"/>
              </a:rPr>
              <a:t>LSTM</a:t>
            </a:r>
            <a:br>
              <a:rPr lang="en-US" sz="1500" b="0" i="0" cap="none" dirty="0">
                <a:effectLst/>
                <a:latin typeface="+mn-lt"/>
              </a:rPr>
            </a:br>
            <a:r>
              <a:rPr lang="en-US" sz="1600" b="0" cap="none" dirty="0" err="1">
                <a:effectLst/>
                <a:latin typeface="+mn-lt"/>
              </a:rPr>
              <a:t>LSTM</a:t>
            </a:r>
            <a:r>
              <a:rPr lang="en-US" sz="1600" b="0" cap="none" dirty="0">
                <a:effectLst/>
                <a:latin typeface="+mn-lt"/>
              </a:rPr>
              <a:t>  </a:t>
            </a:r>
            <a:r>
              <a:rPr lang="en-US" sz="1600" b="0" i="0" cap="none" dirty="0">
                <a:effectLst/>
                <a:latin typeface="+mn-lt"/>
              </a:rPr>
              <a:t>network is fed by input data from the current time instance </a:t>
            </a:r>
            <a:br>
              <a:rPr lang="en-US" sz="1600" b="0" i="0" cap="none" dirty="0">
                <a:effectLst/>
                <a:latin typeface="+mn-lt"/>
              </a:rPr>
            </a:br>
            <a:r>
              <a:rPr lang="en-US" sz="1600" b="0" i="0" cap="none" dirty="0">
                <a:effectLst/>
                <a:latin typeface="+mn-lt"/>
              </a:rPr>
              <a:t>and output of hidden layer from the previous time instance. </a:t>
            </a:r>
            <a:r>
              <a:rPr lang="en-US" sz="1600" b="0" cap="none" dirty="0">
                <a:effectLst/>
                <a:latin typeface="+mn-lt"/>
              </a:rPr>
              <a:t>T</a:t>
            </a:r>
            <a:r>
              <a:rPr lang="en-US" sz="1600" b="0" i="0" cap="none" dirty="0">
                <a:effectLst/>
                <a:latin typeface="+mn-lt"/>
              </a:rPr>
              <a:t>hese </a:t>
            </a:r>
            <a:br>
              <a:rPr lang="en-US" sz="1600" b="0" i="0" cap="none" dirty="0">
                <a:effectLst/>
                <a:latin typeface="+mn-lt"/>
              </a:rPr>
            </a:br>
            <a:r>
              <a:rPr lang="en-US" sz="1600" b="0" i="0" cap="none" dirty="0">
                <a:effectLst/>
                <a:latin typeface="+mn-lt"/>
              </a:rPr>
              <a:t>two data passes through various activation functions and valves in</a:t>
            </a:r>
            <a:br>
              <a:rPr lang="en-US" sz="1600" b="0" i="0" cap="none" dirty="0">
                <a:effectLst/>
                <a:latin typeface="+mn-lt"/>
              </a:rPr>
            </a:br>
            <a:r>
              <a:rPr lang="en-US" sz="1600" b="0" i="0" cap="none" dirty="0">
                <a:effectLst/>
                <a:latin typeface="+mn-lt"/>
              </a:rPr>
              <a:t>the network before reaching the output.</a:t>
            </a:r>
            <a:br>
              <a:rPr lang="en-US" sz="1600" b="0" i="0" cap="none" dirty="0">
                <a:effectLst/>
                <a:latin typeface="+mn-lt"/>
              </a:rPr>
            </a:br>
            <a:br>
              <a:rPr lang="en-US" sz="1700" b="0" i="0" cap="none" dirty="0">
                <a:effectLst/>
                <a:latin typeface="+mn-lt"/>
              </a:rPr>
            </a:br>
            <a:br>
              <a:rPr lang="en-US" sz="1500" b="0" i="0" cap="none" dirty="0">
                <a:effectLst/>
                <a:latin typeface="+mn-lt"/>
              </a:rPr>
            </a:br>
            <a:br>
              <a:rPr lang="en-US" sz="1500" b="0" i="0" cap="none" dirty="0">
                <a:effectLst/>
                <a:latin typeface="+mn-lt"/>
              </a:rPr>
            </a:br>
            <a:br>
              <a:rPr lang="en-US" sz="1500" b="0" i="0" cap="none" dirty="0">
                <a:effectLst/>
                <a:latin typeface="+mn-lt"/>
              </a:rPr>
            </a:br>
            <a:endParaRPr lang="en-IN" sz="1500" dirty="0">
              <a:latin typeface="+mn-lt"/>
            </a:endParaRPr>
          </a:p>
        </p:txBody>
      </p:sp>
      <p:pic>
        <p:nvPicPr>
          <p:cNvPr id="3076" name="Picture 4">
            <a:extLst>
              <a:ext uri="{FF2B5EF4-FFF2-40B4-BE49-F238E27FC236}">
                <a16:creationId xmlns:a16="http://schemas.microsoft.com/office/drawing/2014/main" id="{0B83A57C-8213-50B0-104C-011A589AE7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320" t="9867" r="24808" b="6819"/>
          <a:stretch/>
        </p:blipFill>
        <p:spPr bwMode="auto">
          <a:xfrm>
            <a:off x="5959097" y="2067142"/>
            <a:ext cx="2633242" cy="284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84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07C6-33C6-C75E-7126-0B4C517FE340}"/>
              </a:ext>
            </a:extLst>
          </p:cNvPr>
          <p:cNvSpPr>
            <a:spLocks noGrp="1"/>
          </p:cNvSpPr>
          <p:nvPr>
            <p:ph type="title"/>
          </p:nvPr>
        </p:nvSpPr>
        <p:spPr>
          <a:xfrm>
            <a:off x="201477" y="77492"/>
            <a:ext cx="8249191" cy="813661"/>
          </a:xfrm>
        </p:spPr>
        <p:txBody>
          <a:bodyPr>
            <a:normAutofit/>
          </a:bodyPr>
          <a:lstStyle/>
          <a:p>
            <a:pPr algn="l"/>
            <a:r>
              <a:rPr lang="en-IN" sz="2800" dirty="0">
                <a:solidFill>
                  <a:srgbClr val="FFFF00"/>
                </a:solidFill>
                <a:latin typeface="Rockwell" panose="02060603020205020403" pitchFamily="18" charset="0"/>
              </a:rPr>
              <a:t>DATASET INSIGHTS</a:t>
            </a:r>
          </a:p>
        </p:txBody>
      </p:sp>
      <p:sp>
        <p:nvSpPr>
          <p:cNvPr id="3" name="Content Placeholder 2">
            <a:extLst>
              <a:ext uri="{FF2B5EF4-FFF2-40B4-BE49-F238E27FC236}">
                <a16:creationId xmlns:a16="http://schemas.microsoft.com/office/drawing/2014/main" id="{222B4B99-E628-9459-2FD1-6AFDDF4BA0E1}"/>
              </a:ext>
            </a:extLst>
          </p:cNvPr>
          <p:cNvSpPr>
            <a:spLocks noGrp="1"/>
          </p:cNvSpPr>
          <p:nvPr>
            <p:ph idx="1"/>
          </p:nvPr>
        </p:nvSpPr>
        <p:spPr>
          <a:xfrm>
            <a:off x="201477" y="891154"/>
            <a:ext cx="8570564" cy="3967566"/>
          </a:xfrm>
        </p:spPr>
        <p:txBody>
          <a:bodyPr>
            <a:normAutofit/>
          </a:bodyPr>
          <a:lstStyle/>
          <a:p>
            <a:pPr marL="0" indent="0" algn="just">
              <a:lnSpc>
                <a:spcPct val="150000"/>
              </a:lnSpc>
              <a:spcBef>
                <a:spcPts val="5"/>
              </a:spcBef>
              <a:buNone/>
              <a:tabLst>
                <a:tab pos="20447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dataset is based on Twitter tweets from Kaggle which has three columns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S.No</a:t>
            </a:r>
            <a:r>
              <a:rPr lang="en-US" dirty="0">
                <a:effectLst/>
                <a:latin typeface="Times New Roman" panose="02020603050405020304" pitchFamily="18" charset="0"/>
                <a:ea typeface="Calibri" panose="020F0502020204030204" pitchFamily="34" charset="0"/>
                <a:cs typeface="Times New Roman" panose="02020603050405020304" pitchFamily="18" charset="0"/>
              </a:rPr>
              <a:t>, Text and Sentiment. Dataset consists of 10729 rows and 2 columns.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5"/>
              </a:spcBef>
              <a:buFont typeface="Wingdings" panose="05000000000000000000" pitchFamily="2" charset="2"/>
              <a:buChar char="v"/>
              <a:tabLst>
                <a:tab pos="20447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Second column: </a:t>
            </a:r>
            <a: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Text</a:t>
            </a:r>
            <a:endParaRPr lang="en-IN"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5"/>
              </a:spcBef>
              <a:buNone/>
              <a:tabLst>
                <a:tab pos="20447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column includes the tweets of the users.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5"/>
              </a:spcBef>
              <a:buFont typeface="Wingdings" panose="05000000000000000000" pitchFamily="2" charset="2"/>
              <a:buChar char="v"/>
              <a:tabLst>
                <a:tab pos="20447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Third column: </a:t>
            </a:r>
            <a: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Sentiment</a:t>
            </a:r>
            <a:endParaRPr lang="en-IN"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5"/>
              </a:spcBef>
              <a:buNone/>
              <a:tabLst>
                <a:tab pos="20447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column describes the sentiment of the tweet like- positive, negative or neutral.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1026" name="Picture 2">
            <a:extLst>
              <a:ext uri="{FF2B5EF4-FFF2-40B4-BE49-F238E27FC236}">
                <a16:creationId xmlns:a16="http://schemas.microsoft.com/office/drawing/2014/main" id="{5A0F7841-F9A6-E3F4-FE5F-9AAF37228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9838" y="1604044"/>
            <a:ext cx="2808082" cy="14988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46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1B03ED-C02D-34CB-3583-49F2346ABA74}"/>
              </a:ext>
            </a:extLst>
          </p:cNvPr>
          <p:cNvPicPr>
            <a:picLocks noChangeAspect="1"/>
          </p:cNvPicPr>
          <p:nvPr/>
        </p:nvPicPr>
        <p:blipFill>
          <a:blip r:embed="rId2"/>
          <a:stretch>
            <a:fillRect/>
          </a:stretch>
        </p:blipFill>
        <p:spPr>
          <a:xfrm>
            <a:off x="1153116" y="282712"/>
            <a:ext cx="6837768" cy="4578076"/>
          </a:xfrm>
          <a:prstGeom prst="rect">
            <a:avLst/>
          </a:prstGeom>
        </p:spPr>
      </p:pic>
    </p:spTree>
    <p:extLst>
      <p:ext uri="{BB962C8B-B14F-4D97-AF65-F5344CB8AC3E}">
        <p14:creationId xmlns:p14="http://schemas.microsoft.com/office/powerpoint/2010/main" val="364454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3AD3-78B0-7821-3272-07D81AF6EB1E}"/>
              </a:ext>
            </a:extLst>
          </p:cNvPr>
          <p:cNvSpPr>
            <a:spLocks noGrp="1"/>
          </p:cNvSpPr>
          <p:nvPr>
            <p:ph type="title"/>
          </p:nvPr>
        </p:nvSpPr>
        <p:spPr>
          <a:xfrm>
            <a:off x="286719" y="239014"/>
            <a:ext cx="8163950" cy="419663"/>
          </a:xfrm>
        </p:spPr>
        <p:txBody>
          <a:bodyPr>
            <a:noAutofit/>
          </a:bodyPr>
          <a:lstStyle/>
          <a:p>
            <a:pPr algn="just"/>
            <a:r>
              <a:rPr lang="en-IN" sz="2500" dirty="0">
                <a:solidFill>
                  <a:srgbClr val="FFFF00"/>
                </a:solidFill>
                <a:latin typeface="Times New Roman" panose="02020603050405020304" pitchFamily="18" charset="0"/>
                <a:cs typeface="Times New Roman" panose="02020603050405020304" pitchFamily="18" charset="0"/>
              </a:rPr>
              <a:t>DATA PREPROCESSING</a:t>
            </a:r>
          </a:p>
        </p:txBody>
      </p:sp>
      <p:pic>
        <p:nvPicPr>
          <p:cNvPr id="5" name="Content Placeholder 4">
            <a:extLst>
              <a:ext uri="{FF2B5EF4-FFF2-40B4-BE49-F238E27FC236}">
                <a16:creationId xmlns:a16="http://schemas.microsoft.com/office/drawing/2014/main" id="{852D5C67-52C3-FD0D-2E64-DCB859349C73}"/>
              </a:ext>
            </a:extLst>
          </p:cNvPr>
          <p:cNvPicPr>
            <a:picLocks noGrp="1" noChangeAspect="1"/>
          </p:cNvPicPr>
          <p:nvPr>
            <p:ph idx="1"/>
          </p:nvPr>
        </p:nvPicPr>
        <p:blipFill>
          <a:blip r:embed="rId2"/>
          <a:stretch>
            <a:fillRect/>
          </a:stretch>
        </p:blipFill>
        <p:spPr>
          <a:xfrm>
            <a:off x="1743559" y="690575"/>
            <a:ext cx="6105791" cy="4064322"/>
          </a:xfrm>
        </p:spPr>
      </p:pic>
    </p:spTree>
    <p:extLst>
      <p:ext uri="{BB962C8B-B14F-4D97-AF65-F5344CB8AC3E}">
        <p14:creationId xmlns:p14="http://schemas.microsoft.com/office/powerpoint/2010/main" val="421291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0ED1-EE77-D0F4-6BB6-DDD7F2851BEA}"/>
              </a:ext>
            </a:extLst>
          </p:cNvPr>
          <p:cNvSpPr>
            <a:spLocks noGrp="1"/>
          </p:cNvSpPr>
          <p:nvPr>
            <p:ph type="title"/>
          </p:nvPr>
        </p:nvSpPr>
        <p:spPr>
          <a:xfrm>
            <a:off x="271219" y="92988"/>
            <a:ext cx="8179449" cy="635431"/>
          </a:xfrm>
        </p:spPr>
        <p:txBody>
          <a:bodyPr>
            <a:normAutofit/>
          </a:bodyPr>
          <a:lstStyle/>
          <a:p>
            <a:pPr algn="l"/>
            <a:r>
              <a:rPr lang="en-IN" sz="2500" dirty="0">
                <a:solidFill>
                  <a:srgbClr val="FFFF00"/>
                </a:solidFill>
                <a:latin typeface="+mn-lt"/>
              </a:rPr>
              <a:t>RESULTS</a:t>
            </a:r>
          </a:p>
        </p:txBody>
      </p:sp>
      <p:pic>
        <p:nvPicPr>
          <p:cNvPr id="4" name="Content Placeholder 3">
            <a:extLst>
              <a:ext uri="{FF2B5EF4-FFF2-40B4-BE49-F238E27FC236}">
                <a16:creationId xmlns:a16="http://schemas.microsoft.com/office/drawing/2014/main" id="{574ED205-2833-5205-303E-7C8E4A80FB3D}"/>
              </a:ext>
            </a:extLst>
          </p:cNvPr>
          <p:cNvPicPr>
            <a:picLocks noGrp="1" noChangeAspect="1"/>
          </p:cNvPicPr>
          <p:nvPr>
            <p:ph idx="1"/>
          </p:nvPr>
        </p:nvPicPr>
        <p:blipFill rotWithShape="1">
          <a:blip r:embed="rId2"/>
          <a:srcRect l="2579" t="3568" r="21266" b="1271"/>
          <a:stretch/>
        </p:blipFill>
        <p:spPr bwMode="auto">
          <a:xfrm>
            <a:off x="604193" y="859617"/>
            <a:ext cx="3756750" cy="273127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BCE0871-51F7-D083-DDDF-34E56773C2E6}"/>
              </a:ext>
            </a:extLst>
          </p:cNvPr>
          <p:cNvPicPr>
            <a:picLocks noChangeAspect="1"/>
          </p:cNvPicPr>
          <p:nvPr/>
        </p:nvPicPr>
        <p:blipFill rotWithShape="1">
          <a:blip r:embed="rId3"/>
          <a:srcRect t="4462"/>
          <a:stretch/>
        </p:blipFill>
        <p:spPr bwMode="auto">
          <a:xfrm>
            <a:off x="4513881" y="859616"/>
            <a:ext cx="3649851" cy="273127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A22A0B5-F271-4F90-F2F2-02CB763219A1}"/>
              </a:ext>
            </a:extLst>
          </p:cNvPr>
          <p:cNvSpPr txBox="1"/>
          <p:nvPr/>
        </p:nvSpPr>
        <p:spPr>
          <a:xfrm>
            <a:off x="1325105" y="3722093"/>
            <a:ext cx="3479370" cy="369332"/>
          </a:xfrm>
          <a:prstGeom prst="rect">
            <a:avLst/>
          </a:prstGeom>
          <a:noFill/>
        </p:spPr>
        <p:txBody>
          <a:bodyPr wrap="square" rtlCol="0">
            <a:spAutoFit/>
          </a:bodyPr>
          <a:lstStyle/>
          <a:p>
            <a:r>
              <a:rPr lang="en-IN" dirty="0"/>
              <a:t>Model accuracy</a:t>
            </a:r>
          </a:p>
        </p:txBody>
      </p:sp>
      <p:sp>
        <p:nvSpPr>
          <p:cNvPr id="7" name="TextBox 6">
            <a:extLst>
              <a:ext uri="{FF2B5EF4-FFF2-40B4-BE49-F238E27FC236}">
                <a16:creationId xmlns:a16="http://schemas.microsoft.com/office/drawing/2014/main" id="{2D5D74F0-CB88-14A5-0879-50BADB7468E5}"/>
              </a:ext>
            </a:extLst>
          </p:cNvPr>
          <p:cNvSpPr txBox="1"/>
          <p:nvPr/>
        </p:nvSpPr>
        <p:spPr>
          <a:xfrm>
            <a:off x="5494149" y="3479369"/>
            <a:ext cx="2100020" cy="646331"/>
          </a:xfrm>
          <a:prstGeom prst="rect">
            <a:avLst/>
          </a:prstGeom>
          <a:noFill/>
        </p:spPr>
        <p:txBody>
          <a:bodyPr wrap="square" rtlCol="0">
            <a:spAutoFit/>
          </a:bodyPr>
          <a:lstStyle/>
          <a:p>
            <a:endParaRPr lang="en-IN" dirty="0"/>
          </a:p>
          <a:p>
            <a:r>
              <a:rPr lang="en-IN" dirty="0"/>
              <a:t>Model loss</a:t>
            </a:r>
          </a:p>
        </p:txBody>
      </p:sp>
    </p:spTree>
    <p:extLst>
      <p:ext uri="{BB962C8B-B14F-4D97-AF65-F5344CB8AC3E}">
        <p14:creationId xmlns:p14="http://schemas.microsoft.com/office/powerpoint/2010/main" val="164231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8867FF-C649-AC23-CB35-30A1A3AADE4C}"/>
              </a:ext>
            </a:extLst>
          </p:cNvPr>
          <p:cNvPicPr>
            <a:picLocks noChangeAspect="1"/>
          </p:cNvPicPr>
          <p:nvPr/>
        </p:nvPicPr>
        <p:blipFill>
          <a:blip r:embed="rId2"/>
          <a:stretch>
            <a:fillRect/>
          </a:stretch>
        </p:blipFill>
        <p:spPr>
          <a:xfrm>
            <a:off x="1664807" y="100738"/>
            <a:ext cx="6453799" cy="3350077"/>
          </a:xfrm>
          <a:prstGeom prst="rect">
            <a:avLst/>
          </a:prstGeom>
        </p:spPr>
      </p:pic>
      <p:pic>
        <p:nvPicPr>
          <p:cNvPr id="5" name="Picture 4">
            <a:extLst>
              <a:ext uri="{FF2B5EF4-FFF2-40B4-BE49-F238E27FC236}">
                <a16:creationId xmlns:a16="http://schemas.microsoft.com/office/drawing/2014/main" id="{EB16FAFE-CDA3-5221-BB07-77F4C0C24F6B}"/>
              </a:ext>
            </a:extLst>
          </p:cNvPr>
          <p:cNvPicPr>
            <a:picLocks noChangeAspect="1"/>
          </p:cNvPicPr>
          <p:nvPr/>
        </p:nvPicPr>
        <p:blipFill>
          <a:blip r:embed="rId3"/>
          <a:stretch>
            <a:fillRect/>
          </a:stretch>
        </p:blipFill>
        <p:spPr>
          <a:xfrm>
            <a:off x="1486632" y="3988186"/>
            <a:ext cx="6810147" cy="896072"/>
          </a:xfrm>
          <a:prstGeom prst="rect">
            <a:avLst/>
          </a:prstGeom>
        </p:spPr>
      </p:pic>
      <p:sp>
        <p:nvSpPr>
          <p:cNvPr id="8" name="TextBox 7">
            <a:extLst>
              <a:ext uri="{FF2B5EF4-FFF2-40B4-BE49-F238E27FC236}">
                <a16:creationId xmlns:a16="http://schemas.microsoft.com/office/drawing/2014/main" id="{76ED25DF-DCCD-CC45-1A84-5E46172C216F}"/>
              </a:ext>
            </a:extLst>
          </p:cNvPr>
          <p:cNvSpPr txBox="1"/>
          <p:nvPr/>
        </p:nvSpPr>
        <p:spPr>
          <a:xfrm>
            <a:off x="170480" y="263471"/>
            <a:ext cx="7344259" cy="369332"/>
          </a:xfrm>
          <a:prstGeom prst="rect">
            <a:avLst/>
          </a:prstGeom>
          <a:noFill/>
        </p:spPr>
        <p:txBody>
          <a:bodyPr wrap="square">
            <a:spAutoFit/>
          </a:bodyPr>
          <a:lstStyle/>
          <a:p>
            <a:r>
              <a:rPr lang="en-IN" dirty="0"/>
              <a:t>Embedding:-</a:t>
            </a:r>
          </a:p>
        </p:txBody>
      </p:sp>
      <p:sp>
        <p:nvSpPr>
          <p:cNvPr id="9" name="TextBox 8">
            <a:extLst>
              <a:ext uri="{FF2B5EF4-FFF2-40B4-BE49-F238E27FC236}">
                <a16:creationId xmlns:a16="http://schemas.microsoft.com/office/drawing/2014/main" id="{F33786F4-1CEB-F4D2-8A81-50C958294DA6}"/>
              </a:ext>
            </a:extLst>
          </p:cNvPr>
          <p:cNvSpPr txBox="1"/>
          <p:nvPr/>
        </p:nvSpPr>
        <p:spPr>
          <a:xfrm>
            <a:off x="170480" y="3613548"/>
            <a:ext cx="2054303" cy="374638"/>
          </a:xfrm>
          <a:prstGeom prst="rect">
            <a:avLst/>
          </a:prstGeom>
          <a:noFill/>
        </p:spPr>
        <p:txBody>
          <a:bodyPr wrap="square" rtlCol="0">
            <a:spAutoFit/>
          </a:bodyPr>
          <a:lstStyle/>
          <a:p>
            <a:r>
              <a:rPr lang="en-IN" dirty="0"/>
              <a:t>Accuracy:-</a:t>
            </a:r>
          </a:p>
        </p:txBody>
      </p:sp>
    </p:spTree>
    <p:extLst>
      <p:ext uri="{BB962C8B-B14F-4D97-AF65-F5344CB8AC3E}">
        <p14:creationId xmlns:p14="http://schemas.microsoft.com/office/powerpoint/2010/main" val="398084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08CA-CBC7-26EA-C53D-11CE07984336}"/>
              </a:ext>
            </a:extLst>
          </p:cNvPr>
          <p:cNvSpPr>
            <a:spLocks noGrp="1"/>
          </p:cNvSpPr>
          <p:nvPr>
            <p:ph type="title"/>
          </p:nvPr>
        </p:nvSpPr>
        <p:spPr>
          <a:xfrm>
            <a:off x="255722" y="263472"/>
            <a:ext cx="8194946" cy="736170"/>
          </a:xfrm>
        </p:spPr>
        <p:txBody>
          <a:bodyPr>
            <a:normAutofit/>
          </a:bodyPr>
          <a:lstStyle/>
          <a:p>
            <a:pPr algn="l"/>
            <a:r>
              <a:rPr lang="en-IN" sz="2500" dirty="0">
                <a:solidFill>
                  <a:srgbClr val="FFFF00"/>
                </a:solidFill>
                <a:latin typeface="+mn-lt"/>
              </a:rPr>
              <a:t>CONCLUSION</a:t>
            </a:r>
          </a:p>
        </p:txBody>
      </p:sp>
      <p:sp>
        <p:nvSpPr>
          <p:cNvPr id="3" name="Content Placeholder 2">
            <a:extLst>
              <a:ext uri="{FF2B5EF4-FFF2-40B4-BE49-F238E27FC236}">
                <a16:creationId xmlns:a16="http://schemas.microsoft.com/office/drawing/2014/main" id="{8AE5D832-8D8C-4370-447C-7C71FE9F5B7F}"/>
              </a:ext>
            </a:extLst>
          </p:cNvPr>
          <p:cNvSpPr>
            <a:spLocks noGrp="1"/>
          </p:cNvSpPr>
          <p:nvPr>
            <p:ph idx="1"/>
          </p:nvPr>
        </p:nvSpPr>
        <p:spPr>
          <a:xfrm>
            <a:off x="348712" y="945397"/>
            <a:ext cx="8539566" cy="3398003"/>
          </a:xfrm>
        </p:spPr>
        <p:txBody>
          <a:bodyPr>
            <a:normAutofit/>
          </a:bodyPr>
          <a:lstStyle/>
          <a:p>
            <a:pPr marL="0" indent="0" algn="just">
              <a:buNone/>
            </a:pPr>
            <a:r>
              <a:rPr lang="en-US" dirty="0">
                <a:effectLst/>
                <a:ea typeface="Times New Roman" panose="02020603050405020304" pitchFamily="18" charset="0"/>
                <a:cs typeface="Times New Roman" panose="02020603050405020304" pitchFamily="18" charset="0"/>
              </a:rPr>
              <a:t>	Sentiment analysis is a field of study that analyzes people’s sentiments, attitudes, or emotions towards certain entities. It tackles a fundamental problem of sentiment analysis, sentiment polarity categorization. A sentiment polarity categorization process has been proposed along with detailed descriptions of each step. Experiments for both sentence-level categorization and review-level categorization have been performed. We have considered twitter tweets to analyzed the sentiments and proposed the model with Universal sentence encoder and LSTM. Universal sentence encoder is to embed text into high dimensional vectors of size 512 that is used for natural language tasks. LSTM is capable of learning long term dependencies and predicts future output from sequence of inputs. Finally, we have observed that our technique is accurate and efficient.</a:t>
            </a:r>
            <a:endParaRPr lang="en-IN" dirty="0"/>
          </a:p>
        </p:txBody>
      </p:sp>
      <p:pic>
        <p:nvPicPr>
          <p:cNvPr id="4" name="Picture 2">
            <a:extLst>
              <a:ext uri="{FF2B5EF4-FFF2-40B4-BE49-F238E27FC236}">
                <a16:creationId xmlns:a16="http://schemas.microsoft.com/office/drawing/2014/main" id="{0FBBCCE2-52A3-559C-8DC6-0E0ECE4BD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119" y="3683121"/>
            <a:ext cx="2612149" cy="14603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07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9AEF-FC5F-3267-B380-9F5B456F93A2}"/>
              </a:ext>
            </a:extLst>
          </p:cNvPr>
          <p:cNvSpPr>
            <a:spLocks noGrp="1"/>
          </p:cNvSpPr>
          <p:nvPr>
            <p:ph type="title"/>
          </p:nvPr>
        </p:nvSpPr>
        <p:spPr>
          <a:xfrm>
            <a:off x="286719" y="232476"/>
            <a:ext cx="8163949" cy="627680"/>
          </a:xfrm>
        </p:spPr>
        <p:txBody>
          <a:bodyPr/>
          <a:lstStyle/>
          <a:p>
            <a:pPr algn="l"/>
            <a:r>
              <a:rPr lang="en-IN" dirty="0">
                <a:solidFill>
                  <a:srgbClr val="FFFF00"/>
                </a:solidFill>
              </a:rPr>
              <a:t>references</a:t>
            </a:r>
          </a:p>
        </p:txBody>
      </p:sp>
      <p:sp>
        <p:nvSpPr>
          <p:cNvPr id="3" name="Content Placeholder 2">
            <a:extLst>
              <a:ext uri="{FF2B5EF4-FFF2-40B4-BE49-F238E27FC236}">
                <a16:creationId xmlns:a16="http://schemas.microsoft.com/office/drawing/2014/main" id="{9A874609-A6D7-1598-8DA8-44AAD551C081}"/>
              </a:ext>
            </a:extLst>
          </p:cNvPr>
          <p:cNvSpPr>
            <a:spLocks noGrp="1"/>
          </p:cNvSpPr>
          <p:nvPr>
            <p:ph idx="1"/>
          </p:nvPr>
        </p:nvSpPr>
        <p:spPr>
          <a:xfrm>
            <a:off x="286719" y="976393"/>
            <a:ext cx="8570562" cy="3934631"/>
          </a:xfrm>
        </p:spPr>
        <p:txBody>
          <a:bodyPr>
            <a:normAutofit fontScale="47500" lnSpcReduction="20000"/>
          </a:bodyPr>
          <a:lstStyle/>
          <a:p>
            <a:pPr marL="0" indent="0" algn="just">
              <a:lnSpc>
                <a:spcPct val="150000"/>
              </a:lnSpc>
              <a:buNone/>
            </a:pPr>
            <a:r>
              <a:rPr lang="en-US" sz="2900" dirty="0">
                <a:effectLst/>
                <a:ea typeface="Calibri" panose="020F0502020204030204" pitchFamily="34" charset="0"/>
                <a:cs typeface="Times New Roman" panose="02020603050405020304" pitchFamily="18" charset="0"/>
              </a:rPr>
              <a:t>1. T. </a:t>
            </a:r>
            <a:r>
              <a:rPr lang="en-US" sz="2900" dirty="0" err="1">
                <a:effectLst/>
                <a:ea typeface="Calibri" panose="020F0502020204030204" pitchFamily="34" charset="0"/>
                <a:cs typeface="Times New Roman" panose="02020603050405020304" pitchFamily="18" charset="0"/>
              </a:rPr>
              <a:t>Chalothom</a:t>
            </a:r>
            <a:r>
              <a:rPr lang="en-US" sz="2900" dirty="0">
                <a:effectLst/>
                <a:ea typeface="Calibri" panose="020F0502020204030204" pitchFamily="34" charset="0"/>
                <a:cs typeface="Times New Roman" panose="02020603050405020304" pitchFamily="18" charset="0"/>
              </a:rPr>
              <a:t> and J. Ellman, “Simple Approaches of Sentiment Analysis via Ensemble Learning,” Springer, Berlin,     Heidelberg, 2015, pp. 631–639.</a:t>
            </a:r>
            <a:endParaRPr lang="en-IN" sz="2900" dirty="0">
              <a:effectLst/>
              <a:ea typeface="Calibri" panose="020F0502020204030204" pitchFamily="34" charset="0"/>
              <a:cs typeface="Times New Roman" panose="02020603050405020304" pitchFamily="18" charset="0"/>
            </a:endParaRPr>
          </a:p>
          <a:p>
            <a:pPr marL="0" indent="0" algn="just">
              <a:lnSpc>
                <a:spcPct val="150000"/>
              </a:lnSpc>
              <a:buNone/>
            </a:pPr>
            <a:r>
              <a:rPr lang="en-US" sz="2900" dirty="0">
                <a:effectLst/>
                <a:ea typeface="Calibri" panose="020F0502020204030204" pitchFamily="34" charset="0"/>
                <a:cs typeface="Times New Roman" panose="02020603050405020304" pitchFamily="18" charset="0"/>
              </a:rPr>
              <a:t>2. L. </a:t>
            </a:r>
            <a:r>
              <a:rPr lang="en-US" sz="2900" dirty="0" err="1">
                <a:effectLst/>
                <a:ea typeface="Calibri" panose="020F0502020204030204" pitchFamily="34" charset="0"/>
                <a:cs typeface="Times New Roman" panose="02020603050405020304" pitchFamily="18" charset="0"/>
              </a:rPr>
              <a:t>Naji</a:t>
            </a:r>
            <a:r>
              <a:rPr lang="en-US" sz="2900" dirty="0">
                <a:effectLst/>
                <a:ea typeface="Calibri" panose="020F0502020204030204" pitchFamily="34" charset="0"/>
                <a:cs typeface="Times New Roman" panose="02020603050405020304" pitchFamily="18" charset="0"/>
              </a:rPr>
              <a:t>, "Twitter Sentiment Analysis Training Corpus (Dataset)," 22 </a:t>
            </a:r>
            <a:r>
              <a:rPr lang="en-US" sz="2900" dirty="0" err="1">
                <a:effectLst/>
                <a:ea typeface="Calibri" panose="020F0502020204030204" pitchFamily="34" charset="0"/>
                <a:cs typeface="Times New Roman" panose="02020603050405020304" pitchFamily="18" charset="0"/>
              </a:rPr>
              <a:t>september</a:t>
            </a:r>
            <a:r>
              <a:rPr lang="en-US" sz="2900" dirty="0">
                <a:effectLst/>
                <a:ea typeface="Calibri" panose="020F0502020204030204" pitchFamily="34" charset="0"/>
                <a:cs typeface="Times New Roman" panose="02020603050405020304" pitchFamily="18" charset="0"/>
              </a:rPr>
              <a:t> 2012.</a:t>
            </a:r>
            <a:endParaRPr lang="en-IN" sz="2900" dirty="0">
              <a:effectLst/>
              <a:ea typeface="Calibri" panose="020F0502020204030204" pitchFamily="34" charset="0"/>
              <a:cs typeface="Times New Roman" panose="02020603050405020304" pitchFamily="18" charset="0"/>
            </a:endParaRPr>
          </a:p>
          <a:p>
            <a:pPr marL="0" indent="0" algn="just">
              <a:lnSpc>
                <a:spcPct val="150000"/>
              </a:lnSpc>
              <a:buNone/>
            </a:pPr>
            <a:r>
              <a:rPr lang="en-US" sz="2900" dirty="0">
                <a:effectLst/>
                <a:ea typeface="Calibri" panose="020F0502020204030204" pitchFamily="34" charset="0"/>
                <a:cs typeface="Times New Roman" panose="02020603050405020304" pitchFamily="18" charset="0"/>
              </a:rPr>
              <a:t>3. S. </a:t>
            </a:r>
            <a:r>
              <a:rPr lang="en-US" sz="2900" dirty="0" err="1">
                <a:effectLst/>
                <a:ea typeface="Calibri" panose="020F0502020204030204" pitchFamily="34" charset="0"/>
                <a:cs typeface="Times New Roman" panose="02020603050405020304" pitchFamily="18" charset="0"/>
              </a:rPr>
              <a:t>Hridoy</a:t>
            </a:r>
            <a:r>
              <a:rPr lang="en-US" sz="2900" dirty="0">
                <a:effectLst/>
                <a:ea typeface="Calibri" panose="020F0502020204030204" pitchFamily="34" charset="0"/>
                <a:cs typeface="Times New Roman" panose="02020603050405020304" pitchFamily="18" charset="0"/>
              </a:rPr>
              <a:t>, M. </a:t>
            </a:r>
            <a:r>
              <a:rPr lang="en-US" sz="2900" dirty="0" err="1">
                <a:effectLst/>
                <a:ea typeface="Calibri" panose="020F0502020204030204" pitchFamily="34" charset="0"/>
                <a:cs typeface="Times New Roman" panose="02020603050405020304" pitchFamily="18" charset="0"/>
              </a:rPr>
              <a:t>Ekram</a:t>
            </a:r>
            <a:r>
              <a:rPr lang="en-US" sz="2900" dirty="0">
                <a:effectLst/>
                <a:ea typeface="Calibri" panose="020F0502020204030204" pitchFamily="34" charset="0"/>
                <a:cs typeface="Times New Roman" panose="02020603050405020304" pitchFamily="18" charset="0"/>
              </a:rPr>
              <a:t>, M. Islam and R. M. Rahman, "Localized twitter opinion mining using sentiment analysis," Decision Analytics, vol. 2, no. 1, 22 </a:t>
            </a:r>
            <a:r>
              <a:rPr lang="en-US" sz="2900" dirty="0" err="1">
                <a:effectLst/>
                <a:ea typeface="Calibri" panose="020F0502020204030204" pitchFamily="34" charset="0"/>
                <a:cs typeface="Times New Roman" panose="02020603050405020304" pitchFamily="18" charset="0"/>
              </a:rPr>
              <a:t>october</a:t>
            </a:r>
            <a:r>
              <a:rPr lang="en-US" sz="2900" dirty="0">
                <a:effectLst/>
                <a:ea typeface="Calibri" panose="020F0502020204030204" pitchFamily="34" charset="0"/>
                <a:cs typeface="Times New Roman" panose="02020603050405020304" pitchFamily="18" charset="0"/>
              </a:rPr>
              <a:t> 2015.</a:t>
            </a:r>
            <a:endParaRPr lang="en-IN" sz="2900" dirty="0">
              <a:effectLst/>
              <a:ea typeface="Calibri" panose="020F0502020204030204" pitchFamily="34" charset="0"/>
              <a:cs typeface="Times New Roman" panose="02020603050405020304" pitchFamily="18" charset="0"/>
            </a:endParaRPr>
          </a:p>
          <a:p>
            <a:pPr marL="0" indent="0" algn="just">
              <a:lnSpc>
                <a:spcPct val="150000"/>
              </a:lnSpc>
              <a:buNone/>
            </a:pPr>
            <a:r>
              <a:rPr lang="en-US" sz="2900" dirty="0">
                <a:effectLst/>
                <a:ea typeface="Calibri" panose="020F0502020204030204" pitchFamily="34" charset="0"/>
                <a:cs typeface="Times New Roman" panose="02020603050405020304" pitchFamily="18" charset="0"/>
              </a:rPr>
              <a:t>4. Q. Ye, Z. Zhang, and R. Law, “Sentiment classification of online reviews to travel destinations by supervised machine learning approaches,” Expert Systems with Applications, vol. 36, no. 3, pp. 6527–6535, 2009.</a:t>
            </a:r>
            <a:endParaRPr lang="en-IN" sz="2900" dirty="0">
              <a:effectLst/>
              <a:ea typeface="Calibri" panose="020F0502020204030204" pitchFamily="34" charset="0"/>
              <a:cs typeface="Times New Roman" panose="02020603050405020304" pitchFamily="18" charset="0"/>
            </a:endParaRPr>
          </a:p>
          <a:p>
            <a:pPr marL="0" indent="0" algn="just">
              <a:lnSpc>
                <a:spcPct val="150000"/>
              </a:lnSpc>
              <a:buNone/>
            </a:pPr>
            <a:r>
              <a:rPr lang="en-US" sz="2900" dirty="0">
                <a:effectLst/>
                <a:ea typeface="Calibri" panose="020F0502020204030204" pitchFamily="34" charset="0"/>
                <a:cs typeface="Times New Roman" panose="02020603050405020304" pitchFamily="18" charset="0"/>
              </a:rPr>
              <a:t>5.  A. S. Abrahams, J. Jiao, G. A. Wang, and W. Fan, "Vehicle defect discovery from social media”, Decision Support Systems, vol. 54, pp. 87-97, 2012.</a:t>
            </a:r>
            <a:endParaRPr lang="en-IN" sz="2900" dirty="0">
              <a:effectLst/>
              <a:ea typeface="Calibri" panose="020F0502020204030204" pitchFamily="34" charset="0"/>
              <a:cs typeface="Times New Roman" panose="02020603050405020304" pitchFamily="18" charset="0"/>
            </a:endParaRPr>
          </a:p>
          <a:p>
            <a:pPr marL="0" indent="0" algn="just">
              <a:lnSpc>
                <a:spcPct val="150000"/>
              </a:lnSpc>
              <a:buNone/>
            </a:pPr>
            <a:endParaRPr lang="en-IN" sz="2500" dirty="0">
              <a:effectLst/>
              <a:ea typeface="Calibri" panose="020F0502020204030204" pitchFamily="34" charset="0"/>
              <a:cs typeface="Times New Roman" panose="02020603050405020304" pitchFamily="18" charset="0"/>
            </a:endParaRPr>
          </a:p>
          <a:p>
            <a:pPr marL="0" indent="0" algn="just">
              <a:lnSpc>
                <a:spcPct val="150000"/>
              </a:lnSpc>
              <a:buNone/>
            </a:pPr>
            <a:r>
              <a:rPr lang="en-US" sz="1800" dirty="0">
                <a:effectLst/>
                <a:ea typeface="Calibri" panose="020F0502020204030204" pitchFamily="34" charset="0"/>
                <a:cs typeface="Times New Roman" panose="02020603050405020304" pitchFamily="18" charset="0"/>
              </a:rPr>
              <a:t> </a:t>
            </a:r>
            <a:endParaRPr lang="en-IN" sz="18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8699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C083-4555-084C-3F29-B558E445A399}"/>
              </a:ext>
            </a:extLst>
          </p:cNvPr>
          <p:cNvSpPr>
            <a:spLocks noGrp="1"/>
          </p:cNvSpPr>
          <p:nvPr>
            <p:ph type="title"/>
          </p:nvPr>
        </p:nvSpPr>
        <p:spPr>
          <a:xfrm>
            <a:off x="689339" y="1720312"/>
            <a:ext cx="7765321" cy="994741"/>
          </a:xfrm>
        </p:spPr>
        <p:txBody>
          <a:bodyPr>
            <a:normAutofit/>
          </a:bodyPr>
          <a:lstStyle/>
          <a:p>
            <a:r>
              <a:rPr lang="en-IN" sz="4000" dirty="0">
                <a:solidFill>
                  <a:srgbClr val="FFFF00"/>
                </a:solidFill>
                <a:latin typeface="+mn-lt"/>
              </a:rPr>
              <a:t>Thank  you</a:t>
            </a:r>
          </a:p>
        </p:txBody>
      </p:sp>
    </p:spTree>
    <p:extLst>
      <p:ext uri="{BB962C8B-B14F-4D97-AF65-F5344CB8AC3E}">
        <p14:creationId xmlns:p14="http://schemas.microsoft.com/office/powerpoint/2010/main" val="412194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4"/>
          <p:cNvSpPr txBox="1">
            <a:spLocks noGrp="1"/>
          </p:cNvSpPr>
          <p:nvPr>
            <p:ph type="body" idx="1"/>
          </p:nvPr>
        </p:nvSpPr>
        <p:spPr>
          <a:xfrm>
            <a:off x="3270142" y="147234"/>
            <a:ext cx="5873858" cy="4912963"/>
          </a:xfrm>
          <a:prstGeom prst="rect">
            <a:avLst/>
          </a:prstGeom>
        </p:spPr>
        <p:txBody>
          <a:bodyPr spcFirstLastPara="1" wrap="square" lIns="91425" tIns="91425" rIns="91425" bIns="91425" anchor="t" anchorCtr="0">
            <a:normAutofit fontScale="55000" lnSpcReduction="20000"/>
          </a:bodyPr>
          <a:lstStyle/>
          <a:p>
            <a:pPr marL="342900" indent="-342900">
              <a:buFont typeface="Wingdings" panose="05000000000000000000" pitchFamily="2" charset="2"/>
              <a:buChar char="Ø"/>
            </a:pPr>
            <a:r>
              <a:rPr lang="en-US" sz="2500" b="1" dirty="0"/>
              <a:t>Introduction</a:t>
            </a:r>
          </a:p>
          <a:p>
            <a:pPr marL="342900" indent="-342900">
              <a:buFont typeface="Wingdings" panose="05000000000000000000" pitchFamily="2" charset="2"/>
              <a:buChar char="Ø"/>
            </a:pPr>
            <a:endParaRPr lang="en-US" sz="2500" b="1" dirty="0"/>
          </a:p>
          <a:p>
            <a:pPr marL="342900" indent="-342900">
              <a:buFont typeface="Wingdings" panose="05000000000000000000" pitchFamily="2" charset="2"/>
              <a:buChar char="Ø"/>
            </a:pPr>
            <a:r>
              <a:rPr lang="en-US" sz="2500" b="1" dirty="0"/>
              <a:t>Advantages</a:t>
            </a:r>
          </a:p>
          <a:p>
            <a:pPr marL="342900" indent="-342900">
              <a:buFont typeface="Wingdings" panose="05000000000000000000" pitchFamily="2" charset="2"/>
              <a:buChar char="Ø"/>
            </a:pPr>
            <a:endParaRPr lang="en-US" sz="2500" b="1" dirty="0"/>
          </a:p>
          <a:p>
            <a:pPr marL="342900" indent="-342900">
              <a:buFont typeface="Wingdings" panose="05000000000000000000" pitchFamily="2" charset="2"/>
              <a:buChar char="Ø"/>
            </a:pPr>
            <a:r>
              <a:rPr lang="en-US" sz="2500" b="1" dirty="0"/>
              <a:t>Objectives</a:t>
            </a:r>
          </a:p>
          <a:p>
            <a:pPr marL="342900" indent="-342900">
              <a:buFont typeface="Wingdings" panose="05000000000000000000" pitchFamily="2" charset="2"/>
              <a:buChar char="Ø"/>
            </a:pPr>
            <a:endParaRPr lang="en-US" sz="2500" b="1" dirty="0"/>
          </a:p>
          <a:p>
            <a:pPr marL="342900" indent="-342900">
              <a:buFont typeface="Wingdings" panose="05000000000000000000" pitchFamily="2" charset="2"/>
              <a:buChar char="Ø"/>
            </a:pPr>
            <a:r>
              <a:rPr lang="en-US" sz="2500" b="1" dirty="0"/>
              <a:t>Literature review</a:t>
            </a:r>
          </a:p>
          <a:p>
            <a:pPr marL="342900" indent="-342900">
              <a:buFont typeface="Wingdings" panose="05000000000000000000" pitchFamily="2" charset="2"/>
              <a:buChar char="Ø"/>
            </a:pPr>
            <a:endParaRPr lang="en-US" sz="2500" b="1" dirty="0"/>
          </a:p>
          <a:p>
            <a:pPr marL="342900" indent="-342900">
              <a:buFont typeface="Wingdings" panose="05000000000000000000" pitchFamily="2" charset="2"/>
              <a:buChar char="Ø"/>
            </a:pPr>
            <a:r>
              <a:rPr lang="en-US" sz="2500" b="1" dirty="0"/>
              <a:t>Beneficiaries</a:t>
            </a:r>
          </a:p>
          <a:p>
            <a:pPr marL="0" indent="0">
              <a:buNone/>
            </a:pPr>
            <a:endParaRPr lang="en-US" sz="2500" b="1" dirty="0"/>
          </a:p>
          <a:p>
            <a:pPr marL="342900" indent="-342900">
              <a:buFont typeface="Wingdings" panose="05000000000000000000" pitchFamily="2" charset="2"/>
              <a:buChar char="Ø"/>
            </a:pPr>
            <a:r>
              <a:rPr lang="en-US" sz="2500" b="1" dirty="0"/>
              <a:t>Natural Language Processing</a:t>
            </a:r>
          </a:p>
          <a:p>
            <a:pPr marL="114300" indent="0">
              <a:buNone/>
            </a:pPr>
            <a:endParaRPr lang="en-US" sz="2500" b="1" dirty="0"/>
          </a:p>
          <a:p>
            <a:pPr marL="342900" indent="-342900">
              <a:buFont typeface="Wingdings" panose="05000000000000000000" pitchFamily="2" charset="2"/>
              <a:buChar char="Ø"/>
            </a:pPr>
            <a:r>
              <a:rPr lang="en-US" sz="2500" b="1" dirty="0"/>
              <a:t>Dataset Insights</a:t>
            </a:r>
          </a:p>
          <a:p>
            <a:pPr marL="342900" indent="-342900">
              <a:buFont typeface="Wingdings" panose="05000000000000000000" pitchFamily="2" charset="2"/>
              <a:buChar char="Ø"/>
            </a:pPr>
            <a:endParaRPr lang="en-US" sz="2500" b="1" dirty="0"/>
          </a:p>
          <a:p>
            <a:pPr marL="342900" indent="-342900">
              <a:buFont typeface="Wingdings" panose="05000000000000000000" pitchFamily="2" charset="2"/>
              <a:buChar char="Ø"/>
            </a:pPr>
            <a:r>
              <a:rPr lang="en-US" sz="2500" b="1" dirty="0"/>
              <a:t>Data Preprocessing</a:t>
            </a:r>
          </a:p>
          <a:p>
            <a:pPr marL="342900" indent="-342900">
              <a:buFont typeface="Wingdings" panose="05000000000000000000" pitchFamily="2" charset="2"/>
              <a:buChar char="Ø"/>
            </a:pPr>
            <a:endParaRPr lang="en-US" sz="2500" b="1" dirty="0"/>
          </a:p>
          <a:p>
            <a:pPr marL="342900" indent="-342900">
              <a:buFont typeface="Wingdings" panose="05000000000000000000" pitchFamily="2" charset="2"/>
              <a:buChar char="Ø"/>
            </a:pPr>
            <a:r>
              <a:rPr lang="en-US" sz="2500" b="1" dirty="0"/>
              <a:t>Results</a:t>
            </a:r>
          </a:p>
          <a:p>
            <a:pPr marL="342900" indent="-342900">
              <a:buFont typeface="Wingdings" panose="05000000000000000000" pitchFamily="2" charset="2"/>
              <a:buChar char="Ø"/>
            </a:pPr>
            <a:endParaRPr lang="en-US" sz="2500" b="1" dirty="0"/>
          </a:p>
          <a:p>
            <a:pPr marL="342900" indent="-342900">
              <a:buFont typeface="Wingdings" panose="05000000000000000000" pitchFamily="2" charset="2"/>
              <a:buChar char="Ø"/>
            </a:pPr>
            <a:r>
              <a:rPr lang="en-US" sz="2500" b="1" dirty="0"/>
              <a:t>Conclusion</a:t>
            </a:r>
          </a:p>
          <a:p>
            <a:pPr marL="342900" indent="-342900">
              <a:buFont typeface="Wingdings" panose="05000000000000000000" pitchFamily="2" charset="2"/>
              <a:buChar char="Ø"/>
            </a:pPr>
            <a:endParaRPr lang="en-US" sz="2500" b="1" dirty="0"/>
          </a:p>
          <a:p>
            <a:pPr marL="342900" indent="-342900">
              <a:buFont typeface="Wingdings" panose="05000000000000000000" pitchFamily="2" charset="2"/>
              <a:buChar char="Ø"/>
            </a:pPr>
            <a:r>
              <a:rPr lang="en-US" sz="2500" b="1" dirty="0"/>
              <a:t>References</a:t>
            </a:r>
          </a:p>
          <a:p>
            <a:pPr marL="342900" indent="-342900">
              <a:buFont typeface="Wingdings" panose="05000000000000000000" pitchFamily="2" charset="2"/>
              <a:buChar char="Ø"/>
            </a:pPr>
            <a:endParaRPr lang="en-US" sz="2200" b="1" dirty="0"/>
          </a:p>
          <a:p>
            <a:pPr marL="342900" indent="-342900">
              <a:buFont typeface="Wingdings" panose="05000000000000000000" pitchFamily="2" charset="2"/>
              <a:buChar char="Ø"/>
            </a:pPr>
            <a:endParaRPr lang="en-US" sz="2200" b="1" dirty="0"/>
          </a:p>
          <a:p>
            <a:pPr marL="114300" indent="0">
              <a:buNone/>
            </a:pPr>
            <a:endParaRPr lang="en-US" sz="2000" b="1" dirty="0"/>
          </a:p>
        </p:txBody>
      </p:sp>
      <p:sp>
        <p:nvSpPr>
          <p:cNvPr id="3" name="TextBox 2">
            <a:extLst>
              <a:ext uri="{FF2B5EF4-FFF2-40B4-BE49-F238E27FC236}">
                <a16:creationId xmlns:a16="http://schemas.microsoft.com/office/drawing/2014/main" id="{D435662F-0E1E-4F31-C6EB-BAB9A002AC59}"/>
              </a:ext>
            </a:extLst>
          </p:cNvPr>
          <p:cNvSpPr txBox="1"/>
          <p:nvPr/>
        </p:nvSpPr>
        <p:spPr>
          <a:xfrm>
            <a:off x="472699" y="449452"/>
            <a:ext cx="5222929" cy="584775"/>
          </a:xfrm>
          <a:prstGeom prst="rect">
            <a:avLst/>
          </a:prstGeom>
          <a:noFill/>
        </p:spPr>
        <p:txBody>
          <a:bodyPr wrap="square">
            <a:spAutoFit/>
          </a:bodyPr>
          <a:lstStyle/>
          <a:p>
            <a:r>
              <a:rPr lang="en-US" sz="3200" b="1" dirty="0">
                <a:solidFill>
                  <a:srgbClr val="FF0000"/>
                </a:solidFill>
                <a:latin typeface="Rockwell" panose="02060603020205020403" pitchFamily="18" charset="0"/>
              </a:rPr>
              <a:t>AGENDA</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244366" y="299556"/>
            <a:ext cx="8587934" cy="82407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800" b="1" dirty="0">
                <a:solidFill>
                  <a:srgbClr val="FFFF00"/>
                </a:solidFill>
                <a:latin typeface="Rockwell" panose="02060603020205020403" pitchFamily="18" charset="0"/>
              </a:rPr>
              <a:t>INTRODUCTION</a:t>
            </a:r>
            <a:endParaRPr dirty="0">
              <a:solidFill>
                <a:srgbClr val="FFFF00"/>
              </a:solidFill>
            </a:endParaRPr>
          </a:p>
        </p:txBody>
      </p:sp>
      <p:sp>
        <p:nvSpPr>
          <p:cNvPr id="98" name="Google Shape;98;p15"/>
          <p:cNvSpPr txBox="1">
            <a:spLocks noGrp="1"/>
          </p:cNvSpPr>
          <p:nvPr>
            <p:ph type="body" idx="1"/>
          </p:nvPr>
        </p:nvSpPr>
        <p:spPr>
          <a:xfrm>
            <a:off x="108489" y="867905"/>
            <a:ext cx="8524068" cy="4138048"/>
          </a:xfrm>
          <a:prstGeom prst="rect">
            <a:avLst/>
          </a:prstGeom>
        </p:spPr>
        <p:txBody>
          <a:bodyPr spcFirstLastPara="1" wrap="square" lIns="91425" tIns="91425" rIns="91425" bIns="91425" anchor="t" anchorCtr="0">
            <a:normAutofit/>
          </a:bodyPr>
          <a:lstStyle/>
          <a:p>
            <a:pPr algn="just" fontAlgn="base">
              <a:lnSpc>
                <a:spcPct val="150000"/>
              </a:lnSpc>
              <a:buFont typeface="Wingdings" panose="05000000000000000000" pitchFamily="2" charset="2"/>
              <a:buChar char="Ø"/>
            </a:pPr>
            <a:r>
              <a:rPr lang="en-US" sz="1400" i="0" dirty="0">
                <a:effectLst/>
              </a:rPr>
              <a:t>Sentiment Analysis (or Opinion Mining or emotion AI) is a technique of Natural Language Processing (NLP) that is used to find the sentiment of the data that whether the data is positive or negative or neutral. </a:t>
            </a:r>
          </a:p>
          <a:p>
            <a:pPr algn="just" fontAlgn="base">
              <a:lnSpc>
                <a:spcPct val="150000"/>
              </a:lnSpc>
              <a:buFont typeface="Wingdings" panose="05000000000000000000" pitchFamily="2" charset="2"/>
              <a:buChar char="Ø"/>
            </a:pPr>
            <a:endParaRPr lang="en-US" sz="1400" i="0" dirty="0">
              <a:effectLst/>
            </a:endParaRPr>
          </a:p>
          <a:p>
            <a:pPr algn="just" fontAlgn="base">
              <a:lnSpc>
                <a:spcPct val="150000"/>
              </a:lnSpc>
              <a:buFont typeface="Wingdings" panose="05000000000000000000" pitchFamily="2" charset="2"/>
              <a:buChar char="Ø"/>
            </a:pPr>
            <a:r>
              <a:rPr lang="en-US" sz="1400" i="0" dirty="0">
                <a:effectLst/>
              </a:rPr>
              <a:t>In simple words, this program will take an input which could be a sentence written in any language, and then it will say whether the sentence is having a positive sentiment or negative or neutral based on its sentiment scores. </a:t>
            </a:r>
          </a:p>
          <a:p>
            <a:pPr algn="just" fontAlgn="base">
              <a:lnSpc>
                <a:spcPct val="150000"/>
              </a:lnSpc>
              <a:buFont typeface="Wingdings" panose="05000000000000000000" pitchFamily="2" charset="2"/>
              <a:buChar char="Ø"/>
            </a:pPr>
            <a:endParaRPr lang="en-US" sz="1400" i="0" dirty="0">
              <a:effectLst/>
            </a:endParaRPr>
          </a:p>
          <a:p>
            <a:pPr algn="just" fontAlgn="base">
              <a:lnSpc>
                <a:spcPct val="150000"/>
              </a:lnSpc>
              <a:buFont typeface="Wingdings" panose="05000000000000000000" pitchFamily="2" charset="2"/>
              <a:buChar char="Ø"/>
            </a:pPr>
            <a:r>
              <a:rPr lang="en-US" sz="1400" dirty="0">
                <a:effectLst/>
              </a:rPr>
              <a:t>I</a:t>
            </a:r>
            <a:r>
              <a:rPr lang="en-US" sz="1400" i="0" dirty="0">
                <a:effectLst/>
              </a:rPr>
              <a:t>t is used by the companies to find out the sentiment of the feedback given by the customers on any product to have a better understanding of the need of the customer and to provide them a better product.</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44695-F1BD-4687-AC78-3C086687DCD4}"/>
              </a:ext>
            </a:extLst>
          </p:cNvPr>
          <p:cNvSpPr>
            <a:spLocks noGrp="1"/>
          </p:cNvSpPr>
          <p:nvPr>
            <p:ph idx="1"/>
          </p:nvPr>
        </p:nvSpPr>
        <p:spPr>
          <a:xfrm>
            <a:off x="118241" y="252248"/>
            <a:ext cx="8832030" cy="4606471"/>
          </a:xfrm>
        </p:spPr>
        <p:txBody>
          <a:bodyPr>
            <a:normAutofit fontScale="70000" lnSpcReduction="20000"/>
          </a:bodyPr>
          <a:lstStyle/>
          <a:p>
            <a:pPr marL="0" indent="0" algn="l" fontAlgn="base">
              <a:buNone/>
            </a:pPr>
            <a:r>
              <a:rPr lang="en-US" sz="3200" b="1" i="0" dirty="0">
                <a:solidFill>
                  <a:srgbClr val="FFFF00"/>
                </a:solidFill>
                <a:effectLst/>
              </a:rPr>
              <a:t>Advantage of Sentiment Analysis:</a:t>
            </a:r>
          </a:p>
          <a:p>
            <a:pPr algn="l" fontAlgn="base">
              <a:buFont typeface="Arial" panose="020B0604020202020204" pitchFamily="34" charset="0"/>
              <a:buChar char="•"/>
            </a:pPr>
            <a:r>
              <a:rPr lang="en-US" sz="2000" b="1" i="0" dirty="0">
                <a:solidFill>
                  <a:schemeClr val="accent6"/>
                </a:solidFill>
                <a:effectLst/>
              </a:rPr>
              <a:t>To track overall customer satisfaction</a:t>
            </a:r>
            <a:r>
              <a:rPr lang="en-US" sz="2000" b="1" i="0" dirty="0">
                <a:effectLst/>
              </a:rPr>
              <a:t>: </a:t>
            </a:r>
            <a:r>
              <a:rPr lang="en-US" sz="2000" b="0" i="0" dirty="0">
                <a:effectLst/>
              </a:rPr>
              <a:t>It is used to track the satisfaction of the customers by analyzing their feedback’s sentiment which helps them to understand how satisfied the customers are after purchasing their product.</a:t>
            </a:r>
          </a:p>
          <a:p>
            <a:pPr algn="l" fontAlgn="base">
              <a:buFont typeface="Arial" panose="020B0604020202020204" pitchFamily="34" charset="0"/>
              <a:buChar char="•"/>
            </a:pPr>
            <a:endParaRPr lang="en-US" sz="2000" b="0" i="0" dirty="0">
              <a:effectLst/>
            </a:endParaRPr>
          </a:p>
          <a:p>
            <a:pPr algn="l" fontAlgn="base">
              <a:buFont typeface="Arial" panose="020B0604020202020204" pitchFamily="34" charset="0"/>
              <a:buChar char="•"/>
            </a:pPr>
            <a:r>
              <a:rPr lang="en-US" sz="2000" b="1" i="0" dirty="0">
                <a:solidFill>
                  <a:schemeClr val="accent6"/>
                </a:solidFill>
                <a:effectLst/>
              </a:rPr>
              <a:t>To find out happiest customers</a:t>
            </a:r>
            <a:r>
              <a:rPr lang="en-US" sz="2000" b="1" i="0" dirty="0">
                <a:effectLst/>
              </a:rPr>
              <a:t>:</a:t>
            </a:r>
            <a:r>
              <a:rPr lang="en-US" sz="2000" b="0" i="0" dirty="0">
                <a:effectLst/>
              </a:rPr>
              <a:t> It can be used to find out the happiest customers after analyzing the feedbacks and it will help them to target their happiest customers to give some discounts, or any benefits or to sell more products to them.</a:t>
            </a:r>
          </a:p>
          <a:p>
            <a:pPr algn="l" fontAlgn="base">
              <a:buFont typeface="Arial" panose="020B0604020202020204" pitchFamily="34" charset="0"/>
              <a:buChar char="•"/>
            </a:pPr>
            <a:endParaRPr lang="en-US" sz="2000" b="0" i="0" dirty="0">
              <a:effectLst/>
            </a:endParaRPr>
          </a:p>
          <a:p>
            <a:pPr algn="l" fontAlgn="base">
              <a:buFont typeface="Arial" panose="020B0604020202020204" pitchFamily="34" charset="0"/>
              <a:buChar char="•"/>
            </a:pPr>
            <a:r>
              <a:rPr lang="en-US" sz="2000" b="1" i="0" dirty="0">
                <a:solidFill>
                  <a:schemeClr val="accent6"/>
                </a:solidFill>
                <a:effectLst/>
              </a:rPr>
              <a:t>To train the chatbots</a:t>
            </a:r>
            <a:r>
              <a:rPr lang="en-US" sz="2000" b="1" i="0" dirty="0">
                <a:effectLst/>
              </a:rPr>
              <a:t>:</a:t>
            </a:r>
            <a:r>
              <a:rPr lang="en-US" sz="2000" b="0" i="0" dirty="0">
                <a:effectLst/>
              </a:rPr>
              <a:t> It is used to train the chatbots which you can find on some websites and these chatbots reply to the users on the basis of their sentiment and this can be very helpful for the website owners.</a:t>
            </a:r>
          </a:p>
          <a:p>
            <a:pPr algn="l" fontAlgn="base">
              <a:buFont typeface="Arial" panose="020B0604020202020204" pitchFamily="34" charset="0"/>
              <a:buChar char="•"/>
            </a:pPr>
            <a:endParaRPr lang="en-US" sz="2000" b="0" i="0" dirty="0">
              <a:effectLst/>
            </a:endParaRPr>
          </a:p>
          <a:p>
            <a:pPr algn="l" fontAlgn="base">
              <a:buFont typeface="Arial" panose="020B0604020202020204" pitchFamily="34" charset="0"/>
              <a:buChar char="•"/>
            </a:pPr>
            <a:r>
              <a:rPr lang="en-US" sz="2000" b="1" i="0" dirty="0">
                <a:solidFill>
                  <a:schemeClr val="accent6"/>
                </a:solidFill>
                <a:effectLst/>
              </a:rPr>
              <a:t>Identifying key emotional triggers</a:t>
            </a:r>
            <a:r>
              <a:rPr lang="en-US" sz="2000" b="1" i="0" dirty="0">
                <a:effectLst/>
              </a:rPr>
              <a:t>:</a:t>
            </a:r>
            <a:r>
              <a:rPr lang="en-US" sz="2000" b="0" i="0" dirty="0">
                <a:effectLst/>
              </a:rPr>
              <a:t> It can be used to identify the emotional triggers so that the chatbots will reply with those words which can directly connect with the users. For example, it can reply “Please wait” so that the user will gather patience while chatting with the bots.</a:t>
            </a:r>
          </a:p>
          <a:p>
            <a:endParaRPr lang="en-IN" dirty="0"/>
          </a:p>
        </p:txBody>
      </p:sp>
    </p:spTree>
    <p:extLst>
      <p:ext uri="{BB962C8B-B14F-4D97-AF65-F5344CB8AC3E}">
        <p14:creationId xmlns:p14="http://schemas.microsoft.com/office/powerpoint/2010/main" val="255013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185980" y="224725"/>
            <a:ext cx="8646320" cy="793075"/>
          </a:xfrm>
          <a:prstGeom prst="rect">
            <a:avLst/>
          </a:prstGeom>
        </p:spPr>
        <p:txBody>
          <a:bodyPr spcFirstLastPara="1" wrap="square" lIns="91425" tIns="91425" rIns="91425" bIns="91425" anchor="t" anchorCtr="0">
            <a:normAutofit fontScale="90000"/>
          </a:bodyPr>
          <a:lstStyle/>
          <a:p>
            <a:pPr algn="l"/>
            <a:r>
              <a:rPr lang="en-US" sz="2800" b="1" dirty="0">
                <a:solidFill>
                  <a:srgbClr val="FFFF00"/>
                </a:solidFill>
                <a:latin typeface="Rockwell" panose="02060603020205020403" pitchFamily="18" charset="0"/>
              </a:rPr>
              <a:t>OBJECTIVES</a:t>
            </a:r>
            <a:br>
              <a:rPr lang="en-US" sz="2800" b="1" dirty="0">
                <a:solidFill>
                  <a:schemeClr val="tx1">
                    <a:lumMod val="95000"/>
                    <a:lumOff val="5000"/>
                  </a:schemeClr>
                </a:solidFill>
                <a:latin typeface="Rockwell" panose="02060603020205020403" pitchFamily="18" charset="0"/>
              </a:rPr>
            </a:br>
            <a:endParaRPr dirty="0"/>
          </a:p>
        </p:txBody>
      </p:sp>
      <p:sp>
        <p:nvSpPr>
          <p:cNvPr id="104" name="Google Shape;104;p16"/>
          <p:cNvSpPr txBox="1">
            <a:spLocks noGrp="1"/>
          </p:cNvSpPr>
          <p:nvPr>
            <p:ph type="body" idx="1"/>
          </p:nvPr>
        </p:nvSpPr>
        <p:spPr>
          <a:xfrm>
            <a:off x="107621" y="689675"/>
            <a:ext cx="8770307" cy="5052448"/>
          </a:xfrm>
          <a:prstGeom prst="rect">
            <a:avLst/>
          </a:prstGeom>
        </p:spPr>
        <p:txBody>
          <a:bodyPr spcFirstLastPara="1" wrap="square" lIns="91425" tIns="91425" rIns="91425" bIns="91425" anchor="t" anchorCtr="0">
            <a:normAutofit/>
          </a:bodyPr>
          <a:lstStyle/>
          <a:p>
            <a:pPr marL="0" lvl="0" indent="0" algn="just" rtl="0">
              <a:lnSpc>
                <a:spcPct val="170000"/>
              </a:lnSpc>
              <a:spcBef>
                <a:spcPts val="0"/>
              </a:spcBef>
              <a:spcAft>
                <a:spcPts val="1200"/>
              </a:spcAft>
              <a:buNone/>
            </a:pPr>
            <a:r>
              <a:rPr lang="en-US" sz="1400" dirty="0"/>
              <a:t>The main objective of this study is to classify user reviews into positive, negative or neutral  sentiment . This have some applications like : </a:t>
            </a:r>
          </a:p>
          <a:p>
            <a:pPr algn="just">
              <a:lnSpc>
                <a:spcPct val="170000"/>
              </a:lnSpc>
            </a:pPr>
            <a:r>
              <a:rPr lang="en-US" sz="1400" b="1" i="0" dirty="0">
                <a:effectLst/>
              </a:rPr>
              <a:t>Business:</a:t>
            </a:r>
            <a:r>
              <a:rPr lang="en-US" sz="1400" b="0" i="0" dirty="0">
                <a:effectLst/>
              </a:rPr>
              <a:t> A lot of companies utilize Twitter Sentiment Analysis for developing their business tactics to consider customers’ feelings for brand or products, how people react to their product launches or campaigns as well as why customers are not purchasing certain products.</a:t>
            </a:r>
          </a:p>
          <a:p>
            <a:pPr algn="just">
              <a:lnSpc>
                <a:spcPct val="170000"/>
              </a:lnSpc>
            </a:pPr>
            <a:r>
              <a:rPr lang="en-US" sz="1400" b="1" i="0" dirty="0">
                <a:effectLst/>
              </a:rPr>
              <a:t>Politics:</a:t>
            </a:r>
            <a:r>
              <a:rPr lang="en-US" sz="1400" dirty="0">
                <a:effectLst/>
              </a:rPr>
              <a:t> </a:t>
            </a:r>
            <a:r>
              <a:rPr lang="en-US" sz="1400" b="0" i="0" dirty="0">
                <a:effectLst/>
              </a:rPr>
              <a:t>Twitter Sentiment Analysis is used for keeping track of the political views, detect consistency or inconsistency between actions and statements at government levels. It  is also utilized to analyze election outcomes.</a:t>
            </a:r>
          </a:p>
          <a:p>
            <a:pPr algn="just">
              <a:lnSpc>
                <a:spcPct val="170000"/>
              </a:lnSpc>
            </a:pPr>
            <a:r>
              <a:rPr lang="en-US" sz="1400" b="1" i="0" dirty="0">
                <a:effectLst/>
              </a:rPr>
              <a:t>Public Actions: </a:t>
            </a:r>
            <a:r>
              <a:rPr lang="en-US" sz="1400" b="0" i="0" dirty="0">
                <a:effectLst/>
              </a:rPr>
              <a:t>Twitter Sentiment Analysis is used to analyze and monitor social phenomena, to predict possibly dangerous situations as well as determining the normal mood of a blogosphere.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C005-90AA-A39E-3F30-7AE36DECE71F}"/>
              </a:ext>
            </a:extLst>
          </p:cNvPr>
          <p:cNvSpPr>
            <a:spLocks noGrp="1"/>
          </p:cNvSpPr>
          <p:nvPr>
            <p:ph type="title"/>
          </p:nvPr>
        </p:nvSpPr>
        <p:spPr>
          <a:xfrm>
            <a:off x="565689" y="-929898"/>
            <a:ext cx="7873138" cy="2905932"/>
          </a:xfrm>
        </p:spPr>
        <p:txBody>
          <a:bodyPr/>
          <a:lstStyle/>
          <a:p>
            <a:pPr algn="l"/>
            <a:r>
              <a:rPr lang="en-IN" dirty="0">
                <a:solidFill>
                  <a:srgbClr val="FFFF00"/>
                </a:solidFill>
              </a:rPr>
              <a:t>LITERATURE REVIEW</a:t>
            </a:r>
          </a:p>
        </p:txBody>
      </p:sp>
      <p:graphicFrame>
        <p:nvGraphicFramePr>
          <p:cNvPr id="6" name="Table 6">
            <a:extLst>
              <a:ext uri="{FF2B5EF4-FFF2-40B4-BE49-F238E27FC236}">
                <a16:creationId xmlns:a16="http://schemas.microsoft.com/office/drawing/2014/main" id="{29C388F7-4179-28BE-4592-66C3A0101D01}"/>
              </a:ext>
            </a:extLst>
          </p:cNvPr>
          <p:cNvGraphicFramePr>
            <a:graphicFrameLocks noGrp="1"/>
          </p:cNvGraphicFramePr>
          <p:nvPr>
            <p:ph idx="1"/>
            <p:extLst>
              <p:ext uri="{D42A27DB-BD31-4B8C-83A1-F6EECF244321}">
                <p14:modId xmlns:p14="http://schemas.microsoft.com/office/powerpoint/2010/main" val="3544027581"/>
              </p:ext>
            </p:extLst>
          </p:nvPr>
        </p:nvGraphicFramePr>
        <p:xfrm>
          <a:off x="464949" y="1030637"/>
          <a:ext cx="8400082" cy="3508524"/>
        </p:xfrm>
        <a:graphic>
          <a:graphicData uri="http://schemas.openxmlformats.org/drawingml/2006/table">
            <a:tbl>
              <a:tblPr firstRow="1" bandRow="1">
                <a:tableStyleId>{073A0DAA-6AF3-43AB-8588-CEC1D06C72B9}</a:tableStyleId>
              </a:tblPr>
              <a:tblGrid>
                <a:gridCol w="793647">
                  <a:extLst>
                    <a:ext uri="{9D8B030D-6E8A-4147-A177-3AD203B41FA5}">
                      <a16:colId xmlns:a16="http://schemas.microsoft.com/office/drawing/2014/main" val="1808985620"/>
                    </a:ext>
                  </a:extLst>
                </a:gridCol>
                <a:gridCol w="3406393">
                  <a:extLst>
                    <a:ext uri="{9D8B030D-6E8A-4147-A177-3AD203B41FA5}">
                      <a16:colId xmlns:a16="http://schemas.microsoft.com/office/drawing/2014/main" val="2901052510"/>
                    </a:ext>
                  </a:extLst>
                </a:gridCol>
                <a:gridCol w="2100021">
                  <a:extLst>
                    <a:ext uri="{9D8B030D-6E8A-4147-A177-3AD203B41FA5}">
                      <a16:colId xmlns:a16="http://schemas.microsoft.com/office/drawing/2014/main" val="4240991044"/>
                    </a:ext>
                  </a:extLst>
                </a:gridCol>
                <a:gridCol w="2100021">
                  <a:extLst>
                    <a:ext uri="{9D8B030D-6E8A-4147-A177-3AD203B41FA5}">
                      <a16:colId xmlns:a16="http://schemas.microsoft.com/office/drawing/2014/main" val="2211492422"/>
                    </a:ext>
                  </a:extLst>
                </a:gridCol>
              </a:tblGrid>
              <a:tr h="752176">
                <a:tc>
                  <a:txBody>
                    <a:bodyPr/>
                    <a:lstStyle/>
                    <a:p>
                      <a:r>
                        <a:rPr lang="en-IN" dirty="0"/>
                        <a:t>S. NO</a:t>
                      </a:r>
                    </a:p>
                  </a:txBody>
                  <a:tcPr/>
                </a:tc>
                <a:tc>
                  <a:txBody>
                    <a:bodyPr/>
                    <a:lstStyle/>
                    <a:p>
                      <a:pPr algn="ctr"/>
                      <a:r>
                        <a:rPr lang="en-IN" dirty="0"/>
                        <a:t>TITLE</a:t>
                      </a:r>
                    </a:p>
                  </a:txBody>
                  <a:tcPr/>
                </a:tc>
                <a:tc>
                  <a:txBody>
                    <a:bodyPr/>
                    <a:lstStyle/>
                    <a:p>
                      <a:pPr algn="ctr"/>
                      <a:r>
                        <a:rPr lang="en-IN" dirty="0"/>
                        <a:t>MODELS USED</a:t>
                      </a:r>
                    </a:p>
                  </a:txBody>
                  <a:tcPr/>
                </a:tc>
                <a:tc>
                  <a:txBody>
                    <a:bodyPr/>
                    <a:lstStyle/>
                    <a:p>
                      <a:pPr algn="ctr"/>
                      <a:r>
                        <a:rPr lang="en-IN" dirty="0"/>
                        <a:t>BEST MODEL AND ACCURACY</a:t>
                      </a:r>
                    </a:p>
                  </a:txBody>
                  <a:tcPr/>
                </a:tc>
                <a:extLst>
                  <a:ext uri="{0D108BD9-81ED-4DB2-BD59-A6C34878D82A}">
                    <a16:rowId xmlns:a16="http://schemas.microsoft.com/office/drawing/2014/main" val="2520775623"/>
                  </a:ext>
                </a:extLst>
              </a:tr>
              <a:tr h="1112034">
                <a:tc>
                  <a:txBody>
                    <a:bodyPr/>
                    <a:lstStyle/>
                    <a:p>
                      <a:pPr algn="ctr"/>
                      <a:r>
                        <a:rPr lang="en-IN" dirty="0"/>
                        <a:t>1</a:t>
                      </a:r>
                    </a:p>
                  </a:txBody>
                  <a:tcPr/>
                </a:tc>
                <a:tc>
                  <a:txBody>
                    <a:bodyPr/>
                    <a:lstStyle/>
                    <a:p>
                      <a:pPr algn="ctr"/>
                      <a:r>
                        <a:rPr lang="en-US" dirty="0"/>
                        <a:t>Sentiment Analysis of Customer Reviews Using Ensemble Method</a:t>
                      </a:r>
                      <a:endParaRPr lang="en-IN" dirty="0"/>
                    </a:p>
                  </a:txBody>
                  <a:tcPr/>
                </a:tc>
                <a:tc>
                  <a:txBody>
                    <a:bodyPr/>
                    <a:lstStyle/>
                    <a:p>
                      <a:pPr algn="ctr"/>
                      <a:r>
                        <a:rPr lang="en-US" dirty="0"/>
                        <a:t>Bagging, Naive Bayes, Support Vector Machines (SVMs), Random forest and Boosting. </a:t>
                      </a:r>
                      <a:endParaRPr lang="en-IN" dirty="0"/>
                    </a:p>
                  </a:txBody>
                  <a:tcPr/>
                </a:tc>
                <a:tc>
                  <a:txBody>
                    <a:bodyPr/>
                    <a:lstStyle/>
                    <a:p>
                      <a:r>
                        <a:rPr lang="en-IN" dirty="0"/>
                        <a:t>Random forest with accuracy 89.87%</a:t>
                      </a:r>
                    </a:p>
                  </a:txBody>
                  <a:tcPr/>
                </a:tc>
                <a:extLst>
                  <a:ext uri="{0D108BD9-81ED-4DB2-BD59-A6C34878D82A}">
                    <a16:rowId xmlns:a16="http://schemas.microsoft.com/office/drawing/2014/main" val="939943627"/>
                  </a:ext>
                </a:extLst>
              </a:tr>
              <a:tr h="884032">
                <a:tc>
                  <a:txBody>
                    <a:bodyPr/>
                    <a:lstStyle/>
                    <a:p>
                      <a:pPr algn="ctr"/>
                      <a:r>
                        <a:rPr lang="en-IN" dirty="0"/>
                        <a:t>2</a:t>
                      </a:r>
                    </a:p>
                  </a:txBody>
                  <a:tcPr/>
                </a:tc>
                <a:tc>
                  <a:txBody>
                    <a:bodyPr/>
                    <a:lstStyle/>
                    <a:p>
                      <a:pPr algn="ctr"/>
                      <a:r>
                        <a:rPr lang="en-US" dirty="0"/>
                        <a:t>Sentiment Analysis of Customer Product Reviews Using Machine Learning </a:t>
                      </a:r>
                      <a:endParaRPr lang="en-IN" dirty="0"/>
                    </a:p>
                  </a:txBody>
                  <a:tcPr/>
                </a:tc>
                <a:tc>
                  <a:txBody>
                    <a:bodyPr/>
                    <a:lstStyle/>
                    <a:p>
                      <a:pPr algn="ctr"/>
                      <a:r>
                        <a:rPr lang="en-US" dirty="0"/>
                        <a:t>Naive Bayesian, Support Vector Machine and Decision Tree.</a:t>
                      </a:r>
                      <a:endParaRPr lang="en-IN" dirty="0"/>
                    </a:p>
                  </a:txBody>
                  <a:tcPr/>
                </a:tc>
                <a:tc>
                  <a:txBody>
                    <a:bodyPr/>
                    <a:lstStyle/>
                    <a:p>
                      <a:pPr algn="ctr"/>
                      <a:r>
                        <a:rPr lang="en-IN" dirty="0"/>
                        <a:t>Support Vector Machine with accuracy 81.75%</a:t>
                      </a:r>
                    </a:p>
                  </a:txBody>
                  <a:tcPr/>
                </a:tc>
                <a:extLst>
                  <a:ext uri="{0D108BD9-81ED-4DB2-BD59-A6C34878D82A}">
                    <a16:rowId xmlns:a16="http://schemas.microsoft.com/office/drawing/2014/main" val="3803966330"/>
                  </a:ext>
                </a:extLst>
              </a:tr>
              <a:tr h="752176">
                <a:tc>
                  <a:txBody>
                    <a:bodyPr/>
                    <a:lstStyle/>
                    <a:p>
                      <a:pPr algn="ctr"/>
                      <a:r>
                        <a:rPr lang="en-IN" dirty="0"/>
                        <a:t>3</a:t>
                      </a:r>
                    </a:p>
                  </a:txBody>
                  <a:tcPr/>
                </a:tc>
                <a:tc>
                  <a:txBody>
                    <a:bodyPr/>
                    <a:lstStyle/>
                    <a:p>
                      <a:pPr algn="ctr"/>
                      <a:r>
                        <a:rPr lang="en-US" dirty="0"/>
                        <a:t>Customer Satisfaction Measurement using Sentiment Analysis </a:t>
                      </a:r>
                      <a:endParaRPr lang="en-IN" dirty="0"/>
                    </a:p>
                  </a:txBody>
                  <a:tcPr/>
                </a:tc>
                <a:tc>
                  <a:txBody>
                    <a:bodyPr/>
                    <a:lstStyle/>
                    <a:p>
                      <a:pPr algn="ctr"/>
                      <a:r>
                        <a:rPr lang="en-IN" dirty="0"/>
                        <a:t>Naive Bayes, Support Vector Machine </a:t>
                      </a:r>
                    </a:p>
                  </a:txBody>
                  <a:tcPr/>
                </a:tc>
                <a:tc>
                  <a:txBody>
                    <a:bodyPr/>
                    <a:lstStyle/>
                    <a:p>
                      <a:pPr algn="ctr"/>
                      <a:r>
                        <a:rPr lang="en-IN" dirty="0"/>
                        <a:t>Support Vector Machine with accuracy 87%</a:t>
                      </a:r>
                    </a:p>
                  </a:txBody>
                  <a:tcPr/>
                </a:tc>
                <a:extLst>
                  <a:ext uri="{0D108BD9-81ED-4DB2-BD59-A6C34878D82A}">
                    <a16:rowId xmlns:a16="http://schemas.microsoft.com/office/drawing/2014/main" val="2849157736"/>
                  </a:ext>
                </a:extLst>
              </a:tr>
            </a:tbl>
          </a:graphicData>
        </a:graphic>
      </p:graphicFrame>
    </p:spTree>
    <p:extLst>
      <p:ext uri="{BB962C8B-B14F-4D97-AF65-F5344CB8AC3E}">
        <p14:creationId xmlns:p14="http://schemas.microsoft.com/office/powerpoint/2010/main" val="182529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DC38467-8FDA-5878-A1BA-4C2C4782A1CE}"/>
              </a:ext>
            </a:extLst>
          </p:cNvPr>
          <p:cNvGraphicFramePr>
            <a:graphicFrameLocks noGrp="1"/>
          </p:cNvGraphicFramePr>
          <p:nvPr>
            <p:ph idx="1"/>
            <p:extLst>
              <p:ext uri="{D42A27DB-BD31-4B8C-83A1-F6EECF244321}">
                <p14:modId xmlns:p14="http://schemas.microsoft.com/office/powerpoint/2010/main" val="1972082730"/>
              </p:ext>
            </p:extLst>
          </p:nvPr>
        </p:nvGraphicFramePr>
        <p:xfrm>
          <a:off x="621966" y="519194"/>
          <a:ext cx="7900068" cy="3711846"/>
        </p:xfrm>
        <a:graphic>
          <a:graphicData uri="http://schemas.openxmlformats.org/drawingml/2006/table">
            <a:tbl>
              <a:tblPr firstRow="1" bandRow="1">
                <a:tableStyleId>{073A0DAA-6AF3-43AB-8588-CEC1D06C72B9}</a:tableStyleId>
              </a:tblPr>
              <a:tblGrid>
                <a:gridCol w="878234">
                  <a:extLst>
                    <a:ext uri="{9D8B030D-6E8A-4147-A177-3AD203B41FA5}">
                      <a16:colId xmlns:a16="http://schemas.microsoft.com/office/drawing/2014/main" val="1686379043"/>
                    </a:ext>
                  </a:extLst>
                </a:gridCol>
                <a:gridCol w="3071800">
                  <a:extLst>
                    <a:ext uri="{9D8B030D-6E8A-4147-A177-3AD203B41FA5}">
                      <a16:colId xmlns:a16="http://schemas.microsoft.com/office/drawing/2014/main" val="227156526"/>
                    </a:ext>
                  </a:extLst>
                </a:gridCol>
                <a:gridCol w="1975017">
                  <a:extLst>
                    <a:ext uri="{9D8B030D-6E8A-4147-A177-3AD203B41FA5}">
                      <a16:colId xmlns:a16="http://schemas.microsoft.com/office/drawing/2014/main" val="3040564174"/>
                    </a:ext>
                  </a:extLst>
                </a:gridCol>
                <a:gridCol w="1975017">
                  <a:extLst>
                    <a:ext uri="{9D8B030D-6E8A-4147-A177-3AD203B41FA5}">
                      <a16:colId xmlns:a16="http://schemas.microsoft.com/office/drawing/2014/main" val="2256759279"/>
                    </a:ext>
                  </a:extLst>
                </a:gridCol>
              </a:tblGrid>
              <a:tr h="1237282">
                <a:tc>
                  <a:txBody>
                    <a:bodyPr/>
                    <a:lstStyle/>
                    <a:p>
                      <a:r>
                        <a:rPr lang="en-IN" dirty="0"/>
                        <a:t>S.NO</a:t>
                      </a:r>
                    </a:p>
                  </a:txBody>
                  <a:tcPr/>
                </a:tc>
                <a:tc>
                  <a:txBody>
                    <a:bodyPr/>
                    <a:lstStyle/>
                    <a:p>
                      <a:pPr algn="ctr"/>
                      <a:r>
                        <a:rPr lang="en-IN" dirty="0"/>
                        <a:t>TITLE</a:t>
                      </a:r>
                    </a:p>
                  </a:txBody>
                  <a:tcPr/>
                </a:tc>
                <a:tc>
                  <a:txBody>
                    <a:bodyPr/>
                    <a:lstStyle/>
                    <a:p>
                      <a:pPr algn="ctr"/>
                      <a:r>
                        <a:rPr lang="en-IN" dirty="0"/>
                        <a:t>MODELS USED</a:t>
                      </a:r>
                    </a:p>
                  </a:txBody>
                  <a:tcPr/>
                </a:tc>
                <a:tc>
                  <a:txBody>
                    <a:bodyPr/>
                    <a:lstStyle/>
                    <a:p>
                      <a:pPr algn="ctr"/>
                      <a:r>
                        <a:rPr lang="en-IN" dirty="0"/>
                        <a:t>BEST MODEL AND ACCURACY</a:t>
                      </a:r>
                    </a:p>
                  </a:txBody>
                  <a:tcPr/>
                </a:tc>
                <a:extLst>
                  <a:ext uri="{0D108BD9-81ED-4DB2-BD59-A6C34878D82A}">
                    <a16:rowId xmlns:a16="http://schemas.microsoft.com/office/drawing/2014/main" val="2582164075"/>
                  </a:ext>
                </a:extLst>
              </a:tr>
              <a:tr h="1237282">
                <a:tc>
                  <a:txBody>
                    <a:bodyPr/>
                    <a:lstStyle/>
                    <a:p>
                      <a:pPr algn="ctr"/>
                      <a:r>
                        <a:rPr lang="en-IN" dirty="0"/>
                        <a:t>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Sentiment Analysis of Restaurant Customer Reviews on TripAdvisor using Naive Bayes </a:t>
                      </a:r>
                      <a:endParaRPr lang="en-IN" dirty="0"/>
                    </a:p>
                    <a:p>
                      <a:pPr algn="ctr"/>
                      <a:endParaRPr lang="en-IN" dirty="0"/>
                    </a:p>
                  </a:txBody>
                  <a:tcPr/>
                </a:tc>
                <a:tc>
                  <a:txBody>
                    <a:bodyPr/>
                    <a:lstStyle/>
                    <a:p>
                      <a:r>
                        <a:rPr lang="en-US" dirty="0"/>
                        <a:t>Naive Bayes, Text-Blob</a:t>
                      </a:r>
                      <a:endParaRPr lang="en-IN" dirty="0"/>
                    </a:p>
                  </a:txBody>
                  <a:tcPr/>
                </a:tc>
                <a:tc>
                  <a:txBody>
                    <a:bodyPr/>
                    <a:lstStyle/>
                    <a:p>
                      <a:r>
                        <a:rPr lang="en-IN" dirty="0"/>
                        <a:t>Naïve Bayes with accuracy 72.06%</a:t>
                      </a:r>
                    </a:p>
                  </a:txBody>
                  <a:tcPr/>
                </a:tc>
                <a:extLst>
                  <a:ext uri="{0D108BD9-81ED-4DB2-BD59-A6C34878D82A}">
                    <a16:rowId xmlns:a16="http://schemas.microsoft.com/office/drawing/2014/main" val="3908203721"/>
                  </a:ext>
                </a:extLst>
              </a:tr>
              <a:tr h="1237282">
                <a:tc>
                  <a:txBody>
                    <a:bodyPr/>
                    <a:lstStyle/>
                    <a:p>
                      <a:pPr algn="ctr"/>
                      <a:r>
                        <a:rPr lang="en-IN" dirty="0"/>
                        <a:t>5</a:t>
                      </a:r>
                    </a:p>
                  </a:txBody>
                  <a:tcPr/>
                </a:tc>
                <a:tc>
                  <a:txBody>
                    <a:bodyPr/>
                    <a:lstStyle/>
                    <a:p>
                      <a:pPr algn="ctr"/>
                      <a:r>
                        <a:rPr lang="en-US" dirty="0"/>
                        <a:t>Automatic Sentiment Analysis in On-line Text</a:t>
                      </a:r>
                      <a:endParaRPr lang="en-IN" dirty="0"/>
                    </a:p>
                  </a:txBody>
                  <a:tcPr/>
                </a:tc>
                <a:tc>
                  <a:txBody>
                    <a:bodyPr/>
                    <a:lstStyle/>
                    <a:p>
                      <a:pPr algn="ctr"/>
                      <a:r>
                        <a:rPr lang="en-IN" dirty="0"/>
                        <a:t>Support Vector Machines, naive Bayes Multinomial, Maximum Entropy</a:t>
                      </a:r>
                    </a:p>
                  </a:txBody>
                  <a:tcPr/>
                </a:tc>
                <a:tc>
                  <a:txBody>
                    <a:bodyPr/>
                    <a:lstStyle/>
                    <a:p>
                      <a:r>
                        <a:rPr lang="en-IN" dirty="0"/>
                        <a:t>Support Vector Machine with 90.25%</a:t>
                      </a:r>
                    </a:p>
                  </a:txBody>
                  <a:tcPr/>
                </a:tc>
                <a:extLst>
                  <a:ext uri="{0D108BD9-81ED-4DB2-BD59-A6C34878D82A}">
                    <a16:rowId xmlns:a16="http://schemas.microsoft.com/office/drawing/2014/main" val="389578696"/>
                  </a:ext>
                </a:extLst>
              </a:tr>
            </a:tbl>
          </a:graphicData>
        </a:graphic>
      </p:graphicFrame>
    </p:spTree>
    <p:extLst>
      <p:ext uri="{BB962C8B-B14F-4D97-AF65-F5344CB8AC3E}">
        <p14:creationId xmlns:p14="http://schemas.microsoft.com/office/powerpoint/2010/main" val="276401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AFA0-254D-08C5-C378-6B7DF002F36A}"/>
              </a:ext>
            </a:extLst>
          </p:cNvPr>
          <p:cNvSpPr>
            <a:spLocks noGrp="1"/>
          </p:cNvSpPr>
          <p:nvPr>
            <p:ph type="title"/>
          </p:nvPr>
        </p:nvSpPr>
        <p:spPr>
          <a:xfrm>
            <a:off x="224725" y="-116237"/>
            <a:ext cx="8225944" cy="1371600"/>
          </a:xfrm>
        </p:spPr>
        <p:txBody>
          <a:bodyPr>
            <a:normAutofit/>
          </a:bodyPr>
          <a:lstStyle/>
          <a:p>
            <a:pPr algn="l"/>
            <a:r>
              <a:rPr lang="en-US" sz="2800" dirty="0">
                <a:solidFill>
                  <a:srgbClr val="FFFF00"/>
                </a:solidFill>
                <a:latin typeface="Rockwell" panose="02060603020205020403" pitchFamily="18" charset="0"/>
                <a:cs typeface="Times New Roman" panose="02020603050405020304" pitchFamily="18" charset="0"/>
              </a:rPr>
              <a:t> </a:t>
            </a:r>
            <a:r>
              <a:rPr lang="en-US" sz="2500" dirty="0">
                <a:solidFill>
                  <a:srgbClr val="FFFF00"/>
                </a:solidFill>
                <a:latin typeface="Rockwell" panose="02060603020205020403" pitchFamily="18" charset="0"/>
                <a:cs typeface="Times New Roman" panose="02020603050405020304" pitchFamily="18" charset="0"/>
              </a:rPr>
              <a:t>BENEFICIARIES</a:t>
            </a:r>
            <a:endParaRPr lang="en-IN" sz="2500" dirty="0">
              <a:solidFill>
                <a:srgbClr val="FFFF00"/>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52946CE4-B4AB-BF33-F1D9-563752F44620}"/>
              </a:ext>
            </a:extLst>
          </p:cNvPr>
          <p:cNvSpPr>
            <a:spLocks noGrp="1"/>
          </p:cNvSpPr>
          <p:nvPr>
            <p:ph idx="1"/>
          </p:nvPr>
        </p:nvSpPr>
        <p:spPr>
          <a:xfrm>
            <a:off x="224725" y="999641"/>
            <a:ext cx="8694549" cy="3343758"/>
          </a:xfrm>
        </p:spPr>
        <p:txBody>
          <a:bodyPr>
            <a:normAutofit/>
          </a:bodyPr>
          <a:lstStyle/>
          <a:p>
            <a:pPr>
              <a:lnSpc>
                <a:spcPct val="150000"/>
              </a:lnSpc>
              <a:buFont typeface="Wingdings" panose="05000000000000000000" pitchFamily="2" charset="2"/>
              <a:buChar char="v"/>
            </a:pPr>
            <a:r>
              <a:rPr lang="en-US" sz="1400" b="0" i="0" dirty="0">
                <a:effectLst/>
              </a:rPr>
              <a:t>Analyzing tweets to do sentiments remains an important marketing exercise for a company that wants to listen as well as learn from customers’ experiences. Besides social listening, Text Analytics API may also help companies to scrape Twitter for brand insights, business intelligence, opinions, online reputation management, or the voice of customers.</a:t>
            </a:r>
          </a:p>
          <a:p>
            <a:pPr>
              <a:lnSpc>
                <a:spcPct val="150000"/>
              </a:lnSpc>
              <a:buFont typeface="Wingdings" panose="05000000000000000000" pitchFamily="2" charset="2"/>
              <a:buChar char="v"/>
            </a:pPr>
            <a:r>
              <a:rPr lang="en-US" sz="1400" b="0" i="0" dirty="0">
                <a:effectLst/>
              </a:rPr>
              <a:t>These insights dig deeper into the roots of these issues in order to prepare a more sustainable strategy for product and service improvement.</a:t>
            </a:r>
          </a:p>
          <a:p>
            <a:pPr>
              <a:lnSpc>
                <a:spcPct val="150000"/>
              </a:lnSpc>
              <a:buFont typeface="Wingdings" panose="05000000000000000000" pitchFamily="2" charset="2"/>
              <a:buChar char="v"/>
            </a:pPr>
            <a:endParaRPr lang="en-IN" sz="1400" dirty="0"/>
          </a:p>
        </p:txBody>
      </p:sp>
      <p:pic>
        <p:nvPicPr>
          <p:cNvPr id="4" name="Picture 2">
            <a:extLst>
              <a:ext uri="{FF2B5EF4-FFF2-40B4-BE49-F238E27FC236}">
                <a16:creationId xmlns:a16="http://schemas.microsoft.com/office/drawing/2014/main" id="{2BA25FBB-2FA4-AA7A-6878-0CB51B039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866" y="3229610"/>
            <a:ext cx="2590743"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2743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8944-BD1E-F4C5-04AE-78C53BB59881}"/>
              </a:ext>
            </a:extLst>
          </p:cNvPr>
          <p:cNvSpPr>
            <a:spLocks noGrp="1"/>
          </p:cNvSpPr>
          <p:nvPr>
            <p:ph type="title"/>
          </p:nvPr>
        </p:nvSpPr>
        <p:spPr>
          <a:xfrm>
            <a:off x="309965" y="85242"/>
            <a:ext cx="7260957" cy="945395"/>
          </a:xfrm>
        </p:spPr>
        <p:txBody>
          <a:bodyPr>
            <a:normAutofit/>
          </a:bodyPr>
          <a:lstStyle/>
          <a:p>
            <a:pPr algn="l"/>
            <a:r>
              <a:rPr lang="en-IN" sz="2500" dirty="0">
                <a:solidFill>
                  <a:srgbClr val="FFFF00"/>
                </a:solidFill>
                <a:latin typeface="+mn-lt"/>
              </a:rPr>
              <a:t>NATURAL LANGUAGE PROCESSING</a:t>
            </a:r>
          </a:p>
        </p:txBody>
      </p:sp>
      <p:sp>
        <p:nvSpPr>
          <p:cNvPr id="3" name="Content Placeholder 2">
            <a:extLst>
              <a:ext uri="{FF2B5EF4-FFF2-40B4-BE49-F238E27FC236}">
                <a16:creationId xmlns:a16="http://schemas.microsoft.com/office/drawing/2014/main" id="{072ACE3F-8D08-637F-C067-66168568E2A5}"/>
              </a:ext>
            </a:extLst>
          </p:cNvPr>
          <p:cNvSpPr>
            <a:spLocks noGrp="1"/>
          </p:cNvSpPr>
          <p:nvPr>
            <p:ph idx="1"/>
          </p:nvPr>
        </p:nvSpPr>
        <p:spPr>
          <a:xfrm>
            <a:off x="236483" y="1030637"/>
            <a:ext cx="8597551" cy="3773838"/>
          </a:xfrm>
        </p:spPr>
        <p:txBody>
          <a:bodyPr>
            <a:normAutofit/>
          </a:bodyPr>
          <a:lstStyle/>
          <a:p>
            <a:pPr algn="just">
              <a:buFont typeface="Wingdings" panose="05000000000000000000" pitchFamily="2" charset="2"/>
              <a:buChar char="Ø"/>
            </a:pPr>
            <a:r>
              <a:rPr lang="en-US" sz="1400" b="0" i="0" dirty="0">
                <a:effectLst/>
              </a:rPr>
              <a:t>Natural language processing (NLP) refers to the branch of computer science—and more specifically, the branch of artificial intelligence or AI—concerned with giving computers the ability to understand text and spoken words in much the same way human beings can.</a:t>
            </a:r>
          </a:p>
          <a:p>
            <a:pPr marL="0" indent="0" algn="just">
              <a:buNone/>
            </a:pPr>
            <a:endParaRPr lang="en-US" sz="1400" b="0" i="0" dirty="0">
              <a:effectLst/>
            </a:endParaRPr>
          </a:p>
          <a:p>
            <a:pPr algn="just">
              <a:buFont typeface="Wingdings" panose="05000000000000000000" pitchFamily="2" charset="2"/>
              <a:buChar char="Ø"/>
            </a:pPr>
            <a:r>
              <a:rPr lang="en-US" sz="1400" b="0" i="0" dirty="0">
                <a:effectLst/>
              </a:rPr>
              <a:t>Because, there are billions of people and they have their own style of communicating, i.e. a lot of tiny variations are added to the language and a lot of sentiments are attached to it which is easy for us to interpret but it becomes a challenge for the machines.</a:t>
            </a:r>
          </a:p>
          <a:p>
            <a:pPr marL="0" indent="0" algn="just">
              <a:buNone/>
            </a:pPr>
            <a:endParaRPr lang="en-US" sz="1400" b="0" i="0" dirty="0">
              <a:effectLst/>
            </a:endParaRPr>
          </a:p>
          <a:p>
            <a:pPr algn="just">
              <a:buFont typeface="Wingdings" panose="05000000000000000000" pitchFamily="2" charset="2"/>
              <a:buChar char="Ø"/>
            </a:pPr>
            <a:r>
              <a:rPr lang="en-US" sz="1400" b="0" i="0" dirty="0">
                <a:effectLst/>
              </a:rPr>
              <a:t>This is why we need a process that makes the computers understand the Natural Language as we humans do, and this is what we call Natural Language Processing(NLP). And, as we know Sentiment Analysis is a sub-field of NLP and with the help of machine learning techniques, it tries to identify and extract the insights.</a:t>
            </a:r>
          </a:p>
          <a:p>
            <a:pPr marL="0" indent="0" algn="just">
              <a:buNone/>
            </a:pPr>
            <a:endParaRPr lang="en-IN" sz="1800" dirty="0"/>
          </a:p>
        </p:txBody>
      </p:sp>
    </p:spTree>
    <p:extLst>
      <p:ext uri="{BB962C8B-B14F-4D97-AF65-F5344CB8AC3E}">
        <p14:creationId xmlns:p14="http://schemas.microsoft.com/office/powerpoint/2010/main" val="59887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1444</TotalTime>
  <Words>1458</Words>
  <Application>Microsoft Office PowerPoint</Application>
  <PresentationFormat>On-screen Show (16:9)</PresentationFormat>
  <Paragraphs>106</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Rockwell</vt:lpstr>
      <vt:lpstr>Times New Roman</vt:lpstr>
      <vt:lpstr>Wingdings</vt:lpstr>
      <vt:lpstr>Bookman Old Style</vt:lpstr>
      <vt:lpstr>Arial</vt:lpstr>
      <vt:lpstr>Damask</vt:lpstr>
      <vt:lpstr>          NLP – 2022-2023 CAPSTONE PROJECT FINAL REVIEW SENTIMENT ANALYSIS OF Twitter data  B. Vishnu Priya -   19K41A05F1 D. Sujitha Rao   -       19K41A05F3       R. Rakesh     -       20K45A0222  Under the guidance of D. Ramesh Assistant Professor of CSE   </vt:lpstr>
      <vt:lpstr>PowerPoint Presentation</vt:lpstr>
      <vt:lpstr>INTRODUCTION</vt:lpstr>
      <vt:lpstr>PowerPoint Presentation</vt:lpstr>
      <vt:lpstr>OBJECTIVES </vt:lpstr>
      <vt:lpstr>LITERATURE REVIEW</vt:lpstr>
      <vt:lpstr>PowerPoint Presentation</vt:lpstr>
      <vt:lpstr> BENEFICIARIES</vt:lpstr>
      <vt:lpstr>NATURAL LANGUAGE PROCESSING</vt:lpstr>
      <vt:lpstr>UNIVERSAL SENTENCE ENCODER The universal sentence encoder makes looking up embeddings at the sentence level as simple as it has previously been to look up embeddings at the word level. Then, using less supervised training data, the sentence embeddings can be easily employed to compute sentence-level meaning similarity and improve performance on subsequent classification tasks. It converts textual information into numerically represented, high-dimensional vectors called embeddings. LSTM LSTM  network is fed by input data from the current time instance  and output of hidden layer from the previous time instance. These  two data passes through various activation functions and valves in the network before reaching the output.     </vt:lpstr>
      <vt:lpstr>DATASET INSIGHTS</vt:lpstr>
      <vt:lpstr>PowerPoint Presentation</vt:lpstr>
      <vt:lpstr>DATA PREPROCESSING</vt:lpstr>
      <vt:lpstr>RESULTS</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 2022-2023 CAPSTONE PROJECT FIRST REVIEW SENTIMENT ANALYSIS ON AMAZON REVIEWS TEAM NUMBER –  B. Vishnu Priya -   19K41A05F1 D. Sujitha Rao   - 19K41A05F3       R. Rakesh     -   20K45A0222  Under the guidance of D. Ramesh Assistant Professor of EEE</dc:title>
  <dc:creator>VISHNU PRIYA</dc:creator>
  <cp:lastModifiedBy>Vishnu Priya</cp:lastModifiedBy>
  <cp:revision>4</cp:revision>
  <dcterms:modified xsi:type="dcterms:W3CDTF">2022-11-10T17:21:37Z</dcterms:modified>
</cp:coreProperties>
</file>