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5"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D4B1024-1D9D-4016-9CC4-E44A51D0159D}" type="datetimeFigureOut">
              <a:rPr lang="en-US" smtClean="0"/>
              <a:t>9/22/2021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D49E252-52EA-48BE-AC6C-A739A1B5EB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02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4B1024-1D9D-4016-9CC4-E44A51D0159D}"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9E252-52EA-48BE-AC6C-A739A1B5EB4C}" type="slidenum">
              <a:rPr lang="en-US" smtClean="0"/>
              <a:t>‹#›</a:t>
            </a:fld>
            <a:endParaRPr lang="en-US"/>
          </a:p>
        </p:txBody>
      </p:sp>
    </p:spTree>
    <p:extLst>
      <p:ext uri="{BB962C8B-B14F-4D97-AF65-F5344CB8AC3E}">
        <p14:creationId xmlns:p14="http://schemas.microsoft.com/office/powerpoint/2010/main" val="114828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B1024-1D9D-4016-9CC4-E44A51D0159D}"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9E252-52EA-48BE-AC6C-A739A1B5EB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214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B1024-1D9D-4016-9CC4-E44A51D0159D}"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9E252-52EA-48BE-AC6C-A739A1B5EB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40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B1024-1D9D-4016-9CC4-E44A51D0159D}"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9E252-52EA-48BE-AC6C-A739A1B5EB4C}" type="slidenum">
              <a:rPr lang="en-US" smtClean="0"/>
              <a:t>‹#›</a:t>
            </a:fld>
            <a:endParaRPr lang="en-US"/>
          </a:p>
        </p:txBody>
      </p:sp>
    </p:spTree>
    <p:extLst>
      <p:ext uri="{BB962C8B-B14F-4D97-AF65-F5344CB8AC3E}">
        <p14:creationId xmlns:p14="http://schemas.microsoft.com/office/powerpoint/2010/main" val="3146828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B1024-1D9D-4016-9CC4-E44A51D0159D}"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9E252-52EA-48BE-AC6C-A739A1B5EB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232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B1024-1D9D-4016-9CC4-E44A51D0159D}"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9E252-52EA-48BE-AC6C-A739A1B5EB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8300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B1024-1D9D-4016-9CC4-E44A51D0159D}"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9E252-52EA-48BE-AC6C-A739A1B5EB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0314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B1024-1D9D-4016-9CC4-E44A51D0159D}"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9E252-52EA-48BE-AC6C-A739A1B5EB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1599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B1024-1D9D-4016-9CC4-E44A51D0159D}"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9E252-52EA-48BE-AC6C-A739A1B5EB4C}" type="slidenum">
              <a:rPr lang="en-US" smtClean="0"/>
              <a:t>‹#›</a:t>
            </a:fld>
            <a:endParaRPr lang="en-US"/>
          </a:p>
        </p:txBody>
      </p:sp>
    </p:spTree>
    <p:extLst>
      <p:ext uri="{BB962C8B-B14F-4D97-AF65-F5344CB8AC3E}">
        <p14:creationId xmlns:p14="http://schemas.microsoft.com/office/powerpoint/2010/main" val="220776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B1024-1D9D-4016-9CC4-E44A51D0159D}"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9E252-52EA-48BE-AC6C-A739A1B5EB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280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4B1024-1D9D-4016-9CC4-E44A51D0159D}"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9E252-52EA-48BE-AC6C-A739A1B5EB4C}" type="slidenum">
              <a:rPr lang="en-US" smtClean="0"/>
              <a:t>‹#›</a:t>
            </a:fld>
            <a:endParaRPr lang="en-US"/>
          </a:p>
        </p:txBody>
      </p:sp>
    </p:spTree>
    <p:extLst>
      <p:ext uri="{BB962C8B-B14F-4D97-AF65-F5344CB8AC3E}">
        <p14:creationId xmlns:p14="http://schemas.microsoft.com/office/powerpoint/2010/main" val="381093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4B1024-1D9D-4016-9CC4-E44A51D0159D}" type="datetimeFigureOut">
              <a:rPr lang="en-US" smtClean="0"/>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49E252-52EA-48BE-AC6C-A739A1B5EB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92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4B1024-1D9D-4016-9CC4-E44A51D0159D}" type="datetimeFigureOut">
              <a:rPr lang="en-US" smtClean="0"/>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49E252-52EA-48BE-AC6C-A739A1B5EB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4409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1024-1D9D-4016-9CC4-E44A51D0159D}" type="datetimeFigureOut">
              <a:rPr lang="en-US" smtClean="0"/>
              <a:t>9/22/2021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49E252-52EA-48BE-AC6C-A739A1B5EB4C}" type="slidenum">
              <a:rPr lang="en-US" smtClean="0"/>
              <a:t>‹#›</a:t>
            </a:fld>
            <a:endParaRPr lang="en-US"/>
          </a:p>
        </p:txBody>
      </p:sp>
    </p:spTree>
    <p:extLst>
      <p:ext uri="{BB962C8B-B14F-4D97-AF65-F5344CB8AC3E}">
        <p14:creationId xmlns:p14="http://schemas.microsoft.com/office/powerpoint/2010/main" val="291374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4B1024-1D9D-4016-9CC4-E44A51D0159D}"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9E252-52EA-48BE-AC6C-A739A1B5EB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1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4B1024-1D9D-4016-9CC4-E44A51D0159D}"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9E252-52EA-48BE-AC6C-A739A1B5EB4C}" type="slidenum">
              <a:rPr lang="en-US" smtClean="0"/>
              <a:t>‹#›</a:t>
            </a:fld>
            <a:endParaRPr lang="en-US"/>
          </a:p>
        </p:txBody>
      </p:sp>
    </p:spTree>
    <p:extLst>
      <p:ext uri="{BB962C8B-B14F-4D97-AF65-F5344CB8AC3E}">
        <p14:creationId xmlns:p14="http://schemas.microsoft.com/office/powerpoint/2010/main" val="263009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4B1024-1D9D-4016-9CC4-E44A51D0159D}" type="datetimeFigureOut">
              <a:rPr lang="en-US" smtClean="0"/>
              <a:t>9/22/2021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49E252-52EA-48BE-AC6C-A739A1B5EB4C}" type="slidenum">
              <a:rPr lang="en-US" smtClean="0"/>
              <a:t>‹#›</a:t>
            </a:fld>
            <a:endParaRPr lang="en-US"/>
          </a:p>
        </p:txBody>
      </p:sp>
    </p:spTree>
    <p:extLst>
      <p:ext uri="{BB962C8B-B14F-4D97-AF65-F5344CB8AC3E}">
        <p14:creationId xmlns:p14="http://schemas.microsoft.com/office/powerpoint/2010/main" val="674908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aliu233/employee-turnover-predi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26EB-5392-4F1E-853C-C30499F7D643}"/>
              </a:ext>
            </a:extLst>
          </p:cNvPr>
          <p:cNvSpPr>
            <a:spLocks noGrp="1"/>
          </p:cNvSpPr>
          <p:nvPr>
            <p:ph type="ctrTitle"/>
          </p:nvPr>
        </p:nvSpPr>
        <p:spPr/>
        <p:txBody>
          <a:bodyPr/>
          <a:lstStyle/>
          <a:p>
            <a:r>
              <a:rPr lang="en-US" sz="1600" b="1" dirty="0">
                <a:solidFill>
                  <a:schemeClr val="tx1"/>
                </a:solidFill>
                <a:latin typeface="Times New Roman" panose="02020603050405020304" pitchFamily="18" charset="0"/>
                <a:cs typeface="Times New Roman" panose="02020603050405020304" pitchFamily="18" charset="0"/>
              </a:rPr>
              <a:t>SWE2011 – Big Data Analytics</a:t>
            </a:r>
            <a:br>
              <a:rPr lang="en-US" sz="1600" b="1" dirty="0">
                <a:solidFill>
                  <a:schemeClr val="tx1"/>
                </a:solidFill>
                <a:latin typeface="Times New Roman" panose="02020603050405020304" pitchFamily="18" charset="0"/>
                <a:cs typeface="Times New Roman" panose="02020603050405020304" pitchFamily="18" charset="0"/>
              </a:rPr>
            </a:br>
            <a:r>
              <a:rPr lang="en-US" sz="1600" b="1" dirty="0">
                <a:solidFill>
                  <a:schemeClr val="tx1"/>
                </a:solidFill>
                <a:latin typeface="Times New Roman" panose="02020603050405020304" pitchFamily="18" charset="0"/>
                <a:cs typeface="Times New Roman" panose="02020603050405020304" pitchFamily="18" charset="0"/>
              </a:rPr>
              <a:t>Review - 1</a:t>
            </a:r>
            <a:br>
              <a:rPr lang="en-US" sz="3000" b="1" dirty="0">
                <a:solidFill>
                  <a:schemeClr val="tx1"/>
                </a:solidFill>
                <a:latin typeface="Times New Roman" panose="02020603050405020304" pitchFamily="18" charset="0"/>
                <a:cs typeface="Times New Roman" panose="02020603050405020304" pitchFamily="18" charset="0"/>
              </a:rPr>
            </a:br>
            <a:br>
              <a:rPr lang="en-US" sz="3000" b="1" dirty="0">
                <a:solidFill>
                  <a:schemeClr val="tx1"/>
                </a:solidFill>
                <a:latin typeface="Times New Roman" panose="02020603050405020304" pitchFamily="18" charset="0"/>
                <a:cs typeface="Times New Roman" panose="02020603050405020304" pitchFamily="18" charset="0"/>
              </a:rPr>
            </a:br>
            <a:r>
              <a:rPr lang="en-US" sz="2800" b="1" dirty="0">
                <a:solidFill>
                  <a:srgbClr val="002060"/>
                </a:solidFill>
                <a:latin typeface="Times New Roman" panose="02020603050405020304" pitchFamily="18" charset="0"/>
                <a:cs typeface="Times New Roman" panose="02020603050405020304" pitchFamily="18" charset="0"/>
              </a:rPr>
              <a:t>EMPLOYEE TURNOVER PREDICTION</a:t>
            </a:r>
            <a:endParaRPr lang="en-US" sz="3000"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0F806C9-3E0A-4B3A-9F16-AA28B787C147}"/>
              </a:ext>
            </a:extLst>
          </p:cNvPr>
          <p:cNvSpPr>
            <a:spLocks noGrp="1"/>
          </p:cNvSpPr>
          <p:nvPr>
            <p:ph type="subTitle" idx="1"/>
          </p:nvPr>
        </p:nvSpPr>
        <p:spPr/>
        <p:txBody>
          <a:bodyPr>
            <a:normAutofit/>
          </a:bodyPr>
          <a:lstStyle/>
          <a:p>
            <a:pPr algn="r"/>
            <a:r>
              <a:rPr lang="en-US" sz="1600" b="1" dirty="0">
                <a:latin typeface="Times New Roman" panose="02020603050405020304" pitchFamily="18" charset="0"/>
                <a:cs typeface="Times New Roman" panose="02020603050405020304" pitchFamily="18" charset="0"/>
              </a:rPr>
              <a:t>VISHNUPRIYA S – 18MIS1022</a:t>
            </a:r>
          </a:p>
          <a:p>
            <a:pPr algn="r"/>
            <a:r>
              <a:rPr lang="en-US" sz="1600" b="1" dirty="0">
                <a:latin typeface="Times New Roman" panose="02020603050405020304" pitchFamily="18" charset="0"/>
                <a:cs typeface="Times New Roman" panose="02020603050405020304" pitchFamily="18" charset="0"/>
              </a:rPr>
              <a:t>N PRANITHA – 18MIS1095</a:t>
            </a:r>
          </a:p>
          <a:p>
            <a:pPr algn="r"/>
            <a:r>
              <a:rPr lang="en-US" sz="1600" b="1" dirty="0">
                <a:latin typeface="Times New Roman" panose="02020603050405020304" pitchFamily="18" charset="0"/>
                <a:cs typeface="Times New Roman" panose="02020603050405020304" pitchFamily="18" charset="0"/>
              </a:rPr>
              <a:t>B PRIYANKA – 18MIS1097</a:t>
            </a:r>
          </a:p>
          <a:p>
            <a:pPr algn="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97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AB10DB-0168-4905-9763-DBDEB9BE9D61}"/>
              </a:ext>
            </a:extLst>
          </p:cNvPr>
          <p:cNvSpPr>
            <a:spLocks noGrp="1"/>
          </p:cNvSpPr>
          <p:nvPr>
            <p:ph type="title"/>
          </p:nvPr>
        </p:nvSpPr>
        <p:spPr/>
        <p:txBody>
          <a:bodyPr>
            <a:normAutofit/>
          </a:bodyPr>
          <a:lstStyle/>
          <a:p>
            <a:pPr algn="l"/>
            <a:r>
              <a:rPr lang="en-US" sz="3000" b="1" dirty="0">
                <a:solidFill>
                  <a:schemeClr val="tx1"/>
                </a:solidFill>
                <a:latin typeface="Times New Roman" panose="02020603050405020304" pitchFamily="18" charset="0"/>
                <a:cs typeface="Times New Roman" panose="02020603050405020304" pitchFamily="18" charset="0"/>
              </a:rPr>
              <a:t>PROBLEM CHOSEN</a:t>
            </a:r>
          </a:p>
        </p:txBody>
      </p:sp>
      <p:sp>
        <p:nvSpPr>
          <p:cNvPr id="6" name="Content Placeholder 5">
            <a:extLst>
              <a:ext uri="{FF2B5EF4-FFF2-40B4-BE49-F238E27FC236}">
                <a16:creationId xmlns:a16="http://schemas.microsoft.com/office/drawing/2014/main" id="{30B948CE-7D4F-46F3-9ABC-766680232871}"/>
              </a:ext>
            </a:extLst>
          </p:cNvPr>
          <p:cNvSpPr>
            <a:spLocks noGrp="1"/>
          </p:cNvSpPr>
          <p:nvPr>
            <p:ph idx="1"/>
          </p:nvPr>
        </p:nvSpPr>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	If there are lots of employee working in a big company, there will be some problem with employee churn. When the employees leave from the company is known as churn(turnover). In Research, it was found that employee churn will be affected by age, tenure, pay, job satisfaction, salary, working conditions, growth potential and employee’s perceptions of fairness. In some cases, the employee with high skills are harder to replace. It affects the ongoing work and productivity of existing employees. Acquiring new employees as a replacement has high cost.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Lora"/>
              </a:rPr>
              <a:t>  </a:t>
            </a:r>
            <a:r>
              <a:rPr lang="en-US" sz="2000" b="0" i="0" dirty="0">
                <a:solidFill>
                  <a:schemeClr val="tx1"/>
                </a:solidFill>
                <a:effectLst/>
                <a:latin typeface="Times New Roman" panose="02020603050405020304" pitchFamily="18" charset="0"/>
                <a:cs typeface="Times New Roman" panose="02020603050405020304" pitchFamily="18" charset="0"/>
              </a:rPr>
              <a:t>Organizations take this problem into their consideration, by applying machine learning techniques to predict employee turnover, which helps them in taking necessary actions.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33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AF69-8649-4C17-A8C9-4F0D7122AC68}"/>
              </a:ext>
            </a:extLst>
          </p:cNvPr>
          <p:cNvSpPr>
            <a:spLocks noGrp="1"/>
          </p:cNvSpPr>
          <p:nvPr>
            <p:ph type="title"/>
          </p:nvPr>
        </p:nvSpPr>
        <p:spPr/>
        <p:txBody>
          <a:bodyPr>
            <a:normAutofit/>
          </a:bodyPr>
          <a:lstStyle/>
          <a:p>
            <a:pPr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DATASET TO BE USED</a:t>
            </a:r>
          </a:p>
        </p:txBody>
      </p:sp>
      <p:sp>
        <p:nvSpPr>
          <p:cNvPr id="3" name="Content Placeholder 2">
            <a:extLst>
              <a:ext uri="{FF2B5EF4-FFF2-40B4-BE49-F238E27FC236}">
                <a16:creationId xmlns:a16="http://schemas.microsoft.com/office/drawing/2014/main" id="{C36DC1D6-4A66-4252-B748-22CF27B47C20}"/>
              </a:ext>
            </a:extLst>
          </p:cNvPr>
          <p:cNvSpPr>
            <a:spLocks noGrp="1"/>
          </p:cNvSpPr>
          <p:nvPr>
            <p:ph idx="1"/>
          </p:nvPr>
        </p:nvSpPr>
        <p:spPr/>
        <p:txBody>
          <a:bodyPr/>
          <a:lstStyle/>
          <a:p>
            <a:r>
              <a:rPr lang="en-US"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https://www.kaggle.com/aliu233/employee-turnover-prediction</a:t>
            </a: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8097582-5AB2-461F-8FCF-D1D62ABC99E8}"/>
              </a:ext>
            </a:extLst>
          </p:cNvPr>
          <p:cNvPicPr>
            <a:picLocks noChangeAspect="1"/>
          </p:cNvPicPr>
          <p:nvPr/>
        </p:nvPicPr>
        <p:blipFill>
          <a:blip r:embed="rId3"/>
          <a:stretch>
            <a:fillRect/>
          </a:stretch>
        </p:blipFill>
        <p:spPr>
          <a:xfrm>
            <a:off x="1868565" y="3321359"/>
            <a:ext cx="7886700" cy="160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52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98F8-CEA8-4F40-93C9-FB0049708135}"/>
              </a:ext>
            </a:extLst>
          </p:cNvPr>
          <p:cNvSpPr>
            <a:spLocks noGrp="1"/>
          </p:cNvSpPr>
          <p:nvPr>
            <p:ph type="title"/>
          </p:nvPr>
        </p:nvSpPr>
        <p:spPr/>
        <p:txBody>
          <a:bodyPr>
            <a:normAutofit/>
          </a:bodyPr>
          <a:lstStyle/>
          <a:p>
            <a:pPr algn="l"/>
            <a:r>
              <a:rPr lang="en-US" sz="3000" b="1" dirty="0">
                <a:solidFill>
                  <a:schemeClr val="tx1"/>
                </a:solidFill>
                <a:latin typeface="Times New Roman" panose="02020603050405020304" pitchFamily="18" charset="0"/>
                <a:cs typeface="Times New Roman" panose="02020603050405020304" pitchFamily="18" charset="0"/>
              </a:rPr>
              <a:t>SOFTWARE AND TOOLS</a:t>
            </a:r>
          </a:p>
        </p:txBody>
      </p:sp>
      <p:sp>
        <p:nvSpPr>
          <p:cNvPr id="3" name="Content Placeholder 2">
            <a:extLst>
              <a:ext uri="{FF2B5EF4-FFF2-40B4-BE49-F238E27FC236}">
                <a16:creationId xmlns:a16="http://schemas.microsoft.com/office/drawing/2014/main" id="{2FD234DD-DD22-473E-9D7E-B0720F661890}"/>
              </a:ext>
            </a:extLst>
          </p:cNvPr>
          <p:cNvSpPr>
            <a:spLocks noGrp="1"/>
          </p:cNvSpPr>
          <p:nvPr>
            <p:ph sz="half" idx="1"/>
          </p:nvPr>
        </p:nvSpPr>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SOFTWARE TO BE USED</a:t>
            </a:r>
          </a:p>
          <a:p>
            <a:r>
              <a:rPr lang="en-US" sz="2000" dirty="0">
                <a:solidFill>
                  <a:schemeClr val="tx1"/>
                </a:solidFill>
                <a:latin typeface="Times New Roman" panose="02020603050405020304" pitchFamily="18" charset="0"/>
                <a:cs typeface="Times New Roman" panose="02020603050405020304" pitchFamily="18" charset="0"/>
              </a:rPr>
              <a:t>Anaconda Jupyter Notebook</a:t>
            </a:r>
          </a:p>
        </p:txBody>
      </p:sp>
      <p:sp>
        <p:nvSpPr>
          <p:cNvPr id="4" name="Content Placeholder 3">
            <a:extLst>
              <a:ext uri="{FF2B5EF4-FFF2-40B4-BE49-F238E27FC236}">
                <a16:creationId xmlns:a16="http://schemas.microsoft.com/office/drawing/2014/main" id="{B66E755F-ECD3-4B65-8A5B-708070A32D33}"/>
              </a:ext>
            </a:extLst>
          </p:cNvPr>
          <p:cNvSpPr>
            <a:spLocks noGrp="1"/>
          </p:cNvSpPr>
          <p:nvPr>
            <p:ph sz="half" idx="2"/>
          </p:nvPr>
        </p:nvSpPr>
        <p:spPr>
          <a:xfrm>
            <a:off x="6527573" y="2631341"/>
            <a:ext cx="4718304" cy="3310128"/>
          </a:xfrm>
        </p:spPr>
        <p:txBody>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TOOLS TO BE USED</a:t>
            </a:r>
          </a:p>
          <a:p>
            <a:r>
              <a:rPr lang="en-US" sz="2000" dirty="0">
                <a:solidFill>
                  <a:schemeClr val="tx1"/>
                </a:solidFill>
                <a:latin typeface="Times New Roman" panose="02020603050405020304" pitchFamily="18" charset="0"/>
                <a:cs typeface="Times New Roman" panose="02020603050405020304" pitchFamily="18" charset="0"/>
              </a:rPr>
              <a:t>Hadoop</a:t>
            </a:r>
          </a:p>
          <a:p>
            <a:r>
              <a:rPr lang="en-US" sz="2000" dirty="0">
                <a:solidFill>
                  <a:schemeClr val="tx1"/>
                </a:solidFill>
                <a:latin typeface="Times New Roman" panose="02020603050405020304" pitchFamily="18" charset="0"/>
                <a:cs typeface="Times New Roman" panose="02020603050405020304" pitchFamily="18" charset="0"/>
              </a:rPr>
              <a:t>Hive  </a:t>
            </a:r>
          </a:p>
          <a:p>
            <a:endParaRPr lang="en-US" dirty="0"/>
          </a:p>
          <a:p>
            <a:r>
              <a:rPr lang="en-US" sz="20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VISUALIZATION</a:t>
            </a:r>
          </a:p>
          <a:p>
            <a:r>
              <a:rPr lang="en-US"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Tableau</a:t>
            </a:r>
          </a:p>
        </p:txBody>
      </p:sp>
    </p:spTree>
    <p:extLst>
      <p:ext uri="{BB962C8B-B14F-4D97-AF65-F5344CB8AC3E}">
        <p14:creationId xmlns:p14="http://schemas.microsoft.com/office/powerpoint/2010/main" val="314216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3D22-163D-4A1F-889B-C23CD24C3D99}"/>
              </a:ext>
            </a:extLst>
          </p:cNvPr>
          <p:cNvSpPr>
            <a:spLocks noGrp="1"/>
          </p:cNvSpPr>
          <p:nvPr>
            <p:ph type="title"/>
          </p:nvPr>
        </p:nvSpPr>
        <p:spPr/>
        <p:txBody>
          <a:bodyPr>
            <a:normAutofit/>
          </a:bodyPr>
          <a:lstStyle/>
          <a:p>
            <a:pPr algn="l"/>
            <a:r>
              <a:rPr lang="en-US" sz="3000" b="1" dirty="0">
                <a:solidFill>
                  <a:schemeClr val="tx1"/>
                </a:solidFill>
                <a:latin typeface="Times New Roman" panose="02020603050405020304" pitchFamily="18" charset="0"/>
                <a:cs typeface="Times New Roman" panose="02020603050405020304" pitchFamily="18" charset="0"/>
              </a:rPr>
              <a:t>ALGORITHM TO BE USED</a:t>
            </a:r>
            <a:endParaRPr lang="en-US" sz="3000" dirty="0"/>
          </a:p>
        </p:txBody>
      </p:sp>
      <p:sp>
        <p:nvSpPr>
          <p:cNvPr id="3" name="Content Placeholder 2">
            <a:extLst>
              <a:ext uri="{FF2B5EF4-FFF2-40B4-BE49-F238E27FC236}">
                <a16:creationId xmlns:a16="http://schemas.microsoft.com/office/drawing/2014/main" id="{F3383204-5B51-4311-B2B9-335C53F014C0}"/>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Logistic Regression</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Random Forest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Support Vector Machine</a:t>
            </a:r>
          </a:p>
        </p:txBody>
      </p:sp>
    </p:spTree>
    <p:extLst>
      <p:ext uri="{BB962C8B-B14F-4D97-AF65-F5344CB8AC3E}">
        <p14:creationId xmlns:p14="http://schemas.microsoft.com/office/powerpoint/2010/main" val="314368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241E2B-E31E-42D4-A5AA-615C49E6559D}"/>
              </a:ext>
            </a:extLst>
          </p:cNvPr>
          <p:cNvPicPr>
            <a:picLocks noChangeAspect="1"/>
          </p:cNvPicPr>
          <p:nvPr/>
        </p:nvPicPr>
        <p:blipFill>
          <a:blip r:embed="rId2"/>
          <a:stretch>
            <a:fillRect/>
          </a:stretch>
        </p:blipFill>
        <p:spPr>
          <a:xfrm>
            <a:off x="1920352" y="1843273"/>
            <a:ext cx="8191500" cy="2905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02995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TotalTime>
  <Words>207</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Garamond</vt:lpstr>
      <vt:lpstr>Lora</vt:lpstr>
      <vt:lpstr>Times New Roman</vt:lpstr>
      <vt:lpstr>Organic</vt:lpstr>
      <vt:lpstr>SWE2011 – Big Data Analytics Review - 1  EMPLOYEE TURNOVER PREDICTION</vt:lpstr>
      <vt:lpstr>PROBLEM CHOSEN</vt:lpstr>
      <vt:lpstr>DATASET TO BE USED</vt:lpstr>
      <vt:lpstr>SOFTWARE AND TOOLS</vt:lpstr>
      <vt:lpstr>ALGORITHM TO BE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SWE2011 – Big Data Analytics Review - 1  EMPLOYEE TURNOVER ANALYSIS</dc:title>
  <dc:creator>Vishnupriya S</dc:creator>
  <cp:lastModifiedBy>Vishnupriya S</cp:lastModifiedBy>
  <cp:revision>11</cp:revision>
  <dcterms:created xsi:type="dcterms:W3CDTF">2021-09-04T10:33:48Z</dcterms:created>
  <dcterms:modified xsi:type="dcterms:W3CDTF">2021-09-22T08:46:42Z</dcterms:modified>
</cp:coreProperties>
</file>