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Chart Title</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spPr>
            <a:pattFill prst="ltDnDiag">
              <a:fgClr>
                <a:schemeClr val="accent6"/>
              </a:fgClr>
              <a:bgClr>
                <a:schemeClr val="accent6">
                  <a:lumMod val="20000"/>
                  <a:lumOff val="80000"/>
                </a:schemeClr>
              </a:bgClr>
            </a:pattFill>
            <a:ln>
              <a:solidFill>
                <a:schemeClr val="accent6"/>
              </a:solidFill>
            </a:ln>
            <a:effectLst/>
            <a:sp3d>
              <a:contourClr>
                <a:schemeClr val="accent6"/>
              </a:contourClr>
            </a:sp3d>
          </c:spPr>
          <c:invertIfNegative val="0"/>
          <c:val>
            <c:numRef>
              <c:f>'[DOC-20240911-WA0007..xlsx]Sheet1'!$K$14</c:f>
              <c:numCache>
                <c:formatCode>General</c:formatCode>
                <c:ptCount val="1"/>
              </c:numCache>
            </c:numRef>
          </c:val>
          <c:extLst>
            <c:ext xmlns:c16="http://schemas.microsoft.com/office/drawing/2014/chart" uri="{C3380CC4-5D6E-409C-BE32-E72D297353CC}">
              <c16:uniqueId val="{00000000-6117-664F-B6EB-278B7F5595FF}"/>
            </c:ext>
          </c:extLst>
        </c:ser>
        <c:ser>
          <c:idx val="1"/>
          <c:order val="1"/>
          <c:spPr>
            <a:pattFill prst="ltDnDiag">
              <a:fgClr>
                <a:schemeClr val="accent5"/>
              </a:fgClr>
              <a:bgClr>
                <a:schemeClr val="accent5">
                  <a:lumMod val="20000"/>
                  <a:lumOff val="80000"/>
                </a:schemeClr>
              </a:bgClr>
            </a:pattFill>
            <a:ln>
              <a:solidFill>
                <a:schemeClr val="accent5"/>
              </a:solidFill>
            </a:ln>
            <a:effectLst/>
            <a:sp3d>
              <a:contourClr>
                <a:schemeClr val="accent5"/>
              </a:contourClr>
            </a:sp3d>
          </c:spPr>
          <c:invertIfNegative val="0"/>
          <c:val>
            <c:numRef>
              <c:f>'[DOC-20240911-WA0007..xlsx]Sheet1'!$K$15</c:f>
              <c:numCache>
                <c:formatCode>General</c:formatCode>
                <c:ptCount val="1"/>
              </c:numCache>
            </c:numRef>
          </c:val>
          <c:extLst>
            <c:ext xmlns:c16="http://schemas.microsoft.com/office/drawing/2014/chart" uri="{C3380CC4-5D6E-409C-BE32-E72D297353CC}">
              <c16:uniqueId val="{00000001-6117-664F-B6EB-278B7F5595FF}"/>
            </c:ext>
          </c:extLst>
        </c:ser>
        <c:ser>
          <c:idx val="2"/>
          <c:order val="2"/>
          <c:spPr>
            <a:pattFill prst="ltDnDiag">
              <a:fgClr>
                <a:schemeClr val="accent4"/>
              </a:fgClr>
              <a:bgClr>
                <a:schemeClr val="accent4">
                  <a:lumMod val="20000"/>
                  <a:lumOff val="80000"/>
                </a:schemeClr>
              </a:bgClr>
            </a:pattFill>
            <a:ln>
              <a:solidFill>
                <a:schemeClr val="accent4"/>
              </a:solidFill>
            </a:ln>
            <a:effectLst/>
            <a:sp3d>
              <a:contourClr>
                <a:schemeClr val="accent4"/>
              </a:contourClr>
            </a:sp3d>
          </c:spPr>
          <c:invertIfNegative val="0"/>
          <c:val>
            <c:numRef>
              <c:f>'[DOC-20240911-WA0007..xlsx]Sheet1'!$K$16</c:f>
              <c:numCache>
                <c:formatCode>General</c:formatCode>
                <c:ptCount val="1"/>
              </c:numCache>
            </c:numRef>
          </c:val>
          <c:extLst>
            <c:ext xmlns:c16="http://schemas.microsoft.com/office/drawing/2014/chart" uri="{C3380CC4-5D6E-409C-BE32-E72D297353CC}">
              <c16:uniqueId val="{00000002-6117-664F-B6EB-278B7F5595FF}"/>
            </c:ext>
          </c:extLst>
        </c:ser>
        <c:dLbls>
          <c:showLegendKey val="0"/>
          <c:showVal val="0"/>
          <c:showCatName val="0"/>
          <c:showSerName val="0"/>
          <c:showPercent val="0"/>
          <c:showBubbleSize val="0"/>
        </c:dLbls>
        <c:gapWidth val="150"/>
        <c:shape val="box"/>
        <c:axId val="1467025408"/>
        <c:axId val="1467028992"/>
        <c:axId val="0"/>
      </c:bar3DChart>
      <c:catAx>
        <c:axId val="1467025408"/>
        <c:scaling>
          <c:orientation val="minMax"/>
        </c:scaling>
        <c:delete val="0"/>
        <c:axPos val="l"/>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7028992"/>
        <c:crosses val="autoZero"/>
        <c:auto val="1"/>
        <c:lblAlgn val="ctr"/>
        <c:lblOffset val="100"/>
        <c:noMultiLvlLbl val="0"/>
      </c:catAx>
      <c:valAx>
        <c:axId val="1467028992"/>
        <c:scaling>
          <c:orientation val="minMax"/>
        </c:scaling>
        <c:delete val="0"/>
        <c:axPos val="b"/>
        <c:majorGridlines>
          <c:spPr>
            <a:ln>
              <a:solidFill>
                <a:schemeClr val="tx1">
                  <a:lumMod val="15000"/>
                  <a:lumOff val="85000"/>
                </a:schemeClr>
              </a:solidFill>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702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ofPieChart>
        <c:ofPieType val="pie"/>
        <c:varyColors val="1"/>
        <c:ser>
          <c:idx val="0"/>
          <c:order val="0"/>
          <c:tx>
            <c:strRef>
              <c:f>'[DOC-20240911-WA0007..xlsx]Sheet1'!$B$1</c:f>
              <c:strCache>
                <c:ptCount val="1"/>
                <c:pt idx="0">
                  <c:v>FTE</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dPt>
            <c:idx val="20"/>
            <c:bubble3D val="0"/>
            <c:spPr>
              <a:solidFill>
                <a:schemeClr val="accent3">
                  <a:lumMod val="80000"/>
                </a:schemeClr>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'[DOC-20240911-WA0007..xlsx]Sheet1'!$A$2:$A$21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'[DOC-20240911-WA0007..xlsx]Sheet1'!$B$2:$B$21</c:f>
              <c:numCache>
                <c:formatCode>General</c:formatCode>
                <c:ptCount val="20"/>
                <c:pt idx="0">
                  <c:v>1</c:v>
                </c:pt>
                <c:pt idx="1">
                  <c:v>0.8</c:v>
                </c:pt>
                <c:pt idx="2">
                  <c:v>1</c:v>
                </c:pt>
                <c:pt idx="3">
                  <c:v>1</c:v>
                </c:pt>
                <c:pt idx="4">
                  <c:v>0.7</c:v>
                </c:pt>
                <c:pt idx="5">
                  <c:v>1</c:v>
                </c:pt>
                <c:pt idx="6">
                  <c:v>1</c:v>
                </c:pt>
                <c:pt idx="7">
                  <c:v>0.9</c:v>
                </c:pt>
                <c:pt idx="8">
                  <c:v>1</c:v>
                </c:pt>
                <c:pt idx="9">
                  <c:v>0.8</c:v>
                </c:pt>
                <c:pt idx="10">
                  <c:v>0.3</c:v>
                </c:pt>
                <c:pt idx="11">
                  <c:v>1</c:v>
                </c:pt>
                <c:pt idx="12">
                  <c:v>1</c:v>
                </c:pt>
                <c:pt idx="13">
                  <c:v>1</c:v>
                </c:pt>
                <c:pt idx="14">
                  <c:v>1</c:v>
                </c:pt>
                <c:pt idx="15">
                  <c:v>1</c:v>
                </c:pt>
                <c:pt idx="16">
                  <c:v>1</c:v>
                </c:pt>
                <c:pt idx="17">
                  <c:v>0.5</c:v>
                </c:pt>
                <c:pt idx="18">
                  <c:v>0.4</c:v>
                </c:pt>
                <c:pt idx="19">
                  <c:v>0.4</c:v>
                </c:pt>
              </c:numCache>
            </c:numRef>
          </c:val>
          <c:extLst>
            <c:ext xmlns:c16="http://schemas.microsoft.com/office/drawing/2014/chart" uri="{C3380CC4-5D6E-409C-BE32-E72D297353CC}">
              <c16:uniqueId val="{00000000-98E2-514E-8F9D-99DAED56D527}"/>
            </c:ext>
          </c:extLst>
        </c:ser>
        <c:dLbls>
          <c:dLblPos val="ctr"/>
          <c:showLegendKey val="0"/>
          <c:showVal val="0"/>
          <c:showCatName val="0"/>
          <c:showSerName val="0"/>
          <c:showPercent val="1"/>
          <c:showBubbleSize val="0"/>
          <c:showLeaderLines val="1"/>
        </c:dLbls>
        <c:gapWidth val="100"/>
        <c:secondPieSize val="75"/>
        <c:serLines>
          <c:spPr>
            <a:ln w="9525">
              <a:solidFill>
                <a:schemeClr val="dk1">
                  <a:lumMod val="50000"/>
                  <a:lumOff val="50000"/>
                </a:schemeClr>
              </a:solidFill>
              <a:round/>
            </a:ln>
            <a:effectLst/>
          </c:spPr>
        </c:serLines>
      </c:of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'[DOC-20240911-WA0007..xlsx]Sheet1'!$K$14</c:f>
              <c:numCache>
                <c:formatCode>General</c:formatCode>
                <c:ptCount val="1"/>
              </c:numCache>
            </c:numRef>
          </c:val>
          <c:smooth val="0"/>
          <c:extLst>
            <c:ext xmlns:c16="http://schemas.microsoft.com/office/drawing/2014/chart" uri="{C3380CC4-5D6E-409C-BE32-E72D297353CC}">
              <c16:uniqueId val="{00000000-0E73-0248-ADDB-ACA629D3648F}"/>
            </c:ext>
          </c:extLst>
        </c:ser>
        <c:dLbls>
          <c:dLblPos val="ctr"/>
          <c:showLegendKey val="0"/>
          <c:showVal val="1"/>
          <c:showCatName val="0"/>
          <c:showSerName val="0"/>
          <c:showPercent val="0"/>
          <c:showBubbleSize val="0"/>
        </c:dLbls>
        <c:marker val="1"/>
        <c:smooth val="0"/>
        <c:axId val="1617505664"/>
        <c:axId val="1133075584"/>
      </c:lineChart>
      <c:catAx>
        <c:axId val="1617505664"/>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133075584"/>
        <c:crosses val="autoZero"/>
        <c:auto val="1"/>
        <c:lblAlgn val="ctr"/>
        <c:lblOffset val="100"/>
        <c:noMultiLvlLbl val="0"/>
      </c:catAx>
      <c:valAx>
        <c:axId val="113307558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175056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683170" y="3429000"/>
            <a:ext cx="8825659" cy="2476500"/>
          </a:xfrm>
        </p:spPr>
        <p:txBody>
          <a:bodyPr>
            <a:noAutofit/>
          </a:bodyPr>
          <a:lstStyle/>
          <a:p>
            <a:pPr algn="ctr"/>
            <a:r>
              <a:rPr lang="en-IN" sz="2400" b="1" dirty="0"/>
              <a:t>Student Name : </a:t>
            </a:r>
            <a:r>
              <a:rPr lang="en-GB" sz="2400" b="1" dirty="0"/>
              <a:t>VISHNU PRIYA.J</a:t>
            </a:r>
            <a:endParaRPr lang="en-IN" sz="2400" b="1" dirty="0"/>
          </a:p>
          <a:p>
            <a:pPr algn="ctr"/>
            <a:r>
              <a:rPr lang="en-IN" sz="2400" b="1" dirty="0"/>
              <a:t>User ID : </a:t>
            </a:r>
            <a:r>
              <a:rPr lang="en-GB" sz="2400" b="1" dirty="0"/>
              <a:t>312201142 asunm110312201142</a:t>
            </a:r>
            <a:endParaRPr lang="en-IN" sz="2400" b="1" dirty="0"/>
          </a:p>
          <a:p>
            <a:pPr algn="ctr"/>
            <a:r>
              <a:rPr lang="en-IN" sz="2400" b="1" dirty="0"/>
              <a:t>Department : College : </a:t>
            </a:r>
            <a:r>
              <a:rPr lang="en-GB" sz="2400" b="1" dirty="0"/>
              <a:t>DRBCCC HINDU COLLEGE </a:t>
            </a:r>
            <a:endParaRPr lang="en-IN" sz="2400" b="1" dirty="0"/>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863" y="973668"/>
            <a:ext cx="8761413" cy="706964"/>
          </a:xfrm>
        </p:spPr>
        <p:txBody>
          <a:bodyPr>
            <a:noAutofit/>
          </a:bodyPr>
          <a:lstStyle/>
          <a:p>
            <a:pPr algn="ctr"/>
            <a:r>
              <a:rPr lang="en-US" sz="5400" dirty="0">
                <a:solidFill>
                  <a:schemeClr val="accent2"/>
                </a:solidFill>
              </a:rPr>
              <a:t>Results of Employee </a:t>
            </a:r>
            <a:r>
              <a:rPr lang="en-IN" sz="5400" dirty="0">
                <a:solidFill>
                  <a:schemeClr val="accent2"/>
                </a:solidFill>
              </a:rPr>
              <a:t>FTE</a:t>
            </a:r>
            <a:endParaRPr lang="en-US" sz="5400" dirty="0">
              <a:solidFill>
                <a:schemeClr val="accent2"/>
              </a:solidFill>
            </a:endParaRPr>
          </a:p>
        </p:txBody>
      </p:sp>
      <p:graphicFrame>
        <p:nvGraphicFramePr>
          <p:cNvPr id="13" name="Chart 12">
            <a:extLst>
              <a:ext uri="{FF2B5EF4-FFF2-40B4-BE49-F238E27FC236}">
                <a16:creationId xmlns:a16="http://schemas.microsoft.com/office/drawing/2014/main" id="{ADAA4CB6-51C7-7A93-4EC0-33BB52933614}"/>
              </a:ext>
            </a:extLst>
          </p:cNvPr>
          <p:cNvGraphicFramePr>
            <a:graphicFrameLocks/>
          </p:cNvGraphicFramePr>
          <p:nvPr>
            <p:extLst>
              <p:ext uri="{D42A27DB-BD31-4B8C-83A1-F6EECF244321}">
                <p14:modId xmlns:p14="http://schemas.microsoft.com/office/powerpoint/2010/main" val="3623844984"/>
              </p:ext>
            </p:extLst>
          </p:nvPr>
        </p:nvGraphicFramePr>
        <p:xfrm>
          <a:off x="3139134" y="2751434"/>
          <a:ext cx="4790870" cy="368105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p:graphicFrame>
        <p:nvGraphicFramePr>
          <p:cNvPr id="17" name="Content Placeholder 16">
            <a:extLst>
              <a:ext uri="{FF2B5EF4-FFF2-40B4-BE49-F238E27FC236}">
                <a16:creationId xmlns:a16="http://schemas.microsoft.com/office/drawing/2014/main" id="{4B127682-39A2-307C-A753-17FF45F73EEC}"/>
              </a:ext>
            </a:extLst>
          </p:cNvPr>
          <p:cNvGraphicFramePr>
            <a:graphicFrameLocks noGrp="1"/>
          </p:cNvGraphicFramePr>
          <p:nvPr>
            <p:ph idx="1"/>
            <p:extLst>
              <p:ext uri="{D42A27DB-BD31-4B8C-83A1-F6EECF244321}">
                <p14:modId xmlns:p14="http://schemas.microsoft.com/office/powerpoint/2010/main" val="3217557841"/>
              </p:ext>
            </p:extLst>
          </p:nvPr>
        </p:nvGraphicFramePr>
        <p:xfrm>
          <a:off x="1710371" y="2660576"/>
          <a:ext cx="9471919" cy="32237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p:graphicFrame>
        <p:nvGraphicFramePr>
          <p:cNvPr id="13" name="Content Placeholder 12">
            <a:extLst>
              <a:ext uri="{FF2B5EF4-FFF2-40B4-BE49-F238E27FC236}">
                <a16:creationId xmlns:a16="http://schemas.microsoft.com/office/drawing/2014/main" id="{95DD5979-981F-C6C2-64D5-CF395C6259F6}"/>
              </a:ext>
            </a:extLst>
          </p:cNvPr>
          <p:cNvGraphicFramePr>
            <a:graphicFrameLocks noGrp="1"/>
          </p:cNvGraphicFramePr>
          <p:nvPr>
            <p:ph idx="1"/>
            <p:extLst>
              <p:ext uri="{D42A27DB-BD31-4B8C-83A1-F6EECF244321}">
                <p14:modId xmlns:p14="http://schemas.microsoft.com/office/powerpoint/2010/main" val="2762569809"/>
              </p:ext>
            </p:extLst>
          </p:nvPr>
        </p:nvGraphicFramePr>
        <p:xfrm>
          <a:off x="1331281" y="2701502"/>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solidFill>
                  <a:schemeClr val="accent4"/>
                </a:solidFill>
              </a:rPr>
              <a:t>Modelling</a:t>
            </a:r>
            <a:r>
              <a:rPr lang="en-US" sz="5400" b="1" dirty="0">
                <a:solidFill>
                  <a:schemeClr val="accent4"/>
                </a:solidFill>
              </a:rPr>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devibalaselva37@gmail.com</cp:lastModifiedBy>
  <cp:revision>38</cp:revision>
  <dcterms:created xsi:type="dcterms:W3CDTF">2024-08-30T07:37:20Z</dcterms:created>
  <dcterms:modified xsi:type="dcterms:W3CDTF">2024-09-12T14:29:27Z</dcterms:modified>
</cp:coreProperties>
</file>